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748" r:id="rId2"/>
  </p:sldMasterIdLst>
  <p:notesMasterIdLst>
    <p:notesMasterId r:id="rId36"/>
  </p:notesMasterIdLst>
  <p:sldIdLst>
    <p:sldId id="299" r:id="rId3"/>
    <p:sldId id="300" r:id="rId4"/>
    <p:sldId id="260" r:id="rId5"/>
    <p:sldId id="267" r:id="rId6"/>
    <p:sldId id="268" r:id="rId7"/>
    <p:sldId id="269" r:id="rId8"/>
    <p:sldId id="298" r:id="rId9"/>
    <p:sldId id="270" r:id="rId10"/>
    <p:sldId id="271" r:id="rId11"/>
    <p:sldId id="278" r:id="rId12"/>
    <p:sldId id="275" r:id="rId13"/>
    <p:sldId id="277" r:id="rId14"/>
    <p:sldId id="274" r:id="rId15"/>
    <p:sldId id="279" r:id="rId16"/>
    <p:sldId id="280" r:id="rId17"/>
    <p:sldId id="257" r:id="rId18"/>
    <p:sldId id="281" r:id="rId19"/>
    <p:sldId id="282" r:id="rId20"/>
    <p:sldId id="283" r:id="rId21"/>
    <p:sldId id="284" r:id="rId22"/>
    <p:sldId id="285" r:id="rId23"/>
    <p:sldId id="287" r:id="rId24"/>
    <p:sldId id="286" r:id="rId25"/>
    <p:sldId id="288" r:id="rId26"/>
    <p:sldId id="289" r:id="rId27"/>
    <p:sldId id="264" r:id="rId28"/>
    <p:sldId id="290" r:id="rId29"/>
    <p:sldId id="291" r:id="rId30"/>
    <p:sldId id="293" r:id="rId31"/>
    <p:sldId id="294" r:id="rId32"/>
    <p:sldId id="296" r:id="rId33"/>
    <p:sldId id="292" r:id="rId34"/>
    <p:sldId id="297" r:id="rId35"/>
  </p:sldIdLst>
  <p:sldSz cx="24384000" cy="13716000"/>
  <p:notesSz cx="6858000" cy="9144000"/>
  <p:custDataLst>
    <p:tags r:id="rId37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lang="zh-cn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228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457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685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9144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11430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13716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16002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1828800" algn="just" defTabSz="821531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-72" normalizeH="0" baseline="0">
        <a:ln>
          <a:noFill/>
        </a:ln>
        <a:solidFill>
          <a:srgbClr val="828994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F51"/>
    <a:srgbClr val="3F7EBC"/>
    <a:srgbClr val="2893C1"/>
    <a:srgbClr val="CAE9EC"/>
    <a:srgbClr val="E30613"/>
    <a:srgbClr val="CD3A28"/>
    <a:srgbClr val="5088BE"/>
    <a:srgbClr val="575B65"/>
    <a:srgbClr val="D64D3A"/>
    <a:srgbClr val="A27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3" autoAdjust="0"/>
    <p:restoredTop sz="70973" autoAdjust="0"/>
  </p:normalViewPr>
  <p:slideViewPr>
    <p:cSldViewPr snapToGrid="0">
      <p:cViewPr varScale="1">
        <p:scale>
          <a:sx n="42" d="100"/>
          <a:sy n="42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426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 rtlCol="0"/>
          <a:lstStyle/>
          <a:p>
            <a:pPr rt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2879049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 dirty="0"/>
              <a:t>一般来说，ISO30500的要求涉及…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zh" dirty="0"/>
              <a:t>卫生处理系统输出物的质量：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dirty="0"/>
              <a:t>固体排放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dirty="0"/>
              <a:t>液体排放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dirty="0"/>
              <a:t>气味 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dirty="0"/>
              <a:t>气体排放 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dirty="0"/>
              <a:t>噪声排放</a:t>
            </a:r>
          </a:p>
          <a:p>
            <a:pPr rtl="0"/>
            <a:endParaRPr lang="en-US" dirty="0"/>
          </a:p>
          <a:p>
            <a:pPr rtl="0"/>
            <a:r>
              <a:rPr lang="zh" dirty="0"/>
              <a:t>以及下列标准：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dirty="0"/>
              <a:t>安全性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dirty="0"/>
              <a:t>功能性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dirty="0"/>
              <a:t>可用性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dirty="0"/>
              <a:t>可靠性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dirty="0"/>
              <a:t>可维护性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zh" dirty="0"/>
              <a:t>与环境保护目标的相容性</a:t>
            </a:r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78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altLang="zh-CN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POCOSA</a:t>
            </a:r>
            <a:r>
              <a:rPr lang="zh-CN" alt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的范围：销售、发行、复制与知识产权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96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n-US" altLang="zh-CN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POCOSA</a:t>
            </a:r>
            <a:r>
              <a:rPr lang="zh-CN" alt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涵盖的产品包括：</a:t>
            </a:r>
            <a:r>
              <a:rPr lang="en-US" altLang="zh-CN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ISO</a:t>
            </a:r>
            <a:r>
              <a:rPr lang="zh-CN" altLang="en-US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出版物，国家采纳和其他业务（例如网站、视频、手册和新闻订阅等）</a:t>
            </a:r>
          </a:p>
          <a:p>
            <a:r>
              <a:rPr lang="zh-CN" altLang="en-US" sz="2200" b="0" i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zh-CN" altLang="en-US" sz="2200" b="0" i="0">
                <a:effectLst/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zh" dirty="0"/>
          </a:p>
        </p:txBody>
      </p:sp>
    </p:spTree>
    <p:extLst>
      <p:ext uri="{BB962C8B-B14F-4D97-AF65-F5344CB8AC3E}">
        <p14:creationId xmlns:p14="http://schemas.microsoft.com/office/powerpoint/2010/main" val="89240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87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69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4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81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30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75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zh" sz="2400" dirty="0"/>
              <a:t>很明显，标准和公共政策之间可以互相协同，这两者都关注…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zh" sz="2400" dirty="0"/>
              <a:t> </a:t>
            </a:r>
            <a:endParaRPr lang="en-US" sz="24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zh" sz="2400" dirty="0"/>
              <a:t>自愿标准*是支持市场有效运作的非常重要和强大的工具：监管机构可以利用自愿标准来</a:t>
            </a:r>
            <a:r>
              <a:rPr lang="zh" sz="2400" u="sng" dirty="0"/>
              <a:t>补充监管</a:t>
            </a:r>
            <a:r>
              <a:rPr lang="zh" sz="2400" dirty="0"/>
              <a:t>，或者在适当的情况下可以</a:t>
            </a:r>
            <a:r>
              <a:rPr lang="zh" sz="2400" u="sng" dirty="0"/>
              <a:t>代替监管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zh" sz="2400" dirty="0">
                <a:cs typeface="Arial" panose="020B0604020202020204" pitchFamily="34" charset="0"/>
              </a:rPr>
              <a:t>为实现法律规定的目标（如健康、安全、环境保护等），涵盖某些领域的标准可能具有强制性：这些标准可以被</a:t>
            </a:r>
            <a:r>
              <a:rPr lang="zh" sz="2400" u="sng" dirty="0">
                <a:cs typeface="Arial" panose="020B0604020202020204" pitchFamily="34" charset="0"/>
              </a:rPr>
              <a:t>纳入法规</a:t>
            </a:r>
            <a:r>
              <a:rPr lang="zh" sz="2400" dirty="0">
                <a:cs typeface="Arial" panose="020B0604020202020204" pitchFamily="34" charset="0"/>
              </a:rPr>
              <a:t>中，也可以作为</a:t>
            </a:r>
            <a:r>
              <a:rPr lang="zh" sz="2400" u="sng" dirty="0">
                <a:cs typeface="Arial" panose="020B0604020202020204" pitchFamily="34" charset="0"/>
              </a:rPr>
              <a:t>技术法规的依据</a:t>
            </a:r>
            <a:endParaRPr lang="fr-FR" altLang="en-US" sz="2400" u="sng" dirty="0">
              <a:cs typeface="Arial" panose="020B0604020202020204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endParaRPr lang="fr-FR" altLang="en-US" sz="2400" u="sng" dirty="0">
              <a:cs typeface="Arial" panose="020B0604020202020204" pitchFamily="34" charset="0"/>
            </a:endParaRP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" sz="2400" dirty="0"/>
              <a:t>值得关注的重要话题——ISO在不同的环境中以及在伙伴组织如WTO、OECD、UN机构（如UN/ECE 和 UN/ESCAP）等的协助下解决问题</a:t>
            </a:r>
          </a:p>
        </p:txBody>
      </p:sp>
    </p:spTree>
    <p:extLst>
      <p:ext uri="{BB962C8B-B14F-4D97-AF65-F5344CB8AC3E}">
        <p14:creationId xmlns:p14="http://schemas.microsoft.com/office/powerpoint/2010/main" val="64521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60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58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49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78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algn="l" defTabSz="1371600" rtl="0" hangingPunct="1">
              <a:lnSpc>
                <a:spcPct val="100000"/>
              </a:lnSpc>
              <a:spcAft>
                <a:spcPts val="10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None/>
            </a:pPr>
            <a:r>
              <a:rPr lang="zh" sz="2400" b="1" kern="1200" spc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http://ec.europa.eu/enterprise/policies/european-standards/harmonised-standards/cosmetic-products/index_en.htm </a:t>
            </a:r>
          </a:p>
        </p:txBody>
      </p:sp>
    </p:spTree>
    <p:extLst>
      <p:ext uri="{BB962C8B-B14F-4D97-AF65-F5344CB8AC3E}">
        <p14:creationId xmlns:p14="http://schemas.microsoft.com/office/powerpoint/2010/main" val="3993621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84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7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5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6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5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4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8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06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1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5951" y="13057111"/>
            <a:ext cx="2985405" cy="497548"/>
          </a:xfrm>
        </p:spPr>
        <p:txBody>
          <a:bodyPr rtlCol="0"/>
          <a:lstStyle/>
          <a:p>
            <a:pPr rtl="0"/>
            <a:r>
              <a:rPr lang="zh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9983788"/>
          </a:xfrm>
        </p:spPr>
        <p:txBody>
          <a:bodyPr rtlCol="0"/>
          <a:lstStyle/>
          <a:p>
            <a:pPr lvl="0" rtl="0"/>
            <a:r>
              <a:rPr lang="zh"/>
              <a:t>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2148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0264286" y="12838403"/>
            <a:ext cx="175791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" sz="3600" b="1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408804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675" y="2731390"/>
            <a:ext cx="18441326" cy="1203052"/>
          </a:xfrm>
        </p:spPr>
        <p:txBody>
          <a:bodyPr rtlCol="0"/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4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1" y="12949512"/>
            <a:ext cx="24403051" cy="766495"/>
          </a:xfrm>
          <a:prstGeom prst="rect">
            <a:avLst/>
          </a:prstGeom>
        </p:spPr>
      </p:pic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7999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903293" y="13057111"/>
            <a:ext cx="3018063" cy="497548"/>
          </a:xfrm>
        </p:spPr>
        <p:txBody>
          <a:bodyPr rtlCol="0"/>
          <a:lstStyle/>
          <a:p>
            <a:pPr rtl="0"/>
            <a:r>
              <a:rPr lang="zh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10058400"/>
          </a:xfrm>
        </p:spPr>
        <p:txBody>
          <a:bodyPr rtlCol="0"/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97241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7999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19200" y="2705100"/>
            <a:ext cx="22098000" cy="10058400"/>
          </a:xfrm>
        </p:spPr>
        <p:txBody>
          <a:bodyPr rtlCol="0"/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301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rgbClr val="0074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4609578"/>
            <a:ext cx="24384000" cy="2547412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4400"/>
              </a:lnSpc>
              <a:buNone/>
              <a:defRPr sz="8800" b="1" baseline="0">
                <a:solidFill>
                  <a:srgbClr val="FFFFFF"/>
                </a:solidFill>
                <a:latin typeface="+mj-lt"/>
              </a:defRPr>
            </a:lvl1pPr>
            <a:lvl2pPr marL="444478" indent="0">
              <a:buNone/>
              <a:defRPr/>
            </a:lvl2pPr>
            <a:lvl3pPr marL="888956" indent="0">
              <a:buNone/>
              <a:defRPr/>
            </a:lvl3pPr>
            <a:lvl4pPr marL="1333433" indent="0">
              <a:buNone/>
              <a:defRPr/>
            </a:lvl4pPr>
            <a:lvl5pPr marL="1777912" indent="0">
              <a:buNone/>
              <a:defRPr/>
            </a:lvl5pPr>
          </a:lstStyle>
          <a:p>
            <a:pPr lvl="0" rtl="0" hangingPunct="1">
              <a:lnSpc>
                <a:spcPts val="10800"/>
              </a:lnSpc>
            </a:pPr>
            <a:r>
              <a:rPr lang="zh" sz="8800" spc="0">
                <a:solidFill>
                  <a:srgbClr val="FFFFFF"/>
                </a:solidFill>
              </a:rPr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7327727"/>
            <a:ext cx="24384000" cy="2996285"/>
          </a:xfrm>
          <a:prstGeom prst="rect">
            <a:avLst/>
          </a:prstGeom>
        </p:spPr>
        <p:txBody>
          <a:bodyPr rtlCol="0"/>
          <a:lstStyle>
            <a:lvl1pPr marL="0" indent="0" algn="ctr" hangingPunct="1">
              <a:lnSpc>
                <a:spcPts val="11466"/>
              </a:lnSpc>
              <a:buNone/>
              <a:defRPr sz="6000" baseline="0">
                <a:solidFill>
                  <a:srgbClr val="DAE2EB"/>
                </a:solidFill>
                <a:latin typeface="+mj-lt"/>
              </a:defRPr>
            </a:lvl1pPr>
          </a:lstStyle>
          <a:p>
            <a:pPr lvl="0" rtl="0" hangingPunct="1">
              <a:lnSpc>
                <a:spcPts val="8600"/>
              </a:lnSpc>
            </a:pPr>
            <a:r>
              <a:rPr lang="zh" sz="6600" b="0" spc="0">
                <a:solidFill>
                  <a:srgbClr val="DAE2EB"/>
                </a:solidFill>
              </a:rPr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0" y="10843091"/>
            <a:ext cx="4981452" cy="29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14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126" y="319676"/>
            <a:ext cx="21239748" cy="4775200"/>
          </a:xfrm>
          <a:prstGeom prst="rect">
            <a:avLst/>
          </a:prstGeom>
        </p:spPr>
        <p:txBody>
          <a:bodyPr rtlCol="0" anchor="b"/>
          <a:lstStyle>
            <a:lvl1pPr algn="ctr">
              <a:defRPr sz="9600"/>
            </a:lvl1pPr>
          </a:lstStyle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126" y="5094877"/>
            <a:ext cx="21239748" cy="9048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64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pPr rtl="0"/>
            <a:r>
              <a:rPr lang="zh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8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5931" y="5547161"/>
            <a:ext cx="18441326" cy="1203052"/>
          </a:xfrm>
        </p:spPr>
        <p:txBody>
          <a:bodyPr rtlCol="0"/>
          <a:lstStyle>
            <a:lvl1pPr algn="ctr">
              <a:defRPr baseline="0"/>
            </a:lvl1pPr>
          </a:lstStyle>
          <a:p>
            <a:pPr rtl="0"/>
            <a:r>
              <a:rPr lang="zh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270511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532239" y="678000"/>
            <a:ext cx="21393074" cy="1203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1532239" y="2299065"/>
            <a:ext cx="21393074" cy="9741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20264286" y="12838403"/>
            <a:ext cx="175791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" sz="3600" b="1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354343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399" y="2335794"/>
            <a:ext cx="10600918" cy="9567448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399" y="2335794"/>
            <a:ext cx="10600918" cy="9567448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532239" y="678000"/>
            <a:ext cx="21393074" cy="1203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20264286" y="12838403"/>
            <a:ext cx="175791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" sz="3600" b="1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161485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532239" y="678000"/>
            <a:ext cx="21393074" cy="1203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20264286" y="12838403"/>
            <a:ext cx="1757916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" sz="3600" b="1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160570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054" r="103" b="-103"/>
          <a:stretch/>
        </p:blipFill>
        <p:spPr>
          <a:xfrm rot="10800000" flipH="1">
            <a:off x="-19050" y="12949504"/>
            <a:ext cx="24403050" cy="766495"/>
          </a:xfrm>
          <a:prstGeom prst="rect">
            <a:avLst/>
          </a:prstGeom>
        </p:spPr>
      </p:pic>
      <p:sp>
        <p:nvSpPr>
          <p:cNvPr id="3" name="Text Placeholder 13"/>
          <p:cNvSpPr txBox="1">
            <a:spLocks/>
          </p:cNvSpPr>
          <p:nvPr userDrawn="1"/>
        </p:nvSpPr>
        <p:spPr>
          <a:xfrm>
            <a:off x="4248157" y="13059359"/>
            <a:ext cx="16687799" cy="495300"/>
          </a:xfrm>
          <a:prstGeom prst="rect">
            <a:avLst/>
          </a:prstGeom>
        </p:spPr>
        <p:txBody>
          <a:bodyPr rtlCol="0"/>
          <a:lstStyle>
            <a:lvl1pPr marL="0" marR="0" indent="0" algn="ctr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250" b="0" i="0" u="none" strike="noStrike" cap="none" spc="-54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Corbel" panose="020B0503020204020204" pitchFamily="34" charset="0"/>
                <a:cs typeface="Corbel" panose="020B0503020204020204" pitchFamily="34" charset="0"/>
                <a:sym typeface="Wingdings" panose="05000000000000000000" pitchFamily="2" charset="2"/>
              </a:defRPr>
            </a:lvl1pPr>
            <a:lvl2pPr marL="333367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2pPr>
            <a:lvl3pPr marL="666734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3pPr>
            <a:lvl4pPr marL="1000100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7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4pPr>
            <a:lvl5pPr marL="1333467" marR="0" indent="0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Source Sans Pro"/>
              </a:defRPr>
            </a:lvl5pPr>
            <a:lvl6pPr marL="1889078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222444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2555811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2889178" marR="0" indent="-222245" algn="just" defTabSz="616133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-54" baseline="0">
                <a:ln>
                  <a:noFill/>
                </a:ln>
                <a:solidFill>
                  <a:srgbClr val="828994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rtl="0"/>
            <a:endParaRPr lang="en-US" sz="3000" dirty="0"/>
          </a:p>
        </p:txBody>
      </p:sp>
      <p:sp>
        <p:nvSpPr>
          <p:cNvPr id="4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935951" y="13057111"/>
            <a:ext cx="3018063" cy="49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Trebuchet MS" panose="020B0603020202020204" pitchFamily="34" charset="0"/>
              </a:defRPr>
            </a:lvl1pPr>
          </a:lstStyle>
          <a:p>
            <a:pPr rtl="0"/>
            <a:r>
              <a:rPr lang="zh" sz="2800">
                <a:solidFill>
                  <a:srgbClr val="FFFFFF"/>
                </a:solidFill>
                <a:latin typeface="+mj-lt"/>
              </a:rPr>
              <a:t>© 2018   </a:t>
            </a:r>
            <a:fld id="{61102AC3-813C-473D-AB97-F0CC06756994}" type="slidenum">
              <a:rPr lang="en-US" altLang="en-US" sz="3000" b="1" smtClean="0">
                <a:solidFill>
                  <a:srgbClr val="FFFFFF"/>
                </a:solidFill>
                <a:latin typeface="+mj-lt"/>
              </a:rPr>
              <a:pPr/>
              <a:t>‹#›</a:t>
            </a:fld>
            <a:endParaRPr lang="en-US" altLang="en-US"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9201" y="670561"/>
            <a:ext cx="22098000" cy="165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19200" y="2705100"/>
            <a:ext cx="22098000" cy="887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65068" y="12967343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33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9" y="11537193"/>
            <a:ext cx="3396351" cy="20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6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5" r:id="rId2"/>
    <p:sldLayoutId id="2147483747" r:id="rId3"/>
    <p:sldLayoutId id="2147483734" r:id="rId4"/>
  </p:sldLayoutIdLst>
  <p:transition spd="med"/>
  <p:hf hdr="0" ftr="0" dt="0"/>
  <p:txStyles>
    <p:titleStyle>
      <a:lvl1pPr marL="0" marR="0" indent="0" algn="l" defTabSz="82149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63" baseline="0">
          <a:ln>
            <a:noFill/>
          </a:ln>
          <a:solidFill>
            <a:schemeClr val="accent2"/>
          </a:solidFill>
          <a:uFillTx/>
          <a:latin typeface="Century Gothic" panose="020B0502020202020204" pitchFamily="34" charset="0"/>
          <a:ea typeface="+mn-ea"/>
          <a:cs typeface="+mn-cs"/>
          <a:sym typeface="Montserrat-Bold"/>
        </a:defRPr>
      </a:lvl1pPr>
      <a:lvl2pPr marL="0" marR="0" indent="228589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2pPr>
      <a:lvl3pPr marL="0" marR="0" indent="457178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3pPr>
      <a:lvl4pPr marL="0" marR="0" indent="685766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4pPr>
      <a:lvl5pPr marL="0" marR="0" indent="914354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5pPr>
      <a:lvl6pPr marL="0" marR="0" indent="1142942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6pPr>
      <a:lvl7pPr marL="0" marR="0" indent="1371532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7pPr>
      <a:lvl8pPr marL="0" marR="0" indent="1600120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8pPr>
      <a:lvl9pPr marL="0" marR="0" indent="1828709" algn="ctr" defTabSz="82149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-163" baseline="0">
          <a:ln>
            <a:noFill/>
          </a:ln>
          <a:solidFill>
            <a:srgbClr val="45494F"/>
          </a:solidFill>
          <a:uFillTx/>
          <a:latin typeface="+mn-lt"/>
          <a:ea typeface="+mn-ea"/>
          <a:cs typeface="+mn-cs"/>
          <a:sym typeface="Montserrat-Bold"/>
        </a:defRPr>
      </a:lvl9pPr>
    </p:titleStyle>
    <p:bodyStyle>
      <a:lvl1pPr marL="914377" marR="0" indent="-914377" algn="l" defTabSz="410746" rtl="0" eaLnBrk="1" fontAlgn="auto" latinLnBrk="0" hangingPunct="1">
        <a:lnSpc>
          <a:spcPct val="105000"/>
        </a:lnSpc>
        <a:spcBef>
          <a:spcPts val="0"/>
        </a:spcBef>
        <a:spcAft>
          <a:spcPts val="2133"/>
        </a:spcAft>
        <a:buClr>
          <a:srgbClr val="0074BF"/>
        </a:buClr>
        <a:buSzPct val="80000"/>
        <a:buFont typeface="Wingdings" panose="05000000000000000000" pitchFamily="2" charset="2"/>
        <a:buChar char="u"/>
        <a:tabLst/>
        <a:defRPr sz="52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1pPr>
      <a:lvl2pPr marL="1828754" marR="0" indent="-822918" algn="l" defTabSz="914354" rtl="0" eaLnBrk="1" fontAlgn="auto" latinLnBrk="0" hangingPunct="1">
        <a:lnSpc>
          <a:spcPct val="105000"/>
        </a:lnSpc>
        <a:spcBef>
          <a:spcPts val="0"/>
        </a:spcBef>
        <a:spcAft>
          <a:spcPts val="1600"/>
        </a:spcAft>
        <a:buClr>
          <a:srgbClr val="35B9F9"/>
        </a:buClr>
        <a:buSzPct val="120000"/>
        <a:buFont typeface="Calibri" panose="020F0502020204030204" pitchFamily="34" charset="0"/>
        <a:buChar char="─"/>
        <a:tabLst/>
        <a:defRPr sz="52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2pPr>
      <a:lvl3pPr marL="2055233" marR="0" indent="-603236" algn="l" defTabSz="833946" rtl="0" eaLnBrk="1" latinLnBrk="0" hangingPunct="1">
        <a:lnSpc>
          <a:spcPct val="105000"/>
        </a:lnSpc>
        <a:spcBef>
          <a:spcPts val="0"/>
        </a:spcBef>
        <a:spcAft>
          <a:spcPts val="1067"/>
        </a:spcAft>
        <a:buClr>
          <a:schemeClr val="accent2"/>
        </a:buClr>
        <a:buSzPct val="80000"/>
        <a:buFont typeface="Calibri" panose="020F0502020204030204" pitchFamily="34" charset="0"/>
        <a:buChar char="─"/>
        <a:tabLst/>
        <a:defRPr sz="48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3pPr>
      <a:lvl4pPr marL="2671167" marR="0" indent="-683667" algn="l" defTabSz="821490" rtl="0" eaLnBrk="1" latinLnBrk="0" hangingPunct="1">
        <a:lnSpc>
          <a:spcPct val="130000"/>
        </a:lnSpc>
        <a:spcBef>
          <a:spcPts val="0"/>
        </a:spcBef>
        <a:spcAft>
          <a:spcPts val="533"/>
        </a:spcAft>
        <a:buClr>
          <a:schemeClr val="accent3"/>
        </a:buClr>
        <a:buSzPct val="75000"/>
        <a:buFont typeface="Wingdings" panose="05000000000000000000" pitchFamily="2" charset="2"/>
        <a:buChar char="u"/>
        <a:tabLst/>
        <a:defRPr sz="44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4pPr>
      <a:lvl5pPr marL="3274402" marR="0" indent="-603236" algn="l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accent2"/>
        </a:buClr>
        <a:buSzPct val="70000"/>
        <a:buFont typeface="Wingdings" panose="05000000000000000000" pitchFamily="2" charset="2"/>
        <a:buChar char="n"/>
        <a:tabLst/>
        <a:defRPr sz="4400" b="0" i="0" u="none" strike="noStrike" cap="none" spc="-72" baseline="0">
          <a:ln>
            <a:noFill/>
          </a:ln>
          <a:solidFill>
            <a:schemeClr val="bg2"/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Source Sans Pro"/>
        </a:defRPr>
      </a:lvl5pPr>
      <a:lvl6pPr marL="2518708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963185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407663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852141" marR="0" indent="-296319" algn="just" defTabSz="82149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-72" baseline="0">
          <a:ln>
            <a:noFill/>
          </a:ln>
          <a:solidFill>
            <a:srgbClr val="828994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228589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457178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685766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914354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1142942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1371532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1600120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1828709" algn="ctr" defTabSz="82149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F26B43"/>
          </p15:clr>
        </p15:guide>
        <p15:guide id="2" pos="7680">
          <p15:clr>
            <a:srgbClr val="F26B43"/>
          </p15:clr>
        </p15:guide>
        <p15:guide id="3" pos="768">
          <p15:clr>
            <a:srgbClr val="F26B43"/>
          </p15:clr>
        </p15:guide>
        <p15:guide id="4" orient="horz" pos="408">
          <p15:clr>
            <a:srgbClr val="F26B43"/>
          </p15:clr>
        </p15:guide>
        <p15:guide id="5" orient="horz" pos="1704">
          <p15:clr>
            <a:srgbClr val="F26B43"/>
          </p15:clr>
        </p15:guide>
        <p15:guide id="6" pos="14688">
          <p15:clr>
            <a:srgbClr val="F26B43"/>
          </p15:clr>
        </p15:guide>
        <p15:guide id="7" orient="horz" pos="84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32239" y="678000"/>
            <a:ext cx="21393074" cy="1203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zh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532239" y="2299065"/>
            <a:ext cx="21393074" cy="9741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2294" y="12867899"/>
            <a:ext cx="165042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58169" y="12867899"/>
            <a:ext cx="923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rtl="0"/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4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5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rgbClr val="0075B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64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6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>
              <a:lumMod val="65000"/>
              <a:lumOff val="35000"/>
            </a:schemeClr>
          </a:solidFill>
          <a:latin typeface="+mn-lt"/>
          <a:ea typeface="Roboto Light" panose="02000000000000000000" pitchFamily="2" charset="0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hyperlink" Target="https://sanitation.ansi.org/" TargetMode="External"/><Relationship Id="rId4" Type="http://schemas.openxmlformats.org/officeDocument/2006/relationships/hyperlink" Target="mailto:sanitation@ansi.or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5" Type="http://schemas.openxmlformats.org/officeDocument/2006/relationships/hyperlink" Target="http://www.iso.org/members.html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Relationship Id="rId6" Type="http://schemas.openxmlformats.org/officeDocument/2006/relationships/hyperlink" Target="https://sanitation.ansi.org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88168" y="1105739"/>
            <a:ext cx="21239748" cy="4775200"/>
          </a:xfrm>
        </p:spPr>
        <p:txBody>
          <a:bodyPr rtlCol="0"/>
          <a:lstStyle/>
          <a:p>
            <a:pPr rtl="0"/>
            <a:r>
              <a:rPr lang="zh"/>
              <a:t>如何使用ISO标准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59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关于国家标准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57800" y="3070401"/>
            <a:ext cx="9910684" cy="27330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相关的ISO政策有：</a:t>
            </a:r>
          </a:p>
          <a:p>
            <a:pPr marL="571500" lvl="2" indent="-571500" algn="l" rtl="0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ISO版权和销售政策（POCOSA）</a:t>
            </a:r>
          </a:p>
          <a:p>
            <a:pPr marL="571500" lvl="2" indent="-571500" algn="l" rtl="0"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ISO指南21：国家标准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3260901"/>
            <a:ext cx="3577005" cy="32922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7273626"/>
            <a:ext cx="17678400" cy="36132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各国国内采用ISO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标准的方式和时间可能有所不同。可以使用国家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共识程序来确定国家层面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采用ISO 30500标准是否适应市场需求。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402" y="1243184"/>
            <a:ext cx="7481716" cy="74817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8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964009"/>
            <a:ext cx="22268595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00000"/>
              </a:lnSpc>
            </a:pPr>
            <a:endParaRPr/>
          </a:p>
          <a:p>
            <a:pPr algn="l" rtl="0">
              <a:lnSpc>
                <a:spcPct val="100000"/>
              </a:lnSpc>
            </a:pPr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我国适用国家层面采用ISO标准吗？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0878" y="4063703"/>
            <a:ext cx="14117606" cy="17625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在审查国家层面采用ISO 30500标准时，应考虑国家政策和法规以及当地考虑因素。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402" y="1243184"/>
            <a:ext cx="7481716" cy="74817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5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964009"/>
            <a:ext cx="22268595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00000"/>
              </a:lnSpc>
            </a:pPr>
            <a:endParaRPr/>
          </a:p>
          <a:p>
            <a:pPr algn="l" rtl="0">
              <a:lnSpc>
                <a:spcPct val="100000"/>
              </a:lnSpc>
            </a:pPr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我国适用国家层面采用ISO标准吗？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878" y="4094824"/>
            <a:ext cx="21885322" cy="17625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每个国家的情况都不一样，但是，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国家采用的潜在战略的要素可以包括：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0878" y="6088585"/>
            <a:ext cx="10264822" cy="2613023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与国家标准机构和利益相关方举办研讨会，向其通报采用ISO 30500标准的情况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0878" y="9011178"/>
            <a:ext cx="10264822" cy="2613023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向主要利益相关方征求意见，以了解在全国范围内采用标准以及将产品部署到社区的最佳方法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11100" y="5895605"/>
            <a:ext cx="10264822" cy="1701813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成立国家技术委员会，以监督国家采用标准的情况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609465" y="7747439"/>
            <a:ext cx="10264822" cy="1701813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审查主要卫生标准/法规/法律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611100" y="9599274"/>
            <a:ext cx="10637861" cy="2613023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如有需要，对政府（国家/省/</a:t>
            </a: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市）卫生处理系统人员进行培训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57" y="1383413"/>
            <a:ext cx="3381536" cy="31123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6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67500" y="2011594"/>
            <a:ext cx="15280373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我们将为您提供帮助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98578" y="4665122"/>
            <a:ext cx="18413310" cy="27330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作为PC 305的秘书处，ANSI全力支持在最需要革新厕所技术的国家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采用和认可ISO 30500标准。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8578" y="8111826"/>
            <a:ext cx="21237622" cy="287463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48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sanitation@ansi.org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/>
            <a:r>
              <a:rPr lang="zh" sz="4800" b="1">
                <a:latin typeface="Open Sans" panose="020B0606030504020204"/>
                <a:hlinkClick r:id="rId5"/>
              </a:rPr>
              <a:t>https://sanitation.ansi.org/</a:t>
            </a:r>
            <a:r>
              <a:rPr lang="zh" sz="4800" b="1">
                <a:latin typeface="Open Sans" panose="020B0606030504020204"/>
              </a:rPr>
              <a:t> 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871704"/>
            <a:ext cx="5591269" cy="3319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57" y="1383413"/>
            <a:ext cx="3381536" cy="31123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9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第4.3.1a节</a:t>
            </a:r>
            <a:r>
              <a:rPr lang="en-US" dirty="0"/>
              <a:t/>
            </a:r>
            <a:br>
              <a:rPr lang="en-US" dirty="0"/>
            </a:br>
            <a:r>
              <a:rPr lang="zh"/>
              <a:t>ISO版权和销售政策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47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45054" y="1854234"/>
            <a:ext cx="18245235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ISO成员的权利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878" y="4429017"/>
            <a:ext cx="17742408" cy="8463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ISO成员在其国家领土内的权利：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0878" y="5793863"/>
            <a:ext cx="10264822" cy="846386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复制或分发ISO标准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0878" y="7195285"/>
            <a:ext cx="13908706" cy="846386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制定和分发国家对于标准的采用情况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0878" y="8596707"/>
            <a:ext cx="17749186" cy="846386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开发由ISO标准衍生的产品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0878" y="10069109"/>
            <a:ext cx="17346850" cy="846386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设定ISO出版物和国家对于标准采用情况的价格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0878" y="11541512"/>
            <a:ext cx="10637861" cy="846386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571500" indent="-5715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4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收到转分保费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964009"/>
            <a:ext cx="3157980" cy="29066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463266" y="4713504"/>
            <a:ext cx="7185660" cy="2926080"/>
            <a:chOff x="14191488" y="6035040"/>
            <a:chExt cx="8744712" cy="2926080"/>
          </a:xfrm>
        </p:grpSpPr>
        <p:sp>
          <p:nvSpPr>
            <p:cNvPr id="2" name="Rectangle 1"/>
            <p:cNvSpPr/>
            <p:nvPr/>
          </p:nvSpPr>
          <p:spPr>
            <a:xfrm>
              <a:off x="14191488" y="6035040"/>
              <a:ext cx="8744712" cy="2926080"/>
            </a:xfrm>
            <a:prstGeom prst="rect">
              <a:avLst/>
            </a:prstGeom>
            <a:noFill/>
            <a:ln w="76200" cap="flat">
              <a:solidFill>
                <a:srgbClr val="E30613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191488" y="6508546"/>
              <a:ext cx="8668512" cy="1990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zh" sz="4000" b="1">
                  <a:solidFill>
                    <a:srgbClr val="E3061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ISO成员列表请访问网址：</a:t>
              </a:r>
              <a:r>
                <a:rPr lang="zh" sz="4000" b="1">
                  <a:solidFill>
                    <a:srgbClr val="E3061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5"/>
                </a:rPr>
                <a:t>www.iso.org/members</a:t>
              </a:r>
              <a:endParaRPr kumimoji="0" lang="en-US" sz="4000" b="1" i="0" u="none" strike="noStrike" cap="none" spc="-72" normalizeH="0" baseline="0" dirty="0">
                <a:ln>
                  <a:noFill/>
                </a:ln>
                <a:solidFill>
                  <a:srgbClr val="E30613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ource Sans Pro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2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  <p:bldP spid="11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43486" y="1126611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POCOSA涉及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01567" y="4868773"/>
            <a:ext cx="8181796" cy="4907633"/>
            <a:chOff x="3511295" y="4292656"/>
            <a:chExt cx="8181796" cy="4907633"/>
          </a:xfrm>
        </p:grpSpPr>
        <p:sp>
          <p:nvSpPr>
            <p:cNvPr id="31" name="Rectangle 30"/>
            <p:cNvSpPr/>
            <p:nvPr/>
          </p:nvSpPr>
          <p:spPr>
            <a:xfrm>
              <a:off x="3511295" y="4292656"/>
              <a:ext cx="8181796" cy="193899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rtl="0">
                <a:lnSpc>
                  <a:spcPct val="100000"/>
                </a:lnSpc>
              </a:pPr>
              <a:r>
                <a:rPr lang="zh" sz="6000" b="1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销售、分销和复制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633869" y="7392753"/>
              <a:ext cx="1936637" cy="1807536"/>
              <a:chOff x="5402261" y="5524499"/>
              <a:chExt cx="1071562" cy="1000128"/>
            </a:xfrm>
            <a:solidFill>
              <a:srgbClr val="7030A0"/>
            </a:solidFill>
          </p:grpSpPr>
          <p:sp>
            <p:nvSpPr>
              <p:cNvPr id="34" name="Freeform 424"/>
              <p:cNvSpPr>
                <a:spLocks noEditPoints="1"/>
              </p:cNvSpPr>
              <p:nvPr/>
            </p:nvSpPr>
            <p:spPr bwMode="auto">
              <a:xfrm>
                <a:off x="5402261" y="5524499"/>
                <a:ext cx="1071562" cy="777875"/>
              </a:xfrm>
              <a:custGeom>
                <a:avLst/>
                <a:gdLst>
                  <a:gd name="T0" fmla="*/ 2323 w 3373"/>
                  <a:gd name="T1" fmla="*/ 1575 h 2450"/>
                  <a:gd name="T2" fmla="*/ 2922 w 3373"/>
                  <a:gd name="T3" fmla="*/ 1225 h 2450"/>
                  <a:gd name="T4" fmla="*/ 1621 w 3373"/>
                  <a:gd name="T5" fmla="*/ 1225 h 2450"/>
                  <a:gd name="T6" fmla="*/ 2147 w 3373"/>
                  <a:gd name="T7" fmla="*/ 1575 h 2450"/>
                  <a:gd name="T8" fmla="*/ 1621 w 3373"/>
                  <a:gd name="T9" fmla="*/ 1225 h 2450"/>
                  <a:gd name="T10" fmla="*/ 980 w 3373"/>
                  <a:gd name="T11" fmla="*/ 1575 h 2450"/>
                  <a:gd name="T12" fmla="*/ 1447 w 3373"/>
                  <a:gd name="T13" fmla="*/ 1225 h 2450"/>
                  <a:gd name="T14" fmla="*/ 2323 w 3373"/>
                  <a:gd name="T15" fmla="*/ 700 h 2450"/>
                  <a:gd name="T16" fmla="*/ 2946 w 3373"/>
                  <a:gd name="T17" fmla="*/ 1050 h 2450"/>
                  <a:gd name="T18" fmla="*/ 2323 w 3373"/>
                  <a:gd name="T19" fmla="*/ 700 h 2450"/>
                  <a:gd name="T20" fmla="*/ 1621 w 3373"/>
                  <a:gd name="T21" fmla="*/ 1050 h 2450"/>
                  <a:gd name="T22" fmla="*/ 2147 w 3373"/>
                  <a:gd name="T23" fmla="*/ 700 h 2450"/>
                  <a:gd name="T24" fmla="*/ 835 w 3373"/>
                  <a:gd name="T25" fmla="*/ 700 h 2450"/>
                  <a:gd name="T26" fmla="*/ 907 w 3373"/>
                  <a:gd name="T27" fmla="*/ 1051 h 2450"/>
                  <a:gd name="T28" fmla="*/ 1447 w 3373"/>
                  <a:gd name="T29" fmla="*/ 1050 h 2450"/>
                  <a:gd name="T30" fmla="*/ 835 w 3373"/>
                  <a:gd name="T31" fmla="*/ 700 h 2450"/>
                  <a:gd name="T32" fmla="*/ 570 w 3373"/>
                  <a:gd name="T33" fmla="*/ 0 h 2450"/>
                  <a:gd name="T34" fmla="*/ 631 w 3373"/>
                  <a:gd name="T35" fmla="*/ 10 h 2450"/>
                  <a:gd name="T36" fmla="*/ 683 w 3373"/>
                  <a:gd name="T37" fmla="*/ 41 h 2450"/>
                  <a:gd name="T38" fmla="*/ 721 w 3373"/>
                  <a:gd name="T39" fmla="*/ 86 h 2450"/>
                  <a:gd name="T40" fmla="*/ 742 w 3373"/>
                  <a:gd name="T41" fmla="*/ 146 h 2450"/>
                  <a:gd name="T42" fmla="*/ 3199 w 3373"/>
                  <a:gd name="T43" fmla="*/ 350 h 2450"/>
                  <a:gd name="T44" fmla="*/ 3258 w 3373"/>
                  <a:gd name="T45" fmla="*/ 360 h 2450"/>
                  <a:gd name="T46" fmla="*/ 3309 w 3373"/>
                  <a:gd name="T47" fmla="*/ 389 h 2450"/>
                  <a:gd name="T48" fmla="*/ 3348 w 3373"/>
                  <a:gd name="T49" fmla="*/ 433 h 2450"/>
                  <a:gd name="T50" fmla="*/ 3370 w 3373"/>
                  <a:gd name="T51" fmla="*/ 488 h 2450"/>
                  <a:gd name="T52" fmla="*/ 3371 w 3373"/>
                  <a:gd name="T53" fmla="*/ 549 h 2450"/>
                  <a:gd name="T54" fmla="*/ 3190 w 3373"/>
                  <a:gd name="T55" fmla="*/ 1806 h 2450"/>
                  <a:gd name="T56" fmla="*/ 3160 w 3373"/>
                  <a:gd name="T57" fmla="*/ 1860 h 2450"/>
                  <a:gd name="T58" fmla="*/ 3113 w 3373"/>
                  <a:gd name="T59" fmla="*/ 1900 h 2450"/>
                  <a:gd name="T60" fmla="*/ 3056 w 3373"/>
                  <a:gd name="T61" fmla="*/ 1921 h 2450"/>
                  <a:gd name="T62" fmla="*/ 1040 w 3373"/>
                  <a:gd name="T63" fmla="*/ 1925 h 2450"/>
                  <a:gd name="T64" fmla="*/ 2848 w 3373"/>
                  <a:gd name="T65" fmla="*/ 2100 h 2450"/>
                  <a:gd name="T66" fmla="*/ 2909 w 3373"/>
                  <a:gd name="T67" fmla="*/ 2110 h 2450"/>
                  <a:gd name="T68" fmla="*/ 2961 w 3373"/>
                  <a:gd name="T69" fmla="*/ 2141 h 2450"/>
                  <a:gd name="T70" fmla="*/ 2999 w 3373"/>
                  <a:gd name="T71" fmla="*/ 2185 h 2450"/>
                  <a:gd name="T72" fmla="*/ 3021 w 3373"/>
                  <a:gd name="T73" fmla="*/ 2243 h 2450"/>
                  <a:gd name="T74" fmla="*/ 3021 w 3373"/>
                  <a:gd name="T75" fmla="*/ 2305 h 2450"/>
                  <a:gd name="T76" fmla="*/ 2999 w 3373"/>
                  <a:gd name="T77" fmla="*/ 2363 h 2450"/>
                  <a:gd name="T78" fmla="*/ 2961 w 3373"/>
                  <a:gd name="T79" fmla="*/ 2408 h 2450"/>
                  <a:gd name="T80" fmla="*/ 2909 w 3373"/>
                  <a:gd name="T81" fmla="*/ 2438 h 2450"/>
                  <a:gd name="T82" fmla="*/ 2848 w 3373"/>
                  <a:gd name="T83" fmla="*/ 2450 h 2450"/>
                  <a:gd name="T84" fmla="*/ 897 w 3373"/>
                  <a:gd name="T85" fmla="*/ 2447 h 2450"/>
                  <a:gd name="T86" fmla="*/ 856 w 3373"/>
                  <a:gd name="T87" fmla="*/ 2437 h 2450"/>
                  <a:gd name="T88" fmla="*/ 836 w 3373"/>
                  <a:gd name="T89" fmla="*/ 2425 h 2450"/>
                  <a:gd name="T90" fmla="*/ 802 w 3373"/>
                  <a:gd name="T91" fmla="*/ 2402 h 2450"/>
                  <a:gd name="T92" fmla="*/ 786 w 3373"/>
                  <a:gd name="T93" fmla="*/ 2383 h 2450"/>
                  <a:gd name="T94" fmla="*/ 764 w 3373"/>
                  <a:gd name="T95" fmla="*/ 2351 h 2450"/>
                  <a:gd name="T96" fmla="*/ 755 w 3373"/>
                  <a:gd name="T97" fmla="*/ 2324 h 2450"/>
                  <a:gd name="T98" fmla="*/ 747 w 3373"/>
                  <a:gd name="T99" fmla="*/ 2303 h 2450"/>
                  <a:gd name="T100" fmla="*/ 175 w 3373"/>
                  <a:gd name="T101" fmla="*/ 350 h 2450"/>
                  <a:gd name="T102" fmla="*/ 115 w 3373"/>
                  <a:gd name="T103" fmla="*/ 339 h 2450"/>
                  <a:gd name="T104" fmla="*/ 63 w 3373"/>
                  <a:gd name="T105" fmla="*/ 308 h 2450"/>
                  <a:gd name="T106" fmla="*/ 24 w 3373"/>
                  <a:gd name="T107" fmla="*/ 263 h 2450"/>
                  <a:gd name="T108" fmla="*/ 3 w 3373"/>
                  <a:gd name="T109" fmla="*/ 206 h 2450"/>
                  <a:gd name="T110" fmla="*/ 3 w 3373"/>
                  <a:gd name="T111" fmla="*/ 143 h 2450"/>
                  <a:gd name="T112" fmla="*/ 24 w 3373"/>
                  <a:gd name="T113" fmla="*/ 86 h 2450"/>
                  <a:gd name="T114" fmla="*/ 63 w 3373"/>
                  <a:gd name="T115" fmla="*/ 41 h 2450"/>
                  <a:gd name="T116" fmla="*/ 115 w 3373"/>
                  <a:gd name="T117" fmla="*/ 10 h 2450"/>
                  <a:gd name="T118" fmla="*/ 175 w 3373"/>
                  <a:gd name="T119" fmla="*/ 0 h 2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73" h="2450">
                    <a:moveTo>
                      <a:pt x="2323" y="1225"/>
                    </a:moveTo>
                    <a:lnTo>
                      <a:pt x="2323" y="1575"/>
                    </a:lnTo>
                    <a:lnTo>
                      <a:pt x="2871" y="1575"/>
                    </a:lnTo>
                    <a:lnTo>
                      <a:pt x="2922" y="1225"/>
                    </a:lnTo>
                    <a:lnTo>
                      <a:pt x="2323" y="1225"/>
                    </a:lnTo>
                    <a:close/>
                    <a:moveTo>
                      <a:pt x="1621" y="1225"/>
                    </a:moveTo>
                    <a:lnTo>
                      <a:pt x="1621" y="1575"/>
                    </a:lnTo>
                    <a:lnTo>
                      <a:pt x="2147" y="1575"/>
                    </a:lnTo>
                    <a:lnTo>
                      <a:pt x="2147" y="1225"/>
                    </a:lnTo>
                    <a:lnTo>
                      <a:pt x="1621" y="1225"/>
                    </a:lnTo>
                    <a:close/>
                    <a:moveTo>
                      <a:pt x="923" y="1225"/>
                    </a:moveTo>
                    <a:lnTo>
                      <a:pt x="980" y="1575"/>
                    </a:lnTo>
                    <a:lnTo>
                      <a:pt x="1447" y="1575"/>
                    </a:lnTo>
                    <a:lnTo>
                      <a:pt x="1447" y="1225"/>
                    </a:lnTo>
                    <a:lnTo>
                      <a:pt x="923" y="1225"/>
                    </a:lnTo>
                    <a:close/>
                    <a:moveTo>
                      <a:pt x="2323" y="700"/>
                    </a:moveTo>
                    <a:lnTo>
                      <a:pt x="2323" y="1050"/>
                    </a:lnTo>
                    <a:lnTo>
                      <a:pt x="2946" y="1050"/>
                    </a:lnTo>
                    <a:lnTo>
                      <a:pt x="2996" y="700"/>
                    </a:lnTo>
                    <a:lnTo>
                      <a:pt x="2323" y="700"/>
                    </a:lnTo>
                    <a:close/>
                    <a:moveTo>
                      <a:pt x="1621" y="700"/>
                    </a:moveTo>
                    <a:lnTo>
                      <a:pt x="1621" y="1050"/>
                    </a:lnTo>
                    <a:lnTo>
                      <a:pt x="2147" y="1050"/>
                    </a:lnTo>
                    <a:lnTo>
                      <a:pt x="2147" y="700"/>
                    </a:lnTo>
                    <a:lnTo>
                      <a:pt x="1621" y="700"/>
                    </a:lnTo>
                    <a:close/>
                    <a:moveTo>
                      <a:pt x="835" y="700"/>
                    </a:moveTo>
                    <a:lnTo>
                      <a:pt x="894" y="1055"/>
                    </a:lnTo>
                    <a:lnTo>
                      <a:pt x="907" y="1051"/>
                    </a:lnTo>
                    <a:lnTo>
                      <a:pt x="920" y="1050"/>
                    </a:lnTo>
                    <a:lnTo>
                      <a:pt x="1447" y="1050"/>
                    </a:lnTo>
                    <a:lnTo>
                      <a:pt x="1447" y="700"/>
                    </a:lnTo>
                    <a:lnTo>
                      <a:pt x="835" y="700"/>
                    </a:lnTo>
                    <a:close/>
                    <a:moveTo>
                      <a:pt x="175" y="0"/>
                    </a:moveTo>
                    <a:lnTo>
                      <a:pt x="570" y="0"/>
                    </a:lnTo>
                    <a:lnTo>
                      <a:pt x="601" y="2"/>
                    </a:lnTo>
                    <a:lnTo>
                      <a:pt x="631" y="10"/>
                    </a:lnTo>
                    <a:lnTo>
                      <a:pt x="659" y="23"/>
                    </a:lnTo>
                    <a:lnTo>
                      <a:pt x="683" y="41"/>
                    </a:lnTo>
                    <a:lnTo>
                      <a:pt x="704" y="62"/>
                    </a:lnTo>
                    <a:lnTo>
                      <a:pt x="721" y="86"/>
                    </a:lnTo>
                    <a:lnTo>
                      <a:pt x="735" y="115"/>
                    </a:lnTo>
                    <a:lnTo>
                      <a:pt x="742" y="146"/>
                    </a:lnTo>
                    <a:lnTo>
                      <a:pt x="776" y="350"/>
                    </a:lnTo>
                    <a:lnTo>
                      <a:pt x="3199" y="350"/>
                    </a:lnTo>
                    <a:lnTo>
                      <a:pt x="3229" y="353"/>
                    </a:lnTo>
                    <a:lnTo>
                      <a:pt x="3258" y="360"/>
                    </a:lnTo>
                    <a:lnTo>
                      <a:pt x="3284" y="372"/>
                    </a:lnTo>
                    <a:lnTo>
                      <a:pt x="3309" y="389"/>
                    </a:lnTo>
                    <a:lnTo>
                      <a:pt x="3331" y="409"/>
                    </a:lnTo>
                    <a:lnTo>
                      <a:pt x="3348" y="433"/>
                    </a:lnTo>
                    <a:lnTo>
                      <a:pt x="3362" y="461"/>
                    </a:lnTo>
                    <a:lnTo>
                      <a:pt x="3370" y="488"/>
                    </a:lnTo>
                    <a:lnTo>
                      <a:pt x="3373" y="518"/>
                    </a:lnTo>
                    <a:lnTo>
                      <a:pt x="3371" y="549"/>
                    </a:lnTo>
                    <a:lnTo>
                      <a:pt x="3197" y="1774"/>
                    </a:lnTo>
                    <a:lnTo>
                      <a:pt x="3190" y="1806"/>
                    </a:lnTo>
                    <a:lnTo>
                      <a:pt x="3177" y="1834"/>
                    </a:lnTo>
                    <a:lnTo>
                      <a:pt x="3160" y="1860"/>
                    </a:lnTo>
                    <a:lnTo>
                      <a:pt x="3138" y="1882"/>
                    </a:lnTo>
                    <a:lnTo>
                      <a:pt x="3113" y="1900"/>
                    </a:lnTo>
                    <a:lnTo>
                      <a:pt x="3085" y="1913"/>
                    </a:lnTo>
                    <a:lnTo>
                      <a:pt x="3056" y="1921"/>
                    </a:lnTo>
                    <a:lnTo>
                      <a:pt x="3023" y="1925"/>
                    </a:lnTo>
                    <a:lnTo>
                      <a:pt x="1040" y="1925"/>
                    </a:lnTo>
                    <a:lnTo>
                      <a:pt x="1068" y="2100"/>
                    </a:lnTo>
                    <a:lnTo>
                      <a:pt x="2848" y="2100"/>
                    </a:lnTo>
                    <a:lnTo>
                      <a:pt x="2879" y="2103"/>
                    </a:lnTo>
                    <a:lnTo>
                      <a:pt x="2909" y="2110"/>
                    </a:lnTo>
                    <a:lnTo>
                      <a:pt x="2937" y="2124"/>
                    </a:lnTo>
                    <a:lnTo>
                      <a:pt x="2961" y="2141"/>
                    </a:lnTo>
                    <a:lnTo>
                      <a:pt x="2982" y="2161"/>
                    </a:lnTo>
                    <a:lnTo>
                      <a:pt x="2999" y="2185"/>
                    </a:lnTo>
                    <a:lnTo>
                      <a:pt x="3012" y="2213"/>
                    </a:lnTo>
                    <a:lnTo>
                      <a:pt x="3021" y="2243"/>
                    </a:lnTo>
                    <a:lnTo>
                      <a:pt x="3023" y="2273"/>
                    </a:lnTo>
                    <a:lnTo>
                      <a:pt x="3021" y="2305"/>
                    </a:lnTo>
                    <a:lnTo>
                      <a:pt x="3012" y="2335"/>
                    </a:lnTo>
                    <a:lnTo>
                      <a:pt x="2999" y="2363"/>
                    </a:lnTo>
                    <a:lnTo>
                      <a:pt x="2982" y="2387"/>
                    </a:lnTo>
                    <a:lnTo>
                      <a:pt x="2961" y="2408"/>
                    </a:lnTo>
                    <a:lnTo>
                      <a:pt x="2937" y="2425"/>
                    </a:lnTo>
                    <a:lnTo>
                      <a:pt x="2909" y="2438"/>
                    </a:lnTo>
                    <a:lnTo>
                      <a:pt x="2879" y="2446"/>
                    </a:lnTo>
                    <a:lnTo>
                      <a:pt x="2848" y="2450"/>
                    </a:lnTo>
                    <a:lnTo>
                      <a:pt x="920" y="2450"/>
                    </a:lnTo>
                    <a:lnTo>
                      <a:pt x="897" y="2447"/>
                    </a:lnTo>
                    <a:lnTo>
                      <a:pt x="876" y="2443"/>
                    </a:lnTo>
                    <a:lnTo>
                      <a:pt x="856" y="2437"/>
                    </a:lnTo>
                    <a:lnTo>
                      <a:pt x="845" y="2431"/>
                    </a:lnTo>
                    <a:lnTo>
                      <a:pt x="836" y="2425"/>
                    </a:lnTo>
                    <a:lnTo>
                      <a:pt x="818" y="2415"/>
                    </a:lnTo>
                    <a:lnTo>
                      <a:pt x="802" y="2402"/>
                    </a:lnTo>
                    <a:lnTo>
                      <a:pt x="793" y="2392"/>
                    </a:lnTo>
                    <a:lnTo>
                      <a:pt x="786" y="2383"/>
                    </a:lnTo>
                    <a:lnTo>
                      <a:pt x="774" y="2368"/>
                    </a:lnTo>
                    <a:lnTo>
                      <a:pt x="764" y="2351"/>
                    </a:lnTo>
                    <a:lnTo>
                      <a:pt x="759" y="2338"/>
                    </a:lnTo>
                    <a:lnTo>
                      <a:pt x="755" y="2324"/>
                    </a:lnTo>
                    <a:lnTo>
                      <a:pt x="751" y="2314"/>
                    </a:lnTo>
                    <a:lnTo>
                      <a:pt x="747" y="2303"/>
                    </a:lnTo>
                    <a:lnTo>
                      <a:pt x="421" y="350"/>
                    </a:lnTo>
                    <a:lnTo>
                      <a:pt x="175" y="350"/>
                    </a:lnTo>
                    <a:lnTo>
                      <a:pt x="144" y="346"/>
                    </a:lnTo>
                    <a:lnTo>
                      <a:pt x="115" y="339"/>
                    </a:lnTo>
                    <a:lnTo>
                      <a:pt x="87" y="326"/>
                    </a:lnTo>
                    <a:lnTo>
                      <a:pt x="63" y="308"/>
                    </a:lnTo>
                    <a:lnTo>
                      <a:pt x="41" y="287"/>
                    </a:lnTo>
                    <a:lnTo>
                      <a:pt x="24" y="263"/>
                    </a:lnTo>
                    <a:lnTo>
                      <a:pt x="11" y="235"/>
                    </a:lnTo>
                    <a:lnTo>
                      <a:pt x="3" y="206"/>
                    </a:lnTo>
                    <a:lnTo>
                      <a:pt x="0" y="175"/>
                    </a:lnTo>
                    <a:lnTo>
                      <a:pt x="3" y="143"/>
                    </a:lnTo>
                    <a:lnTo>
                      <a:pt x="11" y="113"/>
                    </a:lnTo>
                    <a:lnTo>
                      <a:pt x="24" y="86"/>
                    </a:lnTo>
                    <a:lnTo>
                      <a:pt x="41" y="62"/>
                    </a:lnTo>
                    <a:lnTo>
                      <a:pt x="63" y="41"/>
                    </a:lnTo>
                    <a:lnTo>
                      <a:pt x="87" y="23"/>
                    </a:lnTo>
                    <a:lnTo>
                      <a:pt x="115" y="10"/>
                    </a:lnTo>
                    <a:lnTo>
                      <a:pt x="144" y="2"/>
                    </a:lnTo>
                    <a:lnTo>
                      <a:pt x="1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>
                  <a:solidFill>
                    <a:srgbClr val="2893C1"/>
                  </a:solidFill>
                </a:endParaRPr>
              </a:p>
            </p:txBody>
          </p:sp>
          <p:sp>
            <p:nvSpPr>
              <p:cNvPr id="35" name="Freeform 425"/>
              <p:cNvSpPr>
                <a:spLocks/>
              </p:cNvSpPr>
              <p:nvPr/>
            </p:nvSpPr>
            <p:spPr bwMode="auto">
              <a:xfrm>
                <a:off x="5694361" y="6357939"/>
                <a:ext cx="166687" cy="166688"/>
              </a:xfrm>
              <a:custGeom>
                <a:avLst/>
                <a:gdLst>
                  <a:gd name="T0" fmla="*/ 262 w 527"/>
                  <a:gd name="T1" fmla="*/ 0 h 523"/>
                  <a:gd name="T2" fmla="*/ 301 w 527"/>
                  <a:gd name="T3" fmla="*/ 2 h 523"/>
                  <a:gd name="T4" fmla="*/ 339 w 527"/>
                  <a:gd name="T5" fmla="*/ 10 h 523"/>
                  <a:gd name="T6" fmla="*/ 374 w 527"/>
                  <a:gd name="T7" fmla="*/ 24 h 523"/>
                  <a:gd name="T8" fmla="*/ 406 w 527"/>
                  <a:gd name="T9" fmla="*/ 42 h 523"/>
                  <a:gd name="T10" fmla="*/ 435 w 527"/>
                  <a:gd name="T11" fmla="*/ 64 h 523"/>
                  <a:gd name="T12" fmla="*/ 462 w 527"/>
                  <a:gd name="T13" fmla="*/ 90 h 523"/>
                  <a:gd name="T14" fmla="*/ 484 w 527"/>
                  <a:gd name="T15" fmla="*/ 119 h 523"/>
                  <a:gd name="T16" fmla="*/ 502 w 527"/>
                  <a:gd name="T17" fmla="*/ 151 h 523"/>
                  <a:gd name="T18" fmla="*/ 515 w 527"/>
                  <a:gd name="T19" fmla="*/ 186 h 523"/>
                  <a:gd name="T20" fmla="*/ 523 w 527"/>
                  <a:gd name="T21" fmla="*/ 223 h 523"/>
                  <a:gd name="T22" fmla="*/ 527 w 527"/>
                  <a:gd name="T23" fmla="*/ 261 h 523"/>
                  <a:gd name="T24" fmla="*/ 523 w 527"/>
                  <a:gd name="T25" fmla="*/ 301 h 523"/>
                  <a:gd name="T26" fmla="*/ 515 w 527"/>
                  <a:gd name="T27" fmla="*/ 338 h 523"/>
                  <a:gd name="T28" fmla="*/ 502 w 527"/>
                  <a:gd name="T29" fmla="*/ 372 h 523"/>
                  <a:gd name="T30" fmla="*/ 484 w 527"/>
                  <a:gd name="T31" fmla="*/ 405 h 523"/>
                  <a:gd name="T32" fmla="*/ 462 w 527"/>
                  <a:gd name="T33" fmla="*/ 433 h 523"/>
                  <a:gd name="T34" fmla="*/ 435 w 527"/>
                  <a:gd name="T35" fmla="*/ 460 h 523"/>
                  <a:gd name="T36" fmla="*/ 406 w 527"/>
                  <a:gd name="T37" fmla="*/ 482 h 523"/>
                  <a:gd name="T38" fmla="*/ 374 w 527"/>
                  <a:gd name="T39" fmla="*/ 499 h 523"/>
                  <a:gd name="T40" fmla="*/ 339 w 527"/>
                  <a:gd name="T41" fmla="*/ 513 h 523"/>
                  <a:gd name="T42" fmla="*/ 301 w 527"/>
                  <a:gd name="T43" fmla="*/ 521 h 523"/>
                  <a:gd name="T44" fmla="*/ 262 w 527"/>
                  <a:gd name="T45" fmla="*/ 523 h 523"/>
                  <a:gd name="T46" fmla="*/ 224 w 527"/>
                  <a:gd name="T47" fmla="*/ 521 h 523"/>
                  <a:gd name="T48" fmla="*/ 187 w 527"/>
                  <a:gd name="T49" fmla="*/ 513 h 523"/>
                  <a:gd name="T50" fmla="*/ 152 w 527"/>
                  <a:gd name="T51" fmla="*/ 499 h 523"/>
                  <a:gd name="T52" fmla="*/ 120 w 527"/>
                  <a:gd name="T53" fmla="*/ 482 h 523"/>
                  <a:gd name="T54" fmla="*/ 90 w 527"/>
                  <a:gd name="T55" fmla="*/ 460 h 523"/>
                  <a:gd name="T56" fmla="*/ 65 w 527"/>
                  <a:gd name="T57" fmla="*/ 433 h 523"/>
                  <a:gd name="T58" fmla="*/ 42 w 527"/>
                  <a:gd name="T59" fmla="*/ 405 h 523"/>
                  <a:gd name="T60" fmla="*/ 24 w 527"/>
                  <a:gd name="T61" fmla="*/ 372 h 523"/>
                  <a:gd name="T62" fmla="*/ 11 w 527"/>
                  <a:gd name="T63" fmla="*/ 338 h 523"/>
                  <a:gd name="T64" fmla="*/ 3 w 527"/>
                  <a:gd name="T65" fmla="*/ 301 h 523"/>
                  <a:gd name="T66" fmla="*/ 0 w 527"/>
                  <a:gd name="T67" fmla="*/ 261 h 523"/>
                  <a:gd name="T68" fmla="*/ 3 w 527"/>
                  <a:gd name="T69" fmla="*/ 223 h 523"/>
                  <a:gd name="T70" fmla="*/ 11 w 527"/>
                  <a:gd name="T71" fmla="*/ 186 h 523"/>
                  <a:gd name="T72" fmla="*/ 24 w 527"/>
                  <a:gd name="T73" fmla="*/ 151 h 523"/>
                  <a:gd name="T74" fmla="*/ 42 w 527"/>
                  <a:gd name="T75" fmla="*/ 119 h 523"/>
                  <a:gd name="T76" fmla="*/ 65 w 527"/>
                  <a:gd name="T77" fmla="*/ 90 h 523"/>
                  <a:gd name="T78" fmla="*/ 90 w 527"/>
                  <a:gd name="T79" fmla="*/ 64 h 523"/>
                  <a:gd name="T80" fmla="*/ 120 w 527"/>
                  <a:gd name="T81" fmla="*/ 42 h 523"/>
                  <a:gd name="T82" fmla="*/ 152 w 527"/>
                  <a:gd name="T83" fmla="*/ 24 h 523"/>
                  <a:gd name="T84" fmla="*/ 187 w 527"/>
                  <a:gd name="T85" fmla="*/ 10 h 523"/>
                  <a:gd name="T86" fmla="*/ 224 w 527"/>
                  <a:gd name="T87" fmla="*/ 2 h 523"/>
                  <a:gd name="T88" fmla="*/ 262 w 527"/>
                  <a:gd name="T8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523">
                    <a:moveTo>
                      <a:pt x="262" y="0"/>
                    </a:moveTo>
                    <a:lnTo>
                      <a:pt x="301" y="2"/>
                    </a:lnTo>
                    <a:lnTo>
                      <a:pt x="339" y="10"/>
                    </a:lnTo>
                    <a:lnTo>
                      <a:pt x="374" y="24"/>
                    </a:lnTo>
                    <a:lnTo>
                      <a:pt x="406" y="42"/>
                    </a:lnTo>
                    <a:lnTo>
                      <a:pt x="435" y="64"/>
                    </a:lnTo>
                    <a:lnTo>
                      <a:pt x="462" y="90"/>
                    </a:lnTo>
                    <a:lnTo>
                      <a:pt x="484" y="119"/>
                    </a:lnTo>
                    <a:lnTo>
                      <a:pt x="502" y="151"/>
                    </a:lnTo>
                    <a:lnTo>
                      <a:pt x="515" y="186"/>
                    </a:lnTo>
                    <a:lnTo>
                      <a:pt x="523" y="223"/>
                    </a:lnTo>
                    <a:lnTo>
                      <a:pt x="527" y="261"/>
                    </a:lnTo>
                    <a:lnTo>
                      <a:pt x="523" y="301"/>
                    </a:lnTo>
                    <a:lnTo>
                      <a:pt x="515" y="338"/>
                    </a:lnTo>
                    <a:lnTo>
                      <a:pt x="502" y="372"/>
                    </a:lnTo>
                    <a:lnTo>
                      <a:pt x="484" y="405"/>
                    </a:lnTo>
                    <a:lnTo>
                      <a:pt x="462" y="433"/>
                    </a:lnTo>
                    <a:lnTo>
                      <a:pt x="435" y="460"/>
                    </a:lnTo>
                    <a:lnTo>
                      <a:pt x="406" y="482"/>
                    </a:lnTo>
                    <a:lnTo>
                      <a:pt x="374" y="499"/>
                    </a:lnTo>
                    <a:lnTo>
                      <a:pt x="339" y="513"/>
                    </a:lnTo>
                    <a:lnTo>
                      <a:pt x="301" y="521"/>
                    </a:lnTo>
                    <a:lnTo>
                      <a:pt x="262" y="523"/>
                    </a:lnTo>
                    <a:lnTo>
                      <a:pt x="224" y="521"/>
                    </a:lnTo>
                    <a:lnTo>
                      <a:pt x="187" y="513"/>
                    </a:lnTo>
                    <a:lnTo>
                      <a:pt x="152" y="499"/>
                    </a:lnTo>
                    <a:lnTo>
                      <a:pt x="120" y="482"/>
                    </a:lnTo>
                    <a:lnTo>
                      <a:pt x="90" y="460"/>
                    </a:lnTo>
                    <a:lnTo>
                      <a:pt x="65" y="433"/>
                    </a:lnTo>
                    <a:lnTo>
                      <a:pt x="42" y="405"/>
                    </a:lnTo>
                    <a:lnTo>
                      <a:pt x="24" y="372"/>
                    </a:lnTo>
                    <a:lnTo>
                      <a:pt x="11" y="338"/>
                    </a:lnTo>
                    <a:lnTo>
                      <a:pt x="3" y="301"/>
                    </a:lnTo>
                    <a:lnTo>
                      <a:pt x="0" y="261"/>
                    </a:lnTo>
                    <a:lnTo>
                      <a:pt x="3" y="223"/>
                    </a:lnTo>
                    <a:lnTo>
                      <a:pt x="11" y="186"/>
                    </a:lnTo>
                    <a:lnTo>
                      <a:pt x="24" y="151"/>
                    </a:lnTo>
                    <a:lnTo>
                      <a:pt x="42" y="119"/>
                    </a:lnTo>
                    <a:lnTo>
                      <a:pt x="65" y="90"/>
                    </a:lnTo>
                    <a:lnTo>
                      <a:pt x="90" y="64"/>
                    </a:lnTo>
                    <a:lnTo>
                      <a:pt x="120" y="42"/>
                    </a:lnTo>
                    <a:lnTo>
                      <a:pt x="152" y="24"/>
                    </a:lnTo>
                    <a:lnTo>
                      <a:pt x="187" y="10"/>
                    </a:lnTo>
                    <a:lnTo>
                      <a:pt x="224" y="2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>
                  <a:solidFill>
                    <a:srgbClr val="2893C1"/>
                  </a:solidFill>
                </a:endParaRPr>
              </a:p>
            </p:txBody>
          </p:sp>
          <p:sp>
            <p:nvSpPr>
              <p:cNvPr id="36" name="Freeform 426"/>
              <p:cNvSpPr>
                <a:spLocks/>
              </p:cNvSpPr>
              <p:nvPr/>
            </p:nvSpPr>
            <p:spPr bwMode="auto">
              <a:xfrm>
                <a:off x="6194424" y="6357937"/>
                <a:ext cx="168275" cy="166688"/>
              </a:xfrm>
              <a:custGeom>
                <a:avLst/>
                <a:gdLst>
                  <a:gd name="T0" fmla="*/ 263 w 526"/>
                  <a:gd name="T1" fmla="*/ 0 h 523"/>
                  <a:gd name="T2" fmla="*/ 303 w 526"/>
                  <a:gd name="T3" fmla="*/ 2 h 523"/>
                  <a:gd name="T4" fmla="*/ 339 w 526"/>
                  <a:gd name="T5" fmla="*/ 10 h 523"/>
                  <a:gd name="T6" fmla="*/ 374 w 526"/>
                  <a:gd name="T7" fmla="*/ 24 h 523"/>
                  <a:gd name="T8" fmla="*/ 407 w 526"/>
                  <a:gd name="T9" fmla="*/ 42 h 523"/>
                  <a:gd name="T10" fmla="*/ 436 w 526"/>
                  <a:gd name="T11" fmla="*/ 64 h 523"/>
                  <a:gd name="T12" fmla="*/ 462 w 526"/>
                  <a:gd name="T13" fmla="*/ 90 h 523"/>
                  <a:gd name="T14" fmla="*/ 484 w 526"/>
                  <a:gd name="T15" fmla="*/ 119 h 523"/>
                  <a:gd name="T16" fmla="*/ 501 w 526"/>
                  <a:gd name="T17" fmla="*/ 151 h 523"/>
                  <a:gd name="T18" fmla="*/ 515 w 526"/>
                  <a:gd name="T19" fmla="*/ 186 h 523"/>
                  <a:gd name="T20" fmla="*/ 524 w 526"/>
                  <a:gd name="T21" fmla="*/ 223 h 523"/>
                  <a:gd name="T22" fmla="*/ 526 w 526"/>
                  <a:gd name="T23" fmla="*/ 261 h 523"/>
                  <a:gd name="T24" fmla="*/ 524 w 526"/>
                  <a:gd name="T25" fmla="*/ 301 h 523"/>
                  <a:gd name="T26" fmla="*/ 515 w 526"/>
                  <a:gd name="T27" fmla="*/ 338 h 523"/>
                  <a:gd name="T28" fmla="*/ 501 w 526"/>
                  <a:gd name="T29" fmla="*/ 372 h 523"/>
                  <a:gd name="T30" fmla="*/ 484 w 526"/>
                  <a:gd name="T31" fmla="*/ 405 h 523"/>
                  <a:gd name="T32" fmla="*/ 462 w 526"/>
                  <a:gd name="T33" fmla="*/ 433 h 523"/>
                  <a:gd name="T34" fmla="*/ 436 w 526"/>
                  <a:gd name="T35" fmla="*/ 460 h 523"/>
                  <a:gd name="T36" fmla="*/ 407 w 526"/>
                  <a:gd name="T37" fmla="*/ 482 h 523"/>
                  <a:gd name="T38" fmla="*/ 374 w 526"/>
                  <a:gd name="T39" fmla="*/ 499 h 523"/>
                  <a:gd name="T40" fmla="*/ 339 w 526"/>
                  <a:gd name="T41" fmla="*/ 513 h 523"/>
                  <a:gd name="T42" fmla="*/ 303 w 526"/>
                  <a:gd name="T43" fmla="*/ 521 h 523"/>
                  <a:gd name="T44" fmla="*/ 263 w 526"/>
                  <a:gd name="T45" fmla="*/ 523 h 523"/>
                  <a:gd name="T46" fmla="*/ 225 w 526"/>
                  <a:gd name="T47" fmla="*/ 521 h 523"/>
                  <a:gd name="T48" fmla="*/ 188 w 526"/>
                  <a:gd name="T49" fmla="*/ 513 h 523"/>
                  <a:gd name="T50" fmla="*/ 153 w 526"/>
                  <a:gd name="T51" fmla="*/ 499 h 523"/>
                  <a:gd name="T52" fmla="*/ 120 w 526"/>
                  <a:gd name="T53" fmla="*/ 482 h 523"/>
                  <a:gd name="T54" fmla="*/ 90 w 526"/>
                  <a:gd name="T55" fmla="*/ 460 h 523"/>
                  <a:gd name="T56" fmla="*/ 65 w 526"/>
                  <a:gd name="T57" fmla="*/ 433 h 523"/>
                  <a:gd name="T58" fmla="*/ 43 w 526"/>
                  <a:gd name="T59" fmla="*/ 405 h 523"/>
                  <a:gd name="T60" fmla="*/ 24 w 526"/>
                  <a:gd name="T61" fmla="*/ 372 h 523"/>
                  <a:gd name="T62" fmla="*/ 11 w 526"/>
                  <a:gd name="T63" fmla="*/ 338 h 523"/>
                  <a:gd name="T64" fmla="*/ 3 w 526"/>
                  <a:gd name="T65" fmla="*/ 301 h 523"/>
                  <a:gd name="T66" fmla="*/ 0 w 526"/>
                  <a:gd name="T67" fmla="*/ 261 h 523"/>
                  <a:gd name="T68" fmla="*/ 3 w 526"/>
                  <a:gd name="T69" fmla="*/ 223 h 523"/>
                  <a:gd name="T70" fmla="*/ 11 w 526"/>
                  <a:gd name="T71" fmla="*/ 186 h 523"/>
                  <a:gd name="T72" fmla="*/ 24 w 526"/>
                  <a:gd name="T73" fmla="*/ 151 h 523"/>
                  <a:gd name="T74" fmla="*/ 43 w 526"/>
                  <a:gd name="T75" fmla="*/ 119 h 523"/>
                  <a:gd name="T76" fmla="*/ 65 w 526"/>
                  <a:gd name="T77" fmla="*/ 90 h 523"/>
                  <a:gd name="T78" fmla="*/ 90 w 526"/>
                  <a:gd name="T79" fmla="*/ 64 h 523"/>
                  <a:gd name="T80" fmla="*/ 120 w 526"/>
                  <a:gd name="T81" fmla="*/ 42 h 523"/>
                  <a:gd name="T82" fmla="*/ 153 w 526"/>
                  <a:gd name="T83" fmla="*/ 24 h 523"/>
                  <a:gd name="T84" fmla="*/ 188 w 526"/>
                  <a:gd name="T85" fmla="*/ 10 h 523"/>
                  <a:gd name="T86" fmla="*/ 225 w 526"/>
                  <a:gd name="T87" fmla="*/ 2 h 523"/>
                  <a:gd name="T88" fmla="*/ 263 w 526"/>
                  <a:gd name="T8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6" h="523">
                    <a:moveTo>
                      <a:pt x="263" y="0"/>
                    </a:moveTo>
                    <a:lnTo>
                      <a:pt x="303" y="2"/>
                    </a:lnTo>
                    <a:lnTo>
                      <a:pt x="339" y="10"/>
                    </a:lnTo>
                    <a:lnTo>
                      <a:pt x="374" y="24"/>
                    </a:lnTo>
                    <a:lnTo>
                      <a:pt x="407" y="42"/>
                    </a:lnTo>
                    <a:lnTo>
                      <a:pt x="436" y="64"/>
                    </a:lnTo>
                    <a:lnTo>
                      <a:pt x="462" y="90"/>
                    </a:lnTo>
                    <a:lnTo>
                      <a:pt x="484" y="119"/>
                    </a:lnTo>
                    <a:lnTo>
                      <a:pt x="501" y="151"/>
                    </a:lnTo>
                    <a:lnTo>
                      <a:pt x="515" y="186"/>
                    </a:lnTo>
                    <a:lnTo>
                      <a:pt x="524" y="223"/>
                    </a:lnTo>
                    <a:lnTo>
                      <a:pt x="526" y="261"/>
                    </a:lnTo>
                    <a:lnTo>
                      <a:pt x="524" y="301"/>
                    </a:lnTo>
                    <a:lnTo>
                      <a:pt x="515" y="338"/>
                    </a:lnTo>
                    <a:lnTo>
                      <a:pt x="501" y="372"/>
                    </a:lnTo>
                    <a:lnTo>
                      <a:pt x="484" y="405"/>
                    </a:lnTo>
                    <a:lnTo>
                      <a:pt x="462" y="433"/>
                    </a:lnTo>
                    <a:lnTo>
                      <a:pt x="436" y="460"/>
                    </a:lnTo>
                    <a:lnTo>
                      <a:pt x="407" y="482"/>
                    </a:lnTo>
                    <a:lnTo>
                      <a:pt x="374" y="499"/>
                    </a:lnTo>
                    <a:lnTo>
                      <a:pt x="339" y="513"/>
                    </a:lnTo>
                    <a:lnTo>
                      <a:pt x="303" y="521"/>
                    </a:lnTo>
                    <a:lnTo>
                      <a:pt x="263" y="523"/>
                    </a:lnTo>
                    <a:lnTo>
                      <a:pt x="225" y="521"/>
                    </a:lnTo>
                    <a:lnTo>
                      <a:pt x="188" y="513"/>
                    </a:lnTo>
                    <a:lnTo>
                      <a:pt x="153" y="499"/>
                    </a:lnTo>
                    <a:lnTo>
                      <a:pt x="120" y="482"/>
                    </a:lnTo>
                    <a:lnTo>
                      <a:pt x="90" y="460"/>
                    </a:lnTo>
                    <a:lnTo>
                      <a:pt x="65" y="433"/>
                    </a:lnTo>
                    <a:lnTo>
                      <a:pt x="43" y="405"/>
                    </a:lnTo>
                    <a:lnTo>
                      <a:pt x="24" y="372"/>
                    </a:lnTo>
                    <a:lnTo>
                      <a:pt x="11" y="338"/>
                    </a:lnTo>
                    <a:lnTo>
                      <a:pt x="3" y="301"/>
                    </a:lnTo>
                    <a:lnTo>
                      <a:pt x="0" y="261"/>
                    </a:lnTo>
                    <a:lnTo>
                      <a:pt x="3" y="223"/>
                    </a:lnTo>
                    <a:lnTo>
                      <a:pt x="11" y="186"/>
                    </a:lnTo>
                    <a:lnTo>
                      <a:pt x="24" y="151"/>
                    </a:lnTo>
                    <a:lnTo>
                      <a:pt x="43" y="119"/>
                    </a:lnTo>
                    <a:lnTo>
                      <a:pt x="65" y="90"/>
                    </a:lnTo>
                    <a:lnTo>
                      <a:pt x="90" y="64"/>
                    </a:lnTo>
                    <a:lnTo>
                      <a:pt x="120" y="42"/>
                    </a:lnTo>
                    <a:lnTo>
                      <a:pt x="153" y="24"/>
                    </a:lnTo>
                    <a:lnTo>
                      <a:pt x="188" y="10"/>
                    </a:lnTo>
                    <a:lnTo>
                      <a:pt x="225" y="2"/>
                    </a:lnTo>
                    <a:lnTo>
                      <a:pt x="2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>
                  <a:solidFill>
                    <a:srgbClr val="2893C1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3685575" y="5229808"/>
            <a:ext cx="6572452" cy="5178994"/>
            <a:chOff x="13283239" y="4754320"/>
            <a:chExt cx="6572452" cy="5178994"/>
          </a:xfrm>
        </p:grpSpPr>
        <p:sp>
          <p:nvSpPr>
            <p:cNvPr id="38" name="Rectangle 37"/>
            <p:cNvSpPr/>
            <p:nvPr/>
          </p:nvSpPr>
          <p:spPr>
            <a:xfrm>
              <a:off x="14130649" y="6763215"/>
              <a:ext cx="4877631" cy="31700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defTabSz="1371600" rtl="0" hangingPunct="1">
                <a:lnSpc>
                  <a:spcPct val="100000"/>
                </a:lnSpc>
              </a:pPr>
              <a:r>
                <a:rPr lang="zh" sz="20000" b="1" kern="1200" spc="0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©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3283239" y="4754320"/>
              <a:ext cx="6572452" cy="101566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rtl="0">
                <a:lnSpc>
                  <a:spcPct val="100000"/>
                </a:lnSpc>
              </a:pPr>
              <a:r>
                <a:rPr lang="zh" sz="6000" b="1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版权</a:t>
              </a: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12989847" y="4868773"/>
            <a:ext cx="0" cy="5814705"/>
          </a:xfrm>
          <a:prstGeom prst="line">
            <a:avLst/>
          </a:prstGeom>
          <a:noFill/>
          <a:ln w="57150" cap="flat">
            <a:solidFill>
              <a:srgbClr val="3F7EB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0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43486" y="1126611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POCOSA涵盖的产品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78214" y="4204486"/>
            <a:ext cx="5245347" cy="8011120"/>
            <a:chOff x="8378214" y="4058182"/>
            <a:chExt cx="5245347" cy="80111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2EC9AC-DEB1-4AA6-BD02-9E97D7E14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723" y="4058182"/>
              <a:ext cx="4478890" cy="6345320"/>
            </a:xfrm>
            <a:prstGeom prst="rect">
              <a:avLst/>
            </a:prstGeom>
            <a:ln w="9525" cap="sq">
              <a:solidFill>
                <a:schemeClr val="tx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3B35F7-ACCC-4EB7-B117-561D0F28B285}"/>
                </a:ext>
              </a:extLst>
            </p:cNvPr>
            <p:cNvSpPr txBox="1"/>
            <p:nvPr/>
          </p:nvSpPr>
          <p:spPr>
            <a:xfrm>
              <a:off x="8378214" y="11299861"/>
              <a:ext cx="52453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defRPr/>
              </a:pPr>
              <a:r>
                <a:rPr lang="zh" sz="4400" kern="1200" spc="0">
                  <a:solidFill>
                    <a:schemeClr val="bg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国家标准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189408" y="4173464"/>
            <a:ext cx="8738417" cy="8078718"/>
            <a:chOff x="14189408" y="4027160"/>
            <a:chExt cx="8738417" cy="807871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7FB0E8-F2FB-4B9A-B2D5-3A4691124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89408" y="4027160"/>
              <a:ext cx="5941043" cy="387881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67B553-5DF3-42E3-B897-C16B44F7EADC}"/>
                </a:ext>
              </a:extLst>
            </p:cNvPr>
            <p:cNvSpPr txBox="1"/>
            <p:nvPr/>
          </p:nvSpPr>
          <p:spPr>
            <a:xfrm>
              <a:off x="20846962" y="6495996"/>
              <a:ext cx="18614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defRPr/>
              </a:pPr>
              <a:r>
                <a:rPr lang="zh" sz="4400" kern="1200" spc="0">
                  <a:solidFill>
                    <a:schemeClr val="bg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其他 </a:t>
              </a:r>
            </a:p>
            <a:p>
              <a:pPr algn="l" defTabSz="1371600" rtl="0" hangingPunct="1">
                <a:lnSpc>
                  <a:spcPct val="100000"/>
                </a:lnSpc>
                <a:defRPr/>
              </a:pPr>
              <a:r>
                <a:rPr lang="zh" sz="4400" kern="1200" spc="0">
                  <a:solidFill>
                    <a:schemeClr val="bg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工作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65AD05-AEFF-4067-B717-842F8525D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18262" y="8552750"/>
              <a:ext cx="7109563" cy="355312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2387133" y="4204486"/>
            <a:ext cx="4492629" cy="8011120"/>
            <a:chOff x="2387133" y="4058182"/>
            <a:chExt cx="4492629" cy="8011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65C57F-014F-41FE-BB63-B336984E6E22}"/>
                </a:ext>
              </a:extLst>
            </p:cNvPr>
            <p:cNvSpPr txBox="1"/>
            <p:nvPr/>
          </p:nvSpPr>
          <p:spPr>
            <a:xfrm>
              <a:off x="2387133" y="11299861"/>
              <a:ext cx="44358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defRPr/>
              </a:pPr>
              <a:r>
                <a:rPr lang="zh" sz="4400" kern="1200" spc="0">
                  <a:solidFill>
                    <a:schemeClr val="bg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ISO出版物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133" y="4058182"/>
              <a:ext cx="4492629" cy="6336711"/>
            </a:xfrm>
            <a:prstGeom prst="rect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Image result for translation icon">
            <a:extLst>
              <a:ext uri="{FF2B5EF4-FFF2-40B4-BE49-F238E27FC236}">
                <a16:creationId xmlns:a16="http://schemas.microsoft.com/office/drawing/2014/main" id="{D228A70C-7B8A-4426-9643-D3FB6737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26" y="4453614"/>
            <a:ext cx="7492955" cy="57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99518" y="808034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ISO出版物 – 翻译工作 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16944" y="4657258"/>
            <a:ext cx="1429531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zh" sz="5400" b="1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所有ISO标准均以英文出版。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051319" y="6500887"/>
            <a:ext cx="8626569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zh" sz="5400" b="1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ISO成员有权将ISO出版物翻译成本国语言。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0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791456"/>
            <a:ext cx="24383999" cy="3797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47" rtl="0" eaLnBrk="1" latinLnBrk="0" hangingPunct="1">
              <a:spcBef>
                <a:spcPct val="0"/>
              </a:spcBef>
              <a:buNone/>
              <a:defRPr sz="6402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lvl="0" algn="ctr" defTabSz="410746" rtl="0">
              <a:lnSpc>
                <a:spcPts val="14400"/>
              </a:lnSpc>
              <a:spcBef>
                <a:spcPts val="0"/>
              </a:spcBef>
              <a:spcAft>
                <a:spcPts val="2133"/>
              </a:spcAft>
              <a:buClr>
                <a:srgbClr val="0074BF"/>
              </a:buClr>
              <a:buSzPct val="80000"/>
            </a:pPr>
            <a:endParaRPr lang="fr-FR" sz="7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第4.3.1b节</a:t>
            </a:r>
            <a:r>
              <a:rPr lang="en-US" dirty="0"/>
              <a:t/>
            </a:r>
            <a:br>
              <a:rPr lang="en-US" dirty="0"/>
            </a:br>
            <a:r>
              <a:rPr lang="zh"/>
              <a:t>ISO指南21《国家标准》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0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我可以采取什么行动？</a:t>
            </a:r>
          </a:p>
        </p:txBody>
      </p:sp>
    </p:spTree>
    <p:extLst>
      <p:ext uri="{BB962C8B-B14F-4D97-AF65-F5344CB8AC3E}">
        <p14:creationId xmlns:p14="http://schemas.microsoft.com/office/powerpoint/2010/main" val="320036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1243184"/>
            <a:ext cx="22268595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国家标准： </a:t>
            </a:r>
            <a:r>
              <a:rPr lang="en-US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/>
            </a:r>
            <a:br>
              <a:rPr lang="en-US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</a:br>
            <a:r>
              <a:rPr lang="zh" sz="8000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定义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0062" y="5060876"/>
            <a:ext cx="15627778" cy="58539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48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国家标准是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48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基于国际标准的出版物，或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48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认可国际标准的文件，与国家规范性文件具有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48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同等地位，并且给出了与确定国际标准的任何偏差。</a:t>
            </a:r>
          </a:p>
          <a:p>
            <a:pPr algn="l" rtl="0"/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292" y="1511574"/>
            <a:ext cx="8019941" cy="80199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6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60704" y="731120"/>
            <a:ext cx="22860000" cy="143956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zh" sz="79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国家标准：</a:t>
            </a:r>
            <a:r>
              <a:rPr lang="zh" sz="7900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对应程度</a:t>
            </a:r>
            <a:endParaRPr lang="en-GB" sz="7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36681"/>
              </p:ext>
            </p:extLst>
          </p:nvPr>
        </p:nvGraphicFramePr>
        <p:xfrm>
          <a:off x="1170432" y="2612810"/>
          <a:ext cx="22201632" cy="10624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465">
                  <a:extLst>
                    <a:ext uri="{9D8B030D-6E8A-4147-A177-3AD203B41FA5}">
                      <a16:colId xmlns:a16="http://schemas.microsoft.com/office/drawing/2014/main" val="1439634460"/>
                    </a:ext>
                  </a:extLst>
                </a:gridCol>
                <a:gridCol w="9948672">
                  <a:extLst>
                    <a:ext uri="{9D8B030D-6E8A-4147-A177-3AD203B41FA5}">
                      <a16:colId xmlns:a16="http://schemas.microsoft.com/office/drawing/2014/main" val="824919544"/>
                    </a:ext>
                  </a:extLst>
                </a:gridCol>
                <a:gridCol w="6254495">
                  <a:extLst>
                    <a:ext uri="{9D8B030D-6E8A-4147-A177-3AD203B41FA5}">
                      <a16:colId xmlns:a16="http://schemas.microsoft.com/office/drawing/2014/main" val="4272193727"/>
                    </a:ext>
                  </a:extLst>
                </a:gridCol>
              </a:tblGrid>
              <a:tr h="1227670">
                <a:tc>
                  <a:txBody>
                    <a:bodyPr/>
                    <a:lstStyle/>
                    <a:p>
                      <a:pPr rtl="0"/>
                      <a:r>
                        <a:rPr lang="zh" sz="4000">
                          <a:solidFill>
                            <a:schemeClr val="tx2"/>
                          </a:solidFill>
                          <a:latin typeface="+mj-lt"/>
                        </a:rPr>
                        <a:t>相同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4000">
                          <a:solidFill>
                            <a:schemeClr val="tx2"/>
                          </a:solidFill>
                          <a:latin typeface="+mj-lt"/>
                        </a:rPr>
                        <a:t>有改动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4000">
                          <a:solidFill>
                            <a:schemeClr val="tx2"/>
                          </a:solidFill>
                          <a:latin typeface="+mj-lt"/>
                        </a:rPr>
                        <a:t>不同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36800"/>
                  </a:ext>
                </a:extLst>
              </a:tr>
              <a:tr h="9396984">
                <a:tc>
                  <a:txBody>
                    <a:bodyPr/>
                    <a:lstStyle/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无添加或删减。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指南21中特别描述的允许改动，例如：</a:t>
                      </a:r>
                    </a:p>
                    <a:p>
                      <a:pPr marL="1390650" marR="0" lvl="2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采用十进制逗号代替小数点</a:t>
                      </a:r>
                    </a:p>
                    <a:p>
                      <a:pPr marL="1390650" marR="0" lvl="2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添加国家层面信息</a:t>
                      </a:r>
                    </a:p>
                    <a:p>
                      <a:pPr marL="1390650" marR="0" lvl="2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重新计算不同单位值的相关信息</a:t>
                      </a:r>
                      <a:endParaRPr lang="en-US" sz="3600" dirty="0"/>
                    </a:p>
                  </a:txBody>
                  <a:tcPr marL="365760" marR="27432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可能包含技术偏差，例如，采用地区或国家标准时所作的增减变动。 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需要明确指出每一项修改，最好是在单独的附件或序言或导言中指出。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必须限制对标准结构的更改，以便能够轻松地将所采用的标准和国际标准进行比较。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分配的编号不能与ISO标准相同。</a:t>
                      </a:r>
                      <a:endParaRPr lang="en-US" sz="3600" dirty="0"/>
                    </a:p>
                  </a:txBody>
                  <a:tcPr marL="365760" marR="27432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地区或国家标准的技术内容不等同于国际标准。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结构有所变动。 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未明确确定变更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不构成采用标准。</a:t>
                      </a:r>
                    </a:p>
                    <a:p>
                      <a:pPr marL="6858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分配的编号不能与ISO标准相同。</a:t>
                      </a:r>
                    </a:p>
                    <a:p>
                      <a:pPr rtl="0">
                        <a:spcAft>
                          <a:spcPts val="1200"/>
                        </a:spcAft>
                      </a:pPr>
                      <a:endParaRPr lang="en-US" sz="3600" dirty="0"/>
                    </a:p>
                  </a:txBody>
                  <a:tcPr marL="365760" marR="27432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331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17703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60704" y="731120"/>
            <a:ext cx="22860000" cy="143956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zh" sz="79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采用方法</a:t>
            </a:r>
            <a:endParaRPr lang="en-GB" sz="7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940522"/>
              </p:ext>
            </p:extLst>
          </p:nvPr>
        </p:nvGraphicFramePr>
        <p:xfrm>
          <a:off x="3346704" y="3260510"/>
          <a:ext cx="18288000" cy="9186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439634460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824919544"/>
                    </a:ext>
                  </a:extLst>
                </a:gridCol>
              </a:tblGrid>
              <a:tr h="1387690">
                <a:tc>
                  <a:txBody>
                    <a:bodyPr/>
                    <a:lstStyle/>
                    <a:p>
                      <a:pPr rtl="0"/>
                      <a:r>
                        <a:rPr lang="zh" sz="4000">
                          <a:solidFill>
                            <a:schemeClr val="tx2"/>
                          </a:solidFill>
                          <a:latin typeface="+mj-lt"/>
                        </a:rPr>
                        <a:t>认可方法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4000">
                          <a:solidFill>
                            <a:schemeClr val="tx2"/>
                          </a:solidFill>
                          <a:latin typeface="+mj-lt"/>
                        </a:rPr>
                        <a:t>重新出版方法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36800"/>
                  </a:ext>
                </a:extLst>
              </a:tr>
              <a:tr h="7798371">
                <a:tc>
                  <a:txBody>
                    <a:bodyPr/>
                    <a:lstStyle/>
                    <a:p>
                      <a:pPr marL="0" marR="0" indent="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地区或国家标准机构在官方公报或独立文件中发布认可通知，声明该国际标准具有地区或国家标准的地位，对采用的国际标准指定或不指定地区或国家参考编号。</a:t>
                      </a:r>
                    </a:p>
                    <a:p>
                      <a:pPr marL="0" marR="0" indent="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lang="en-US" sz="3600" b="0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Source Sans Pro"/>
                      </a:endParaRPr>
                    </a:p>
                    <a:p>
                      <a:pPr marL="0" marR="0" indent="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基本上，采用过程只是在ISO标准中添加一个封面。</a:t>
                      </a:r>
                    </a:p>
                  </a:txBody>
                  <a:tcPr marL="365760" marR="36576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三种可能的方法： </a:t>
                      </a:r>
                    </a:p>
                    <a:p>
                      <a:pPr marL="12192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重印</a:t>
                      </a:r>
                    </a:p>
                    <a:p>
                      <a:pPr marL="12192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翻译</a:t>
                      </a:r>
                    </a:p>
                    <a:p>
                      <a:pPr marL="1219200" marR="0" indent="-685800" algn="l" defTabSz="82149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zh" sz="3600" b="0" i="0" u="none" strike="noStrike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Source Sans Pro"/>
                        </a:rPr>
                        <a:t>改写</a:t>
                      </a:r>
                    </a:p>
                  </a:txBody>
                  <a:tcPr marL="365760" marR="365760" marT="27432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331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86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36904" y="1016108"/>
            <a:ext cx="22860000" cy="155119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zh" sz="79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简而言之...</a:t>
            </a:r>
            <a:endParaRPr lang="en-GB" sz="7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04" y="10199774"/>
            <a:ext cx="3157980" cy="2906626"/>
          </a:xfrm>
          <a:prstGeom prst="rect">
            <a:avLst/>
          </a:prstGeom>
        </p:spPr>
      </p:pic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734C025A-4335-4E0D-873B-0D0528EF5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807492"/>
              </p:ext>
            </p:extLst>
          </p:nvPr>
        </p:nvGraphicFramePr>
        <p:xfrm>
          <a:off x="8198314" y="1256297"/>
          <a:ext cx="14851700" cy="10962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8862">
                  <a:extLst>
                    <a:ext uri="{9D8B030D-6E8A-4147-A177-3AD203B41FA5}">
                      <a16:colId xmlns:a16="http://schemas.microsoft.com/office/drawing/2014/main" val="1858671797"/>
                    </a:ext>
                  </a:extLst>
                </a:gridCol>
                <a:gridCol w="4582139">
                  <a:extLst>
                    <a:ext uri="{9D8B030D-6E8A-4147-A177-3AD203B41FA5}">
                      <a16:colId xmlns:a16="http://schemas.microsoft.com/office/drawing/2014/main" val="2076848577"/>
                    </a:ext>
                  </a:extLst>
                </a:gridCol>
                <a:gridCol w="2330245">
                  <a:extLst>
                    <a:ext uri="{9D8B030D-6E8A-4147-A177-3AD203B41FA5}">
                      <a16:colId xmlns:a16="http://schemas.microsoft.com/office/drawing/2014/main" val="1253389174"/>
                    </a:ext>
                  </a:extLst>
                </a:gridCol>
                <a:gridCol w="2241755">
                  <a:extLst>
                    <a:ext uri="{9D8B030D-6E8A-4147-A177-3AD203B41FA5}">
                      <a16:colId xmlns:a16="http://schemas.microsoft.com/office/drawing/2014/main" val="2316764369"/>
                    </a:ext>
                  </a:extLst>
                </a:gridCol>
                <a:gridCol w="2118699">
                  <a:extLst>
                    <a:ext uri="{9D8B030D-6E8A-4147-A177-3AD203B41FA5}">
                      <a16:colId xmlns:a16="http://schemas.microsoft.com/office/drawing/2014/main" val="13039283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" sz="4000" b="1" i="0" u="none" strike="noStrike" cap="none" spc="-72" normalizeH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对应程度</a:t>
                      </a:r>
                      <a:endParaRPr kumimoji="0" lang="ru-RU" sz="40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rtl="0"/>
                      <a:endParaRPr lang="fr-FR" sz="40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>
                    <a:lnL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EB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" sz="4000" b="1" i="0" u="none" strike="noStrike" cap="none" spc="-72" normalizeH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采用/出版方法</a:t>
                      </a:r>
                      <a:endParaRPr kumimoji="0" lang="ru-RU" sz="40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rtl="0"/>
                      <a:endParaRPr lang="fr-FR" sz="40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EB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" sz="4000" b="1" i="0" u="none" strike="noStrike" cap="none" spc="-72" normalizeH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允许的更改</a:t>
                      </a:r>
                      <a:endParaRPr kumimoji="0" lang="ru-RU" sz="40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rtl="0"/>
                      <a:endParaRPr lang="fr-FR" sz="40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6EB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614024"/>
                  </a:ext>
                </a:extLst>
              </a:tr>
              <a:tr h="1480233">
                <a:tc v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A9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" sz="3000" b="1" i="0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指定的编辑更改</a:t>
                      </a:r>
                      <a:endParaRPr kumimoji="0" lang="ru-RU" sz="30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rtl="0"/>
                      <a:endParaRPr lang="fr-FR" sz="30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" sz="3000" b="1" i="0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结构</a:t>
                      </a:r>
                      <a:endParaRPr kumimoji="0" lang="ru-RU" sz="30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rtl="0"/>
                      <a:endParaRPr lang="fr-FR" sz="30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" sz="3000" b="1" i="0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技术偏差</a:t>
                      </a:r>
                      <a:endParaRPr kumimoji="0" lang="ru-RU" sz="30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rtl="0"/>
                      <a:endParaRPr lang="fr-FR" sz="30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0959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" sz="3000" b="1" i="1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相同</a:t>
                      </a:r>
                      <a:endParaRPr kumimoji="0" lang="ru-RU" sz="3000" b="1" i="1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</a:txBody>
                  <a:tcPr marL="182880" marR="182880" marT="182880" marB="182880">
                    <a:lnL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" sz="3000" b="1" i="0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认可</a:t>
                      </a:r>
                      <a:endParaRPr kumimoji="0" lang="ru-RU" sz="30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rtl="0"/>
                      <a:endParaRPr lang="fr-FR" sz="30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9144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3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是</a:t>
                      </a:r>
                    </a:p>
                  </a:txBody>
                  <a:tcPr marL="182880" marR="182880" marT="9144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3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否</a:t>
                      </a:r>
                    </a:p>
                  </a:txBody>
                  <a:tcPr marL="182880" marR="182880" marT="9144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3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否</a:t>
                      </a:r>
                    </a:p>
                  </a:txBody>
                  <a:tcPr marL="182880" marR="182880" marT="9144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0940"/>
                  </a:ext>
                </a:extLst>
              </a:tr>
              <a:tr h="1379834">
                <a:tc vMerge="1">
                  <a:txBody>
                    <a:bodyPr/>
                    <a:lstStyle/>
                    <a:p>
                      <a:pPr marL="0" marR="0" lvl="0" indent="0" algn="l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1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</a:txBody>
                  <a:tcPr marL="182880" marR="182880" marT="182880" marB="182880">
                    <a:lnL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21531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" sz="3000" b="1" i="0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重新出版</a:t>
                      </a:r>
                    </a:p>
                    <a:p>
                      <a:pPr marL="0" marR="0" indent="0" algn="l" defTabSz="821531" rtl="0" fontAlgn="auto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" sz="3000" b="1" i="0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（重印，仅为相同译文）</a:t>
                      </a:r>
                      <a:endParaRPr kumimoji="0" lang="ru-RU" sz="30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</a:txBody>
                  <a:tcPr marL="182880" marR="182880" marT="182880" marB="1828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3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是</a:t>
                      </a:r>
                      <a:endParaRPr lang="fr-FR" sz="3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3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否</a:t>
                      </a:r>
                      <a:endParaRPr lang="fr-FR" sz="3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3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否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472812"/>
                  </a:ext>
                </a:extLst>
              </a:tr>
              <a:tr h="1345774">
                <a:tc>
                  <a:txBody>
                    <a:bodyPr/>
                    <a:lstStyle/>
                    <a:p>
                      <a:pPr marL="0" marR="0" lvl="0" indent="0" algn="l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" sz="3000" b="1" i="1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有改动</a:t>
                      </a:r>
                      <a:endParaRPr kumimoji="0" lang="ru-RU" sz="3000" b="1" i="1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</a:txBody>
                  <a:tcPr marL="182880" marR="182880" marT="182880" marB="182880">
                    <a:lnL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" sz="3000" b="1" i="0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重新出版</a:t>
                      </a:r>
                    </a:p>
                  </a:txBody>
                  <a:tcPr marL="182880" marR="182880" marT="182880" marB="1828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3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是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3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是</a:t>
                      </a:r>
                      <a:r>
                        <a:rPr lang="zh" sz="3000" baseline="30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a)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3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是</a:t>
                      </a:r>
                      <a:r>
                        <a:rPr lang="zh" sz="3000" baseline="30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a)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69688"/>
                  </a:ext>
                </a:extLst>
              </a:tr>
              <a:tr h="1246993">
                <a:tc>
                  <a:txBody>
                    <a:bodyPr/>
                    <a:lstStyle/>
                    <a:p>
                      <a:pPr marL="0" marR="0" lvl="0" indent="0" algn="l" defTabSz="8214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" sz="3000" b="1" i="1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不等同</a:t>
                      </a:r>
                      <a:endParaRPr kumimoji="0" lang="ru-RU" sz="3000" b="1" i="1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algn="l" rtl="0"/>
                      <a:endParaRPr lang="fr-FR" sz="30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>
                    <a:lnL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A9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3000" dirty="0"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 marB="1828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3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是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3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是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zh" sz="30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是</a:t>
                      </a:r>
                    </a:p>
                  </a:txBody>
                  <a:tcPr marL="182880" marR="182880" marT="182880" marB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916318"/>
                  </a:ext>
                </a:extLst>
              </a:tr>
              <a:tr h="1788055">
                <a:tc gridSpan="5">
                  <a:txBody>
                    <a:bodyPr/>
                    <a:lstStyle/>
                    <a:p>
                      <a:pPr marL="457200" marR="0" indent="-457200" algn="l" defTabSz="821531" rtl="0" fontAlgn="auto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lang="zh" sz="3000" b="1" i="0" u="none" strike="noStrike" cap="none" spc="-72" normalizeH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pitchFamily="34" charset="0"/>
                          <a:cs typeface="Arial" panose="020B0604020202020204" pitchFamily="34" charset="0"/>
                          <a:sym typeface="Source Sans Pro"/>
                        </a:rPr>
                        <a:t>如果可以轻松比较两项标准的内容，或者，如果采用不只一项的国际标准，则需要一个列表标明这些变更内容。</a:t>
                      </a:r>
                      <a:endParaRPr kumimoji="0" lang="ro-MD" sz="30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  <a:p>
                      <a:pPr marL="457200" marR="0" lvl="0" indent="-457200" algn="l" defTabSz="821531" rtl="0" eaLnBrk="1" fontAlgn="auto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zh" sz="30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前提是确定并解释了技术偏差。 </a:t>
                      </a:r>
                      <a:endParaRPr kumimoji="0" lang="ro-MD" sz="3000" b="1" i="0" u="none" strike="noStrike" cap="none" spc="-72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Arial Narrow" panose="020B0606020202030204" pitchFamily="34" charset="0"/>
                        <a:cs typeface="Arial" panose="020B0604020202020204" pitchFamily="34" charset="0"/>
                        <a:sym typeface="Source Sans Pro"/>
                      </a:endParaRPr>
                    </a:p>
                  </a:txBody>
                  <a:tcPr marL="182880" marR="182880" marT="274320" marB="548640">
                    <a:lnL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C5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2043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89699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第4.4.1节</a:t>
            </a:r>
            <a:r>
              <a:rPr lang="en-US" dirty="0"/>
              <a:t/>
            </a:r>
            <a:br>
              <a:rPr lang="en-US" dirty="0"/>
            </a:br>
            <a:r>
              <a:rPr lang="zh"/>
              <a:t>采用ISO30500标准，支持公共政策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96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0878" y="4993595"/>
            <a:ext cx="14951122" cy="1081322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5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高效且具有成本效益的工具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50878" y="0"/>
            <a:ext cx="23333121" cy="12403125"/>
            <a:chOff x="1050878" y="0"/>
            <a:chExt cx="23333121" cy="12403125"/>
          </a:xfrm>
        </p:grpSpPr>
        <p:sp>
          <p:nvSpPr>
            <p:cNvPr id="14" name="Rectangle 13"/>
            <p:cNvSpPr/>
            <p:nvPr/>
          </p:nvSpPr>
          <p:spPr>
            <a:xfrm>
              <a:off x="1050878" y="1366563"/>
              <a:ext cx="22268595" cy="132343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>
                <a:lnSpc>
                  <a:spcPct val="100000"/>
                </a:lnSpc>
              </a:pPr>
              <a:r>
                <a:rPr lang="zh" sz="8000" b="1" spc="-163" dirty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标准：</a:t>
              </a:r>
              <a:r>
                <a:rPr lang="zh" sz="8000" spc="-163" dirty="0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政府的有力工具</a:t>
              </a:r>
              <a:endParaRPr lang="en-GB" sz="8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29ED0-C448-4378-B3FB-7EF7D2825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7" r="9206"/>
            <a:stretch/>
          </p:blipFill>
          <p:spPr>
            <a:xfrm>
              <a:off x="17734546" y="0"/>
              <a:ext cx="6649453" cy="12403125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050878" y="7071204"/>
            <a:ext cx="14951122" cy="1061829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5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WTO TBT义务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50878" y="8998019"/>
            <a:ext cx="14951122" cy="2142125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5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提高透明度和竞争力，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5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例如在公共采购方面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6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5EDAE1-EF9F-4336-BEA9-5BF74EC766DA}"/>
              </a:ext>
            </a:extLst>
          </p:cNvPr>
          <p:cNvGrpSpPr/>
          <p:nvPr/>
        </p:nvGrpSpPr>
        <p:grpSpPr>
          <a:xfrm>
            <a:off x="4101925" y="711947"/>
            <a:ext cx="16180150" cy="12638095"/>
            <a:chOff x="4101925" y="3949417"/>
            <a:chExt cx="16180150" cy="126380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E6CC80-524A-47E9-B0EF-C74601D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741" y="3949417"/>
              <a:ext cx="15885714" cy="1263809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85E092-1704-4095-8C7B-1F1A274AEF18}"/>
                </a:ext>
              </a:extLst>
            </p:cNvPr>
            <p:cNvSpPr txBox="1"/>
            <p:nvPr/>
          </p:nvSpPr>
          <p:spPr>
            <a:xfrm>
              <a:off x="7797117" y="4713983"/>
              <a:ext cx="5722497" cy="18247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2700" b="1" i="0" u="none" strike="noStrike" cap="none" spc="-72" normalizeH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omic Sans MS" panose="030F0702030302020204" pitchFamily="66" charset="0"/>
                  <a:cs typeface="Arial" panose="020B0604020202020204" pitchFamily="34" charset="0"/>
                  <a:sym typeface="Source Sans Pro"/>
                </a:rPr>
                <a:t>我的产品或服务符合X标准。我想将其出售给B国</a:t>
              </a:r>
              <a:endParaRPr kumimoji="0" lang="ru-RU" sz="2700" b="1" i="0" u="none" strike="noStrike" cap="none" spc="-72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omic Sans MS" panose="030F0702030302020204" pitchFamily="66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9D7F69-4814-4B18-B6A1-2F7DF9AD7D19}"/>
                </a:ext>
              </a:extLst>
            </p:cNvPr>
            <p:cNvSpPr txBox="1"/>
            <p:nvPr/>
          </p:nvSpPr>
          <p:spPr>
            <a:xfrm>
              <a:off x="11468851" y="13918574"/>
              <a:ext cx="3835870" cy="1904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2200" b="1" i="0" u="none" strike="noStrike" cap="none" spc="-72" normalizeH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omic Sans MS" panose="030F0702030302020204" pitchFamily="66" charset="0"/>
                  <a:cs typeface="Arial" panose="020B0604020202020204" pitchFamily="34" charset="0"/>
                  <a:sym typeface="Source Sans Pro"/>
                </a:rPr>
                <a:t>这倒是不错，不过我们只接受符合Y标准的产品或服务！</a:t>
              </a:r>
              <a:endParaRPr kumimoji="0" lang="ru-RU" sz="2200" b="1" i="0" u="none" strike="noStrike" cap="none" spc="-72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omic Sans MS" panose="030F0702030302020204" pitchFamily="66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3EA22C-3B58-417F-A7A3-F53ABE8E2A9C}"/>
                </a:ext>
              </a:extLst>
            </p:cNvPr>
            <p:cNvSpPr txBox="1"/>
            <p:nvPr/>
          </p:nvSpPr>
          <p:spPr>
            <a:xfrm>
              <a:off x="4101925" y="5226865"/>
              <a:ext cx="3695192" cy="784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200" b="1" i="0" u="none" strike="noStrike" cap="none" spc="-72" normalizeH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ource Sans Pro"/>
                </a:rPr>
                <a:t>A国</a:t>
              </a:r>
              <a:endParaRPr kumimoji="0" lang="ru-RU" sz="3200" b="1" i="0" u="none" strike="noStrike" cap="none" spc="-72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EC97EB-420D-45C0-9B98-7C0C8BDE9E12}"/>
                </a:ext>
              </a:extLst>
            </p:cNvPr>
            <p:cNvSpPr txBox="1"/>
            <p:nvPr/>
          </p:nvSpPr>
          <p:spPr>
            <a:xfrm>
              <a:off x="16586883" y="5047369"/>
              <a:ext cx="3695192" cy="784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200" b="1" i="0" u="none" strike="noStrike" cap="none" spc="-72" normalizeH="0" dirty="0">
                  <a:ln>
                    <a:noFill/>
                  </a:ln>
                  <a:solidFill>
                    <a:srgbClr val="CC8F5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ource Sans Pro"/>
                </a:rPr>
                <a:t>B国</a:t>
              </a:r>
              <a:endParaRPr kumimoji="0" lang="ru-RU" sz="3200" b="1" i="0" u="none" strike="noStrike" cap="none" spc="-72" normalizeH="0" baseline="0" dirty="0">
                <a:ln>
                  <a:noFill/>
                </a:ln>
                <a:solidFill>
                  <a:srgbClr val="CC8F5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A9F510-9B62-4AF3-B805-2CFF2DA1E360}"/>
                </a:ext>
              </a:extLst>
            </p:cNvPr>
            <p:cNvSpPr txBox="1"/>
            <p:nvPr/>
          </p:nvSpPr>
          <p:spPr>
            <a:xfrm>
              <a:off x="9731560" y="8089652"/>
              <a:ext cx="4722075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l" rtl="0">
                <a:lnSpc>
                  <a:spcPct val="100000"/>
                </a:lnSpc>
              </a:pPr>
              <a:r>
                <a:rPr lang="zh" sz="3200" spc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意外成本</a:t>
              </a:r>
              <a:endParaRPr lang="ru-RU" sz="3200" spc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3DB44-66B5-4892-B467-1481036751EF}"/>
                </a:ext>
              </a:extLst>
            </p:cNvPr>
            <p:cNvSpPr txBox="1"/>
            <p:nvPr/>
          </p:nvSpPr>
          <p:spPr>
            <a:xfrm>
              <a:off x="9731559" y="9071091"/>
              <a:ext cx="3341030" cy="1129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algn="l" rtl="0">
                <a:lnSpc>
                  <a:spcPct val="100000"/>
                </a:lnSpc>
              </a:pPr>
              <a:r>
                <a:rPr lang="zh" sz="3200" spc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规模经济的损失</a:t>
              </a:r>
              <a:endParaRPr lang="ru-RU" sz="3200" spc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DB96A5-D1C0-4AD5-B230-68220D01E7D7}"/>
                </a:ext>
              </a:extLst>
            </p:cNvPr>
            <p:cNvSpPr txBox="1"/>
            <p:nvPr/>
          </p:nvSpPr>
          <p:spPr>
            <a:xfrm>
              <a:off x="9731559" y="10621171"/>
              <a:ext cx="3835871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200" spc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信息成本</a:t>
              </a:r>
              <a:endParaRPr kumimoji="0" lang="ru-RU" sz="3200" i="0" u="none" strike="noStrike" cap="none" spc="0" normalizeH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1BFE3B-DDA5-4CE9-86BC-34B0FD958920}"/>
                </a:ext>
              </a:extLst>
            </p:cNvPr>
            <p:cNvSpPr txBox="1"/>
            <p:nvPr/>
          </p:nvSpPr>
          <p:spPr>
            <a:xfrm>
              <a:off x="9731558" y="11587617"/>
              <a:ext cx="4083160" cy="1129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200" spc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合格评定成本</a:t>
              </a:r>
              <a:endParaRPr kumimoji="0" lang="ru-RU" sz="3200" i="0" u="none" strike="noStrike" cap="none" spc="0" normalizeH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ource Sans Pro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1266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5677" y="909363"/>
            <a:ext cx="12474623" cy="3785652"/>
            <a:chOff x="1050877" y="1366563"/>
            <a:chExt cx="12474623" cy="3785652"/>
          </a:xfrm>
        </p:grpSpPr>
        <p:sp>
          <p:nvSpPr>
            <p:cNvPr id="14" name="Rectangle 13"/>
            <p:cNvSpPr/>
            <p:nvPr/>
          </p:nvSpPr>
          <p:spPr>
            <a:xfrm>
              <a:off x="5410199" y="1366563"/>
              <a:ext cx="8115301" cy="378565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>
                <a:lnSpc>
                  <a:spcPct val="100000"/>
                </a:lnSpc>
              </a:pPr>
              <a:r>
                <a:rPr lang="zh" sz="8000" b="1" spc="-163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使用和引用ISO标准的好处</a:t>
              </a:r>
              <a:endParaRPr lang="en-GB" sz="8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7" y="1556702"/>
              <a:ext cx="3483023" cy="3205798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050878" y="5549441"/>
            <a:ext cx="13655722" cy="2252924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540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多方利益相关方环境与</a:t>
            </a:r>
            <a:r>
              <a:rPr lang="en-US" sz="5400" dirty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5400" dirty="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540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双层共识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50878" y="8063017"/>
            <a:ext cx="14951122" cy="1081322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540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促进监管机构合规性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50878" y="9751242"/>
            <a:ext cx="14951122" cy="1081322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540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全球适用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50878" y="11432176"/>
            <a:ext cx="14951122" cy="1081322"/>
          </a:xfrm>
          <a:prstGeom prst="rect">
            <a:avLst/>
          </a:prstGeom>
        </p:spPr>
        <p:txBody>
          <a:bodyPr wrap="square" numCol="1" rtlCol="0">
            <a:spAutoFit/>
          </a:bodyPr>
          <a:lstStyle/>
          <a:p>
            <a:pPr marL="1104900" indent="-1028700" algn="l" rtl="0">
              <a:spcAft>
                <a:spcPts val="1200"/>
              </a:spcAft>
              <a:buClr>
                <a:srgbClr val="0070C0"/>
              </a:buClr>
              <a:buSzPct val="160000"/>
              <a:buFont typeface="Wingdings" panose="05000000000000000000" pitchFamily="2" charset="2"/>
              <a:buChar char="§"/>
            </a:pPr>
            <a:r>
              <a:rPr lang="zh" sz="5400">
                <a:solidFill>
                  <a:schemeClr val="bg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合格评定依据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889750-950F-447F-B89F-A10B8B492884}"/>
              </a:ext>
            </a:extLst>
          </p:cNvPr>
          <p:cNvGrpSpPr/>
          <p:nvPr/>
        </p:nvGrpSpPr>
        <p:grpSpPr>
          <a:xfrm>
            <a:off x="14923598" y="746964"/>
            <a:ext cx="8409524" cy="13030110"/>
            <a:chOff x="14923598" y="700643"/>
            <a:chExt cx="8409524" cy="130301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9ED5F1-5D5E-4200-8DBA-666DFD2B8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3598" y="909363"/>
              <a:ext cx="8409524" cy="127809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C8C5CA-E9EB-44AB-A9B3-EBEA75475BA2}"/>
                </a:ext>
              </a:extLst>
            </p:cNvPr>
            <p:cNvSpPr txBox="1"/>
            <p:nvPr/>
          </p:nvSpPr>
          <p:spPr>
            <a:xfrm>
              <a:off x="15183804" y="1254642"/>
              <a:ext cx="3944556" cy="698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600" b="1" i="0" u="none" strike="noStrike" cap="none" spc="0" normalizeH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ource Sans Pro"/>
                </a:rPr>
                <a:t>良好政策制定规范</a:t>
              </a:r>
              <a:endParaRPr kumimoji="0" lang="ru-RU" sz="3600" b="1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E6DF61-60D5-4FF9-8C2C-87677435046F}"/>
                </a:ext>
              </a:extLst>
            </p:cNvPr>
            <p:cNvSpPr txBox="1"/>
            <p:nvPr/>
          </p:nvSpPr>
          <p:spPr>
            <a:xfrm>
              <a:off x="19128360" y="700643"/>
              <a:ext cx="4204762" cy="1806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600" b="1" i="0" u="none" strike="noStrike" cap="none" spc="0" normalizeH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Source Sans Pro"/>
                </a:rPr>
                <a:t>良好标准化规范</a:t>
              </a:r>
              <a:endParaRPr kumimoji="0" lang="ru-RU" sz="3600" b="1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A9DC15-6857-4E9E-BA3E-F908F67D88BB}"/>
                </a:ext>
              </a:extLst>
            </p:cNvPr>
            <p:cNvSpPr txBox="1"/>
            <p:nvPr/>
          </p:nvSpPr>
          <p:spPr>
            <a:xfrm>
              <a:off x="19551315" y="2951872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000" b="1" spc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透明度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79DCBA-5545-464A-849B-3A0557101173}"/>
                </a:ext>
              </a:extLst>
            </p:cNvPr>
            <p:cNvSpPr txBox="1"/>
            <p:nvPr/>
          </p:nvSpPr>
          <p:spPr>
            <a:xfrm>
              <a:off x="15183804" y="3527028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000" b="1" spc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透明度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E479C2-4312-4F04-9681-01739FF13BE8}"/>
                </a:ext>
              </a:extLst>
            </p:cNvPr>
            <p:cNvSpPr txBox="1"/>
            <p:nvPr/>
          </p:nvSpPr>
          <p:spPr>
            <a:xfrm>
              <a:off x="19551315" y="4655740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公开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989BBF-45C7-4DCD-B942-82A365179E74}"/>
                </a:ext>
              </a:extLst>
            </p:cNvPr>
            <p:cNvSpPr txBox="1"/>
            <p:nvPr/>
          </p:nvSpPr>
          <p:spPr>
            <a:xfrm>
              <a:off x="19551315" y="6562642"/>
              <a:ext cx="3358852" cy="1067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公正与共识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1FBE20-FA60-4087-8C22-FAF3C3A87F72}"/>
                </a:ext>
              </a:extLst>
            </p:cNvPr>
            <p:cNvSpPr txBox="1"/>
            <p:nvPr/>
          </p:nvSpPr>
          <p:spPr>
            <a:xfrm>
              <a:off x="19551315" y="8610540"/>
              <a:ext cx="3358852" cy="1067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有效性和相关性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3939FF-075B-4DC4-8A08-8B4610BAE270}"/>
                </a:ext>
              </a:extLst>
            </p:cNvPr>
            <p:cNvSpPr txBox="1"/>
            <p:nvPr/>
          </p:nvSpPr>
          <p:spPr>
            <a:xfrm>
              <a:off x="19551315" y="11322183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条理性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D60D3A-C74C-4128-8F3C-57CAA0D435CD}"/>
                </a:ext>
              </a:extLst>
            </p:cNvPr>
            <p:cNvSpPr txBox="1"/>
            <p:nvPr/>
          </p:nvSpPr>
          <p:spPr>
            <a:xfrm>
              <a:off x="19551315" y="12663154"/>
              <a:ext cx="3358852" cy="1067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发展层面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89A632-2E7F-402E-AFE6-F2EE0633014D}"/>
                </a:ext>
              </a:extLst>
            </p:cNvPr>
            <p:cNvSpPr txBox="1"/>
            <p:nvPr/>
          </p:nvSpPr>
          <p:spPr>
            <a:xfrm>
              <a:off x="15183804" y="12591019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平等性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B5CC1B-B306-45DF-B740-4FC1153F6E93}"/>
                </a:ext>
              </a:extLst>
            </p:cNvPr>
            <p:cNvSpPr txBox="1"/>
            <p:nvPr/>
          </p:nvSpPr>
          <p:spPr>
            <a:xfrm>
              <a:off x="15183804" y="10170344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清晰易懂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068F80-BD3F-4930-8622-E5D8EB297BF7}"/>
                </a:ext>
              </a:extLst>
            </p:cNvPr>
            <p:cNvSpPr txBox="1"/>
            <p:nvPr/>
          </p:nvSpPr>
          <p:spPr>
            <a:xfrm>
              <a:off x="15183804" y="7934971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有效性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6DD425-D0CE-447C-8A88-ADB5DF25FD3D}"/>
                </a:ext>
              </a:extLst>
            </p:cNvPr>
            <p:cNvSpPr txBox="1"/>
            <p:nvPr/>
          </p:nvSpPr>
          <p:spPr>
            <a:xfrm>
              <a:off x="15183804" y="5781029"/>
              <a:ext cx="3358852" cy="6059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zh" sz="3000" b="1" spc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效率</a:t>
              </a:r>
              <a:endParaRPr kumimoji="0" lang="ru-RU" sz="3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ource Sans Pro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5127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41799" y="935527"/>
            <a:ext cx="21676011" cy="11991527"/>
            <a:chOff x="1541799" y="935527"/>
            <a:chExt cx="21676011" cy="119915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7E4618-1238-4403-8E7D-2B71C9318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1799" y="1065319"/>
              <a:ext cx="7204253" cy="43725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E466D1-A803-4D9F-B97C-CE92C5877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75412" y="935527"/>
              <a:ext cx="8442398" cy="1199152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0EF088D-589F-4002-8E9D-5B3D8D4546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548" y="8080772"/>
            <a:ext cx="2135801" cy="21358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4714EF-7B88-4E8E-BE0F-0C6D8D5AA7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1150" y="8082875"/>
            <a:ext cx="2135801" cy="21358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1FEC3F-4E5B-4C27-B352-0A1176F398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086" y="8080738"/>
            <a:ext cx="2131661" cy="21316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62B6A6-9DE8-4EA7-860A-0BEAC42C20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2344" y="8076564"/>
            <a:ext cx="2135801" cy="21358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1876E8-00BF-420A-8772-2EA64A7CCE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1150" y="10773532"/>
            <a:ext cx="2135801" cy="21358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442DDE-C2CB-4982-B122-3649EA8DC4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548" y="10773532"/>
            <a:ext cx="2135801" cy="21358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D86D10-8633-4E58-8E17-F37072DE6FB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1946" y="10773532"/>
            <a:ext cx="2135801" cy="21358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235102-9327-4AC7-94C3-19881C0906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2344" y="10773532"/>
            <a:ext cx="2135801" cy="2135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5B6BB5-B3C1-4576-996A-793FCA4A6EA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2432" y="3451100"/>
            <a:ext cx="3796035" cy="3796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3823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544909"/>
            <a:ext cx="22268595" cy="24314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zh" sz="7600" b="1" spc="-163">
                <a:solidFill>
                  <a:srgbClr val="0074B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-Bold"/>
              </a:rPr>
              <a:t>如何在环境治理和监管过程中</a:t>
            </a:r>
            <a:r>
              <a:rPr lang="en-US" sz="7600" b="1" spc="-163" dirty="0">
                <a:solidFill>
                  <a:srgbClr val="0074B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-Bold"/>
              </a:rPr>
              <a:t/>
            </a:r>
            <a:br>
              <a:rPr lang="en-US" sz="7600" b="1" spc="-163" dirty="0">
                <a:solidFill>
                  <a:srgbClr val="0074B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-Bold"/>
              </a:rPr>
            </a:br>
            <a:r>
              <a:rPr lang="zh" sz="7600" b="1" spc="-163">
                <a:solidFill>
                  <a:srgbClr val="0074BF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serrat-Bold"/>
              </a:rPr>
              <a:t>使用国际标准</a:t>
            </a:r>
            <a:endParaRPr lang="en-GB" sz="7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134562" y="3811292"/>
            <a:ext cx="8229600" cy="8229600"/>
            <a:chOff x="14134562" y="3811292"/>
            <a:chExt cx="8229600" cy="8229600"/>
          </a:xfrm>
        </p:grpSpPr>
        <p:sp>
          <p:nvSpPr>
            <p:cNvPr id="18" name="Rectangle 17"/>
            <p:cNvSpPr/>
            <p:nvPr/>
          </p:nvSpPr>
          <p:spPr>
            <a:xfrm>
              <a:off x="14134562" y="3811292"/>
              <a:ext cx="8229600" cy="8229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744700" y="4468577"/>
              <a:ext cx="7086599" cy="650947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spcAft>
                  <a:spcPts val="3600"/>
                </a:spcAft>
              </a:pPr>
              <a:r>
                <a:rPr lang="zh" sz="5400" b="1" kern="1200" spc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非立法行动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zh" sz="4200" b="1" kern="1200" spc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融资优先级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zh" sz="4200" b="1" kern="1200" spc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激励制度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zh" sz="4200" b="1" kern="1200" spc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认识推广活动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zh" sz="4200" b="1" kern="1200" spc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公共采购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800"/>
                </a:spcAft>
                <a:buFont typeface="Wingdings" panose="05000000000000000000" pitchFamily="2" charset="2"/>
                <a:buChar char="§"/>
              </a:pPr>
              <a:r>
                <a:rPr lang="zh" sz="4200" b="1" kern="1200" spc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行为准则</a:t>
              </a:r>
            </a:p>
            <a:p>
              <a:pPr algn="l" defTabSz="1371600" rtl="0" hangingPunct="1">
                <a:lnSpc>
                  <a:spcPct val="100000"/>
                </a:lnSpc>
              </a:pPr>
              <a:endParaRPr lang="en-US" sz="4800" b="1" kern="1200" spc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79826" y="3811292"/>
            <a:ext cx="8229600" cy="8229600"/>
            <a:chOff x="4379826" y="3811292"/>
            <a:chExt cx="8229600" cy="8229600"/>
          </a:xfrm>
        </p:grpSpPr>
        <p:sp>
          <p:nvSpPr>
            <p:cNvPr id="12" name="Rectangle 11"/>
            <p:cNvSpPr/>
            <p:nvPr/>
          </p:nvSpPr>
          <p:spPr>
            <a:xfrm>
              <a:off x="4379826" y="3811292"/>
              <a:ext cx="8229600" cy="8229600"/>
            </a:xfrm>
            <a:prstGeom prst="rect">
              <a:avLst/>
            </a:prstGeom>
            <a:solidFill>
              <a:srgbClr val="2893C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1326" y="4430477"/>
              <a:ext cx="7240674" cy="596060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spcAft>
                  <a:spcPts val="2400"/>
                </a:spcAft>
              </a:pPr>
              <a:r>
                <a:rPr lang="zh" sz="5400" b="1" kern="1200" spc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立法行动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zh" sz="4200" b="1" kern="1200" spc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法律（或议会法案）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zh" sz="4200" b="1" kern="1200" spc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技术法规（支持法律要求）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zh" sz="4200" b="1" kern="1200" spc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其他行动包括规则、通知、命令、决定和担保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7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我可以采取什么行动？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0878" y="2623279"/>
            <a:ext cx="21999622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zh" sz="5000" b="1" kern="1200" spc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ISO 30500目前已经发布，可供决策者、生产商、测试和认证机构以及其他任何人参考。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36845" y="9230575"/>
            <a:ext cx="7029168" cy="1744044"/>
            <a:chOff x="9226702" y="6864183"/>
            <a:chExt cx="7029168" cy="1744044"/>
          </a:xfrm>
        </p:grpSpPr>
        <p:sp>
          <p:nvSpPr>
            <p:cNvPr id="33" name="Rounded Rectangle 32"/>
            <p:cNvSpPr/>
            <p:nvPr/>
          </p:nvSpPr>
          <p:spPr>
            <a:xfrm>
              <a:off x="9226702" y="6864183"/>
              <a:ext cx="6896660" cy="1744044"/>
            </a:xfrm>
            <a:prstGeom prst="roundRect">
              <a:avLst>
                <a:gd name="adj" fmla="val 27483"/>
              </a:avLst>
            </a:prstGeom>
            <a:solidFill>
              <a:srgbClr val="A27D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" sz="4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82895" y="7093990"/>
              <a:ext cx="6872975" cy="144655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defTabSz="1371600" rtl="0" hangingPunct="1">
                <a:lnSpc>
                  <a:spcPct val="100000"/>
                </a:lnSpc>
              </a:pPr>
              <a:r>
                <a:rPr lang="zh" sz="44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国家采用 </a:t>
              </a:r>
            </a:p>
            <a:p>
              <a:pPr algn="ctr" defTabSz="1371600" rtl="0" hangingPunct="1">
                <a:lnSpc>
                  <a:spcPct val="100000"/>
                </a:lnSpc>
              </a:pPr>
              <a:r>
                <a:rPr lang="zh" sz="44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ISO 30500</a:t>
              </a:r>
              <a:endParaRPr lang="en-GB" sz="4400" kern="1200" spc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41250" y="9230575"/>
            <a:ext cx="6896660" cy="1744044"/>
            <a:chOff x="941250" y="9078175"/>
            <a:chExt cx="6896660" cy="1744044"/>
          </a:xfrm>
        </p:grpSpPr>
        <p:sp>
          <p:nvSpPr>
            <p:cNvPr id="12" name="Rounded Rectangle 11"/>
            <p:cNvSpPr/>
            <p:nvPr/>
          </p:nvSpPr>
          <p:spPr>
            <a:xfrm>
              <a:off x="941250" y="9078175"/>
              <a:ext cx="6896660" cy="1744044"/>
            </a:xfrm>
            <a:prstGeom prst="roundRect">
              <a:avLst>
                <a:gd name="adj" fmla="val 27483"/>
              </a:avLst>
            </a:prstGeom>
            <a:solidFill>
              <a:srgbClr val="2893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" sz="4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73361" y="9197335"/>
              <a:ext cx="4583498" cy="144655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 defTabSz="1371600" rtl="0" hangingPunct="1">
                <a:lnSpc>
                  <a:spcPct val="100000"/>
                </a:lnSpc>
              </a:pPr>
              <a:r>
                <a:rPr lang="zh" sz="44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生产商 </a:t>
              </a:r>
            </a:p>
            <a:p>
              <a:pPr algn="ctr" defTabSz="1371600" rtl="0" hangingPunct="1">
                <a:lnSpc>
                  <a:spcPct val="100000"/>
                </a:lnSpc>
              </a:pPr>
              <a:r>
                <a:rPr lang="zh" sz="44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认证过程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688632" y="9162888"/>
            <a:ext cx="7029168" cy="1744044"/>
            <a:chOff x="16688632" y="9010488"/>
            <a:chExt cx="7029168" cy="1744044"/>
          </a:xfrm>
        </p:grpSpPr>
        <p:sp>
          <p:nvSpPr>
            <p:cNvPr id="35" name="Rounded Rectangle 34"/>
            <p:cNvSpPr/>
            <p:nvPr/>
          </p:nvSpPr>
          <p:spPr>
            <a:xfrm>
              <a:off x="16821140" y="9010488"/>
              <a:ext cx="6896660" cy="1744044"/>
            </a:xfrm>
            <a:prstGeom prst="roundRect">
              <a:avLst>
                <a:gd name="adj" fmla="val 27483"/>
              </a:avLst>
            </a:prstGeom>
            <a:solidFill>
              <a:srgbClr val="D64D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zh" sz="4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688632" y="9248459"/>
              <a:ext cx="6910309" cy="144655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defTabSz="1371600" rtl="0" hangingPunct="1">
                <a:lnSpc>
                  <a:spcPct val="100000"/>
                </a:lnSpc>
              </a:pPr>
              <a:r>
                <a:rPr lang="zh" sz="44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采用ISO 30500标准，支持 </a:t>
              </a:r>
            </a:p>
            <a:p>
              <a:pPr algn="ctr" defTabSz="1371600" rtl="0" hangingPunct="1">
                <a:lnSpc>
                  <a:spcPct val="100000"/>
                </a:lnSpc>
              </a:pPr>
              <a:r>
                <a:rPr lang="zh" sz="4400" kern="1200" spc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公共政策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016781" y="4756309"/>
            <a:ext cx="22571122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zh" sz="5000" b="1" kern="1200" spc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根据自身的职责，您可以采取一些行动以表明您认可该标准，并最终将新型厕所产品推向市场。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16781" y="7270339"/>
            <a:ext cx="22571122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1371600" rtl="0" hangingPunct="1">
              <a:lnSpc>
                <a:spcPct val="100000"/>
              </a:lnSpc>
            </a:pPr>
            <a:r>
              <a:rPr lang="zh" sz="5600" b="1" kern="1200" spc="0" dirty="0">
                <a:solidFill>
                  <a:srgbClr val="0070C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选择您感兴趣的类别，了解更多信息：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03278" y="2775679"/>
            <a:ext cx="21999622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zh" sz="5000" b="1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ISO 30500目前已经发布，可供决策者、生产商、测试和认证机构以及其他任何人参考。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69181" y="4908709"/>
            <a:ext cx="22571122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zh" sz="5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根据自身的职责，您可以采取一些行动以表明您认可该标准，并最终将新型厕所产品推向市场。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4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" presetClass="entr" presetSubtype="1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30" grpId="0"/>
      <p:bldP spid="3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非立法行动示例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50878" y="3100242"/>
            <a:ext cx="16932322" cy="37856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  <a:spcAft>
                <a:spcPts val="1200"/>
              </a:spcAft>
            </a:pPr>
            <a:r>
              <a:rPr lang="zh" sz="5400" b="1" kern="1200" spc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激励制度</a:t>
            </a:r>
            <a:endParaRPr lang="en-US" sz="5400" b="1" kern="1200" spc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defTabSz="1371600" rtl="0" hangingPunct="1">
              <a:lnSpc>
                <a:spcPct val="100000"/>
              </a:lnSpc>
            </a:pPr>
            <a:r>
              <a:rPr lang="zh" sz="4400" b="1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加拿大：对于采用系统和工艺来提高能源性能的行业组织提供补助。获得补助金的其中一项资格标准是，公司必须执行CAN/CSA ISO 50001能源管理系统标准。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0878" y="7985165"/>
            <a:ext cx="16932322" cy="37856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  <a:spcAft>
                <a:spcPts val="1200"/>
              </a:spcAft>
            </a:pPr>
            <a:r>
              <a:rPr lang="zh" sz="5400" b="1" kern="1200" spc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公共采购</a:t>
            </a:r>
            <a:endParaRPr lang="en-US" sz="5400" b="1" kern="1200" spc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defTabSz="1371600" rtl="0" hangingPunct="1">
              <a:lnSpc>
                <a:spcPct val="100000"/>
              </a:lnSpc>
            </a:pPr>
            <a:r>
              <a:rPr lang="zh" sz="4400" b="1" kern="1200" spc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日本：政府的《促进采购环保产品和服务的基本政策》将267项内容界定为环保产品，截至2014年，该标准引用了72个JIS标准（包括国家采用的作为JIS标准的IEC和ISO标准）作为测试和产品标准。</a:t>
            </a:r>
          </a:p>
        </p:txBody>
      </p:sp>
      <p:pic>
        <p:nvPicPr>
          <p:cNvPr id="18" name="Picture 17" descr="http://www.iso.org/iso/ES/pub200002.jpg">
            <a:extLst>
              <a:ext uri="{FF2B5EF4-FFF2-40B4-BE49-F238E27FC236}">
                <a16:creationId xmlns:a16="http://schemas.microsoft.com/office/drawing/2014/main" id="{10F96525-FFAC-4311-96C8-449245AA89F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100" y="8090517"/>
            <a:ext cx="4231373" cy="429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2F30CB-BA78-44C5-8DC0-55FFACF568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62" t="519" r="22992" b="817"/>
          <a:stretch/>
        </p:blipFill>
        <p:spPr>
          <a:xfrm>
            <a:off x="19088100" y="3100242"/>
            <a:ext cx="4231373" cy="39292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9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立法行动的示例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50877" y="2369111"/>
            <a:ext cx="22268595" cy="4869889"/>
            <a:chOff x="1050877" y="2369111"/>
            <a:chExt cx="22268595" cy="4869889"/>
          </a:xfrm>
        </p:grpSpPr>
        <p:sp>
          <p:nvSpPr>
            <p:cNvPr id="9" name="Rounded Rectangle 8"/>
            <p:cNvSpPr/>
            <p:nvPr/>
          </p:nvSpPr>
          <p:spPr>
            <a:xfrm>
              <a:off x="1050877" y="2369111"/>
              <a:ext cx="22268595" cy="4869889"/>
            </a:xfrm>
            <a:prstGeom prst="roundRect">
              <a:avLst>
                <a:gd name="adj" fmla="val 18245"/>
              </a:avLst>
            </a:prstGeom>
            <a:solidFill>
              <a:srgbClr val="CAE9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4400" b="0" i="0" u="none" strike="noStrike" kern="1200" cap="none" spc="0" normalizeH="0" noProof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50524" y="2797834"/>
              <a:ext cx="21285676" cy="43191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spcAft>
                  <a:spcPts val="1200"/>
                </a:spcAft>
              </a:pPr>
              <a:r>
                <a:rPr lang="zh" sz="4400" b="1" kern="1200" spc="0">
                  <a:solidFill>
                    <a:schemeClr val="accent3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直接引用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00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zh" sz="3200" b="1" kern="1200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46 CFR（《美国联邦法规》）111.105-11第46篇 — 运输第一章 — 海岸警卫队，国土安全部，第111部分_电力系统-一般要求，子部分111.105_危险场所，第111.105-11节“本质安全系统”。第111.105-11节“本质安全系统”。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00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zh" sz="3200" b="1" kern="1200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法规摘录：“（a）本子部分要求本质安全的每个系统必须使用符合UL 913或IEC 60079-11的批准部件（通过引用合并这两项标准；请参见46 CFR 110.10-1）。”</a:t>
              </a:r>
            </a:p>
            <a:p>
              <a:pPr algn="l" defTabSz="1371600" rtl="0" hangingPunct="1">
                <a:lnSpc>
                  <a:spcPct val="100000"/>
                </a:lnSpc>
              </a:pPr>
              <a:endParaRPr lang="en-US" sz="4400" b="1" kern="1200" spc="0" dirty="0">
                <a:solidFill>
                  <a:schemeClr val="bg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0877" y="7446631"/>
            <a:ext cx="22268594" cy="4790977"/>
            <a:chOff x="1050877" y="7629623"/>
            <a:chExt cx="22268594" cy="4790977"/>
          </a:xfrm>
        </p:grpSpPr>
        <p:sp>
          <p:nvSpPr>
            <p:cNvPr id="11" name="Rounded Rectangle 10"/>
            <p:cNvSpPr/>
            <p:nvPr/>
          </p:nvSpPr>
          <p:spPr>
            <a:xfrm>
              <a:off x="1050877" y="7629623"/>
              <a:ext cx="22268594" cy="4790977"/>
            </a:xfrm>
            <a:prstGeom prst="roundRect">
              <a:avLst>
                <a:gd name="adj" fmla="val 18245"/>
              </a:avLst>
            </a:prstGeom>
            <a:solidFill>
              <a:srgbClr val="CAE9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" sz="4400" b="0" i="0" u="none" strike="noStrike" kern="1200" cap="none" spc="0" normalizeH="0" noProof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50524" y="8277163"/>
              <a:ext cx="21285676" cy="351378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defTabSz="1371600" rtl="0" hangingPunct="1">
                <a:lnSpc>
                  <a:spcPct val="100000"/>
                </a:lnSpc>
                <a:spcAft>
                  <a:spcPts val="1200"/>
                </a:spcAft>
              </a:pPr>
              <a:r>
                <a:rPr lang="zh" sz="4400" b="1" kern="1200" spc="0">
                  <a:solidFill>
                    <a:schemeClr val="accent3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间接引用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00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zh" sz="3200" b="1" kern="1200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（EC）第1223/2009号法规“化妆品”。第8条第2款：“如果生产商符合相关的统一标准，则应推定符合良好制造规范，其参考文献已发表在《欧盟官方公报》上。”</a:t>
              </a:r>
            </a:p>
            <a:p>
              <a:pPr marL="571500" indent="-571500" algn="l" defTabSz="1371600" rtl="0" hangingPunct="1">
                <a:lnSpc>
                  <a:spcPct val="100000"/>
                </a:lnSpc>
                <a:spcAft>
                  <a:spcPts val="100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zh" sz="3200" b="1" kern="1200" spc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参考EN ISO 22716:2007“化妆品-良好生产规范”（GMP）-良好生产规范指南（ISO 22716:2007），见于统一标准（HAS）数据库， </a:t>
              </a:r>
              <a:endParaRPr lang="en-US" sz="4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4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8307" y="991357"/>
            <a:ext cx="5917988" cy="50167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zh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标准：</a:t>
            </a:r>
            <a:r>
              <a:rPr lang="en-US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/>
            </a:r>
            <a:br>
              <a:rPr lang="en-US" sz="8000" b="1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</a:br>
            <a:r>
              <a:rPr lang="zh" sz="8000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支持</a:t>
            </a:r>
            <a:r>
              <a:rPr lang="en-US" sz="8000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/>
            </a:r>
            <a:br>
              <a:rPr lang="en-US" sz="8000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</a:br>
            <a:r>
              <a:rPr lang="zh" sz="8000" spc="-163" dirty="0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公共政策的多种方式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D35D76-14B6-44F0-89F2-59EAA889326A}"/>
              </a:ext>
            </a:extLst>
          </p:cNvPr>
          <p:cNvGrpSpPr/>
          <p:nvPr/>
        </p:nvGrpSpPr>
        <p:grpSpPr>
          <a:xfrm>
            <a:off x="8604015" y="991357"/>
            <a:ext cx="14822886" cy="11141203"/>
            <a:chOff x="1321970" y="1674375"/>
            <a:chExt cx="5944592" cy="4350212"/>
          </a:xfrm>
        </p:grpSpPr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2A43B155-BF87-4E6D-8DE7-E55DA97CC91E}"/>
                </a:ext>
              </a:extLst>
            </p:cNvPr>
            <p:cNvSpPr/>
            <p:nvPr/>
          </p:nvSpPr>
          <p:spPr>
            <a:xfrm>
              <a:off x="4815944" y="5067398"/>
              <a:ext cx="957080" cy="957189"/>
            </a:xfrm>
            <a:custGeom>
              <a:avLst/>
              <a:gdLst>
                <a:gd name="connsiteX0" fmla="*/ 0 w 755490"/>
                <a:gd name="connsiteY0" fmla="*/ 377788 h 755576"/>
                <a:gd name="connsiteX1" fmla="*/ 377745 w 755490"/>
                <a:gd name="connsiteY1" fmla="*/ 0 h 755576"/>
                <a:gd name="connsiteX2" fmla="*/ 755490 w 755490"/>
                <a:gd name="connsiteY2" fmla="*/ 377788 h 755576"/>
                <a:gd name="connsiteX3" fmla="*/ 377745 w 755490"/>
                <a:gd name="connsiteY3" fmla="*/ 755576 h 755576"/>
                <a:gd name="connsiteX4" fmla="*/ 0 w 755490"/>
                <a:gd name="connsiteY4" fmla="*/ 377788 h 75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90" h="755576">
                  <a:moveTo>
                    <a:pt x="0" y="377788"/>
                  </a:moveTo>
                  <a:cubicBezTo>
                    <a:pt x="0" y="169141"/>
                    <a:pt x="169122" y="0"/>
                    <a:pt x="377745" y="0"/>
                  </a:cubicBezTo>
                  <a:cubicBezTo>
                    <a:pt x="586368" y="0"/>
                    <a:pt x="755490" y="169141"/>
                    <a:pt x="755490" y="377788"/>
                  </a:cubicBezTo>
                  <a:cubicBezTo>
                    <a:pt x="755490" y="586435"/>
                    <a:pt x="586368" y="755576"/>
                    <a:pt x="377745" y="755576"/>
                  </a:cubicBezTo>
                  <a:cubicBezTo>
                    <a:pt x="169122" y="755576"/>
                    <a:pt x="0" y="586435"/>
                    <a:pt x="0" y="377788"/>
                  </a:cubicBezTo>
                  <a:close/>
                </a:path>
              </a:pathLst>
            </a:custGeom>
            <a:solidFill>
              <a:srgbClr val="3366FF">
                <a:lumMod val="5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50186" tIns="150201" rIns="150186" bIns="150201" numCol="1" spcCol="1270" rtlCol="0" anchor="ctr" anchorCtr="0">
              <a:noAutofit/>
            </a:bodyPr>
            <a:lstStyle/>
            <a:p>
              <a:pPr algn="ctr" defTabSz="300038" rtl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" sz="3200" spc="0">
                  <a:solidFill>
                    <a:srgbClr val="FFFFFF"/>
                  </a:solidFill>
                  <a:latin typeface="MetaPro-Book"/>
                  <a:ea typeface="+mn-ea"/>
                  <a:cs typeface="+mn-cs"/>
                </a:rPr>
                <a:t>意识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C8D5A78-B48F-47A3-B4C9-01E5780F0058}"/>
                </a:ext>
              </a:extLst>
            </p:cNvPr>
            <p:cNvGrpSpPr/>
            <p:nvPr/>
          </p:nvGrpSpPr>
          <p:grpSpPr>
            <a:xfrm>
              <a:off x="1321970" y="1674375"/>
              <a:ext cx="5944592" cy="4193501"/>
              <a:chOff x="2835956" y="1384940"/>
              <a:chExt cx="5201029" cy="3737724"/>
            </a:xfrm>
          </p:grpSpPr>
          <p:sp>
            <p:nvSpPr>
              <p:cNvPr id="12" name="Freeform 26">
                <a:extLst>
                  <a:ext uri="{FF2B5EF4-FFF2-40B4-BE49-F238E27FC236}">
                    <a16:creationId xmlns:a16="http://schemas.microsoft.com/office/drawing/2014/main" id="{E00627E8-4F56-4602-9E67-6C6B4A51A1D3}"/>
                  </a:ext>
                </a:extLst>
              </p:cNvPr>
              <p:cNvSpPr/>
              <p:nvPr/>
            </p:nvSpPr>
            <p:spPr>
              <a:xfrm>
                <a:off x="2835956" y="2007089"/>
                <a:ext cx="1838338" cy="1838548"/>
              </a:xfrm>
              <a:custGeom>
                <a:avLst/>
                <a:gdLst>
                  <a:gd name="connsiteX0" fmla="*/ 0 w 1251314"/>
                  <a:gd name="connsiteY0" fmla="*/ 625729 h 1251457"/>
                  <a:gd name="connsiteX1" fmla="*/ 625657 w 1251314"/>
                  <a:gd name="connsiteY1" fmla="*/ 0 h 1251457"/>
                  <a:gd name="connsiteX2" fmla="*/ 1251314 w 1251314"/>
                  <a:gd name="connsiteY2" fmla="*/ 625729 h 1251457"/>
                  <a:gd name="connsiteX3" fmla="*/ 625657 w 1251314"/>
                  <a:gd name="connsiteY3" fmla="*/ 1251458 h 1251457"/>
                  <a:gd name="connsiteX4" fmla="*/ 0 w 1251314"/>
                  <a:gd name="connsiteY4" fmla="*/ 625729 h 125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314" h="1251457">
                    <a:moveTo>
                      <a:pt x="0" y="625729"/>
                    </a:moveTo>
                    <a:cubicBezTo>
                      <a:pt x="0" y="280148"/>
                      <a:pt x="280116" y="0"/>
                      <a:pt x="625657" y="0"/>
                    </a:cubicBezTo>
                    <a:cubicBezTo>
                      <a:pt x="971198" y="0"/>
                      <a:pt x="1251314" y="280148"/>
                      <a:pt x="1251314" y="625729"/>
                    </a:cubicBezTo>
                    <a:cubicBezTo>
                      <a:pt x="1251314" y="971310"/>
                      <a:pt x="971198" y="1251458"/>
                      <a:pt x="625657" y="1251458"/>
                    </a:cubicBezTo>
                    <a:cubicBezTo>
                      <a:pt x="280116" y="1251458"/>
                      <a:pt x="0" y="971310"/>
                      <a:pt x="0" y="625729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 spcFirstLastPara="0" vert="horz" wrap="square" lIns="266165" tIns="266189" rIns="266165" bIns="266189" numCol="1" spcCol="1270" rtlCol="0" anchor="ctr" anchorCtr="0">
                <a:noAutofit/>
              </a:bodyPr>
              <a:lstStyle/>
              <a:p>
                <a:pPr algn="ctr" defTabSz="700088" rtl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zh" sz="4800" spc="0">
                    <a:solidFill>
                      <a:srgbClr val="FFFFFF"/>
                    </a:solidFill>
                    <a:latin typeface="MetaPro-Book"/>
                    <a:ea typeface="+mn-ea"/>
                    <a:cs typeface="+mn-cs"/>
                  </a:rPr>
                  <a:t>法规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9EA06F-4388-449B-805F-BC27AF9A56D0}"/>
                  </a:ext>
                </a:extLst>
              </p:cNvPr>
              <p:cNvGrpSpPr/>
              <p:nvPr/>
            </p:nvGrpSpPr>
            <p:grpSpPr>
              <a:xfrm>
                <a:off x="3564697" y="1384940"/>
                <a:ext cx="4472288" cy="3737724"/>
                <a:chOff x="3564697" y="1384940"/>
                <a:chExt cx="4472288" cy="3737724"/>
              </a:xfrm>
            </p:grpSpPr>
            <p:sp>
              <p:nvSpPr>
                <p:cNvPr id="15" name="Freeform 23">
                  <a:extLst>
                    <a:ext uri="{FF2B5EF4-FFF2-40B4-BE49-F238E27FC236}">
                      <a16:creationId xmlns:a16="http://schemas.microsoft.com/office/drawing/2014/main" id="{0DF041BE-6528-40E4-A8DD-46F442CF5E68}"/>
                    </a:ext>
                  </a:extLst>
                </p:cNvPr>
                <p:cNvSpPr/>
                <p:nvPr/>
              </p:nvSpPr>
              <p:spPr>
                <a:xfrm>
                  <a:off x="5931246" y="1384940"/>
                  <a:ext cx="849497" cy="847797"/>
                </a:xfrm>
                <a:custGeom>
                  <a:avLst/>
                  <a:gdLst>
                    <a:gd name="connsiteX0" fmla="*/ 0 w 755490"/>
                    <a:gd name="connsiteY0" fmla="*/ 377788 h 755576"/>
                    <a:gd name="connsiteX1" fmla="*/ 377745 w 755490"/>
                    <a:gd name="connsiteY1" fmla="*/ 0 h 755576"/>
                    <a:gd name="connsiteX2" fmla="*/ 755490 w 755490"/>
                    <a:gd name="connsiteY2" fmla="*/ 377788 h 755576"/>
                    <a:gd name="connsiteX3" fmla="*/ 377745 w 755490"/>
                    <a:gd name="connsiteY3" fmla="*/ 755576 h 755576"/>
                    <a:gd name="connsiteX4" fmla="*/ 0 w 755490"/>
                    <a:gd name="connsiteY4" fmla="*/ 377788 h 75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5490" h="755576">
                      <a:moveTo>
                        <a:pt x="0" y="377788"/>
                      </a:moveTo>
                      <a:cubicBezTo>
                        <a:pt x="0" y="169141"/>
                        <a:pt x="169122" y="0"/>
                        <a:pt x="377745" y="0"/>
                      </a:cubicBezTo>
                      <a:cubicBezTo>
                        <a:pt x="586368" y="0"/>
                        <a:pt x="755490" y="169141"/>
                        <a:pt x="755490" y="377788"/>
                      </a:cubicBezTo>
                      <a:cubicBezTo>
                        <a:pt x="755490" y="586435"/>
                        <a:pt x="586368" y="755576"/>
                        <a:pt x="377745" y="755576"/>
                      </a:cubicBezTo>
                      <a:cubicBezTo>
                        <a:pt x="169122" y="755576"/>
                        <a:pt x="0" y="586435"/>
                        <a:pt x="0" y="377788"/>
                      </a:cubicBezTo>
                      <a:close/>
                    </a:path>
                  </a:pathLst>
                </a:cu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150186" tIns="150201" rIns="150186" bIns="150201" numCol="1" spcCol="1270" rtlCol="0" anchor="ctr" anchorCtr="0">
                  <a:noAutofit/>
                </a:bodyPr>
                <a:lstStyle/>
                <a:p>
                  <a:pPr algn="ctr" defTabSz="300038" rtl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zh" sz="2800" spc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采购</a:t>
                  </a: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id="{A1CA806E-4D1D-4849-9648-AEC60A355103}"/>
                    </a:ext>
                  </a:extLst>
                </p:cNvPr>
                <p:cNvSpPr/>
                <p:nvPr/>
              </p:nvSpPr>
              <p:spPr>
                <a:xfrm>
                  <a:off x="6785671" y="2199197"/>
                  <a:ext cx="1251314" cy="1251457"/>
                </a:xfrm>
                <a:custGeom>
                  <a:avLst/>
                  <a:gdLst>
                    <a:gd name="connsiteX0" fmla="*/ 0 w 1251314"/>
                    <a:gd name="connsiteY0" fmla="*/ 625729 h 1251457"/>
                    <a:gd name="connsiteX1" fmla="*/ 625657 w 1251314"/>
                    <a:gd name="connsiteY1" fmla="*/ 0 h 1251457"/>
                    <a:gd name="connsiteX2" fmla="*/ 1251314 w 1251314"/>
                    <a:gd name="connsiteY2" fmla="*/ 625729 h 1251457"/>
                    <a:gd name="connsiteX3" fmla="*/ 625657 w 1251314"/>
                    <a:gd name="connsiteY3" fmla="*/ 1251458 h 1251457"/>
                    <a:gd name="connsiteX4" fmla="*/ 0 w 1251314"/>
                    <a:gd name="connsiteY4" fmla="*/ 625729 h 1251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1314" h="1251457">
                      <a:moveTo>
                        <a:pt x="0" y="625729"/>
                      </a:moveTo>
                      <a:cubicBezTo>
                        <a:pt x="0" y="280148"/>
                        <a:pt x="280116" y="0"/>
                        <a:pt x="625657" y="0"/>
                      </a:cubicBezTo>
                      <a:cubicBezTo>
                        <a:pt x="971198" y="0"/>
                        <a:pt x="1251314" y="280148"/>
                        <a:pt x="1251314" y="625729"/>
                      </a:cubicBezTo>
                      <a:cubicBezTo>
                        <a:pt x="1251314" y="971310"/>
                        <a:pt x="971198" y="1251458"/>
                        <a:pt x="625657" y="1251458"/>
                      </a:cubicBezTo>
                      <a:cubicBezTo>
                        <a:pt x="280116" y="1251458"/>
                        <a:pt x="0" y="971310"/>
                        <a:pt x="0" y="625729"/>
                      </a:cubicBezTo>
                      <a:close/>
                    </a:path>
                  </a:pathLst>
                </a:custGeom>
                <a:solidFill>
                  <a:srgbClr val="3366FF">
                    <a:lumMod val="5000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266165" tIns="266189" rIns="266165" bIns="266189" numCol="1" spcCol="1270" rtlCol="0" anchor="ctr" anchorCtr="0">
                  <a:noAutofit/>
                </a:bodyPr>
                <a:lstStyle/>
                <a:p>
                  <a:pPr algn="ctr" defTabSz="700088" rtl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zh" sz="4400" spc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贸易 </a:t>
                  </a:r>
                </a:p>
                <a:p>
                  <a:pPr algn="ctr" defTabSz="700088" rtl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zh" sz="4400" spc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政策</a:t>
                  </a:r>
                </a:p>
              </p:txBody>
            </p:sp>
            <p:sp>
              <p:nvSpPr>
                <p:cNvPr id="19" name="Freeform 6">
                  <a:extLst>
                    <a:ext uri="{FF2B5EF4-FFF2-40B4-BE49-F238E27FC236}">
                      <a16:creationId xmlns:a16="http://schemas.microsoft.com/office/drawing/2014/main" id="{31B37DD1-8151-403D-9B34-266D029F59DF}"/>
                    </a:ext>
                  </a:extLst>
                </p:cNvPr>
                <p:cNvSpPr/>
                <p:nvPr/>
              </p:nvSpPr>
              <p:spPr>
                <a:xfrm>
                  <a:off x="4461360" y="2045879"/>
                  <a:ext cx="2556274" cy="2556714"/>
                </a:xfrm>
                <a:custGeom>
                  <a:avLst/>
                  <a:gdLst>
                    <a:gd name="connsiteX0" fmla="*/ 0 w 2556274"/>
                    <a:gd name="connsiteY0" fmla="*/ 1278357 h 2556714"/>
                    <a:gd name="connsiteX1" fmla="*/ 1278137 w 2556274"/>
                    <a:gd name="connsiteY1" fmla="*/ 0 h 2556714"/>
                    <a:gd name="connsiteX2" fmla="*/ 2556274 w 2556274"/>
                    <a:gd name="connsiteY2" fmla="*/ 1278357 h 2556714"/>
                    <a:gd name="connsiteX3" fmla="*/ 1278137 w 2556274"/>
                    <a:gd name="connsiteY3" fmla="*/ 2556714 h 2556714"/>
                    <a:gd name="connsiteX4" fmla="*/ 0 w 2556274"/>
                    <a:gd name="connsiteY4" fmla="*/ 1278357 h 2556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6274" h="2556714">
                      <a:moveTo>
                        <a:pt x="0" y="1278357"/>
                      </a:moveTo>
                      <a:cubicBezTo>
                        <a:pt x="0" y="572340"/>
                        <a:pt x="572241" y="0"/>
                        <a:pt x="1278137" y="0"/>
                      </a:cubicBezTo>
                      <a:cubicBezTo>
                        <a:pt x="1984033" y="0"/>
                        <a:pt x="2556274" y="572340"/>
                        <a:pt x="2556274" y="1278357"/>
                      </a:cubicBezTo>
                      <a:cubicBezTo>
                        <a:pt x="2556274" y="1984374"/>
                        <a:pt x="1984033" y="2556714"/>
                        <a:pt x="1278137" y="2556714"/>
                      </a:cubicBezTo>
                      <a:cubicBezTo>
                        <a:pt x="572241" y="2556714"/>
                        <a:pt x="0" y="1984374"/>
                        <a:pt x="0" y="1278357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506879" tIns="506951" rIns="506879" bIns="506951" numCol="1" spcCol="1270" rtlCol="0" anchor="ctr" anchorCtr="0">
                  <a:noAutofit/>
                </a:bodyPr>
                <a:lstStyle/>
                <a:p>
                  <a:pPr algn="ctr" defTabSz="1000125" rtl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zh" sz="5400" spc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国际 </a:t>
                  </a:r>
                </a:p>
                <a:p>
                  <a:pPr algn="ctr" defTabSz="1000125" rtl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zh" sz="5400" spc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标准</a:t>
                  </a: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A903CCF7-B857-4DE5-9A5C-573C1BFACB4C}"/>
                    </a:ext>
                  </a:extLst>
                </p:cNvPr>
                <p:cNvSpPr/>
                <p:nvPr/>
              </p:nvSpPr>
              <p:spPr>
                <a:xfrm>
                  <a:off x="5247382" y="4412531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69947A9-A5CA-4F7D-B9DE-56EF92A4775A}"/>
                    </a:ext>
                  </a:extLst>
                </p:cNvPr>
                <p:cNvSpPr/>
                <p:nvPr/>
              </p:nvSpPr>
              <p:spPr>
                <a:xfrm>
                  <a:off x="7100484" y="3226416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086E5E8F-D0EE-45E7-8B2A-C87D67B0D00E}"/>
                    </a:ext>
                  </a:extLst>
                </p:cNvPr>
                <p:cNvSpPr/>
                <p:nvPr/>
              </p:nvSpPr>
              <p:spPr>
                <a:xfrm>
                  <a:off x="5305062" y="2333258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AF73C74-B759-4BCA-AA71-8E7344FFC9C7}"/>
                    </a:ext>
                  </a:extLst>
                </p:cNvPr>
                <p:cNvSpPr/>
                <p:nvPr/>
              </p:nvSpPr>
              <p:spPr>
                <a:xfrm>
                  <a:off x="4656423" y="3512472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F35CFF5A-2181-46BC-A51A-23C217ADFC11}"/>
                    </a:ext>
                  </a:extLst>
                </p:cNvPr>
                <p:cNvSpPr/>
                <p:nvPr/>
              </p:nvSpPr>
              <p:spPr>
                <a:xfrm>
                  <a:off x="4057456" y="1757217"/>
                  <a:ext cx="1039289" cy="1039407"/>
                </a:xfrm>
                <a:custGeom>
                  <a:avLst/>
                  <a:gdLst>
                    <a:gd name="connsiteX0" fmla="*/ 0 w 1039289"/>
                    <a:gd name="connsiteY0" fmla="*/ 519704 h 1039407"/>
                    <a:gd name="connsiteX1" fmla="*/ 519645 w 1039289"/>
                    <a:gd name="connsiteY1" fmla="*/ 0 h 1039407"/>
                    <a:gd name="connsiteX2" fmla="*/ 1039290 w 1039289"/>
                    <a:gd name="connsiteY2" fmla="*/ 519704 h 1039407"/>
                    <a:gd name="connsiteX3" fmla="*/ 519645 w 1039289"/>
                    <a:gd name="connsiteY3" fmla="*/ 1039408 h 1039407"/>
                    <a:gd name="connsiteX4" fmla="*/ 0 w 1039289"/>
                    <a:gd name="connsiteY4" fmla="*/ 519704 h 103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9289" h="1039407">
                      <a:moveTo>
                        <a:pt x="0" y="519704"/>
                      </a:moveTo>
                      <a:cubicBezTo>
                        <a:pt x="0" y="232679"/>
                        <a:pt x="232653" y="0"/>
                        <a:pt x="519645" y="0"/>
                      </a:cubicBezTo>
                      <a:cubicBezTo>
                        <a:pt x="806637" y="0"/>
                        <a:pt x="1039290" y="232679"/>
                        <a:pt x="1039290" y="519704"/>
                      </a:cubicBezTo>
                      <a:cubicBezTo>
                        <a:pt x="1039290" y="806729"/>
                        <a:pt x="806637" y="1039408"/>
                        <a:pt x="519645" y="1039408"/>
                      </a:cubicBezTo>
                      <a:cubicBezTo>
                        <a:pt x="232653" y="1039408"/>
                        <a:pt x="0" y="806729"/>
                        <a:pt x="0" y="519704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214088" tIns="214109" rIns="214088" bIns="214109" numCol="1" spcCol="1270" rtlCol="0" anchor="ctr" anchorCtr="0">
                  <a:noAutofit/>
                </a:bodyPr>
                <a:lstStyle/>
                <a:p>
                  <a:pPr algn="ctr" defTabSz="500063" rtl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zh" sz="3600" spc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技术规章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CBCCAD5-8EDC-4718-BFDE-80368171826F}"/>
                    </a:ext>
                  </a:extLst>
                </p:cNvPr>
                <p:cNvSpPr/>
                <p:nvPr/>
              </p:nvSpPr>
              <p:spPr>
                <a:xfrm>
                  <a:off x="5632789" y="2342396"/>
                  <a:ext cx="284205" cy="284637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3321F03-8AFD-4F23-82E4-83CDEBC309E6}"/>
                    </a:ext>
                  </a:extLst>
                </p:cNvPr>
                <p:cNvSpPr/>
                <p:nvPr/>
              </p:nvSpPr>
              <p:spPr>
                <a:xfrm>
                  <a:off x="3760285" y="3851022"/>
                  <a:ext cx="513876" cy="513992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id="{30684B79-10AA-47BB-8BFD-AB9F126E27CC}"/>
                    </a:ext>
                  </a:extLst>
                </p:cNvPr>
                <p:cNvSpPr/>
                <p:nvPr/>
              </p:nvSpPr>
              <p:spPr>
                <a:xfrm>
                  <a:off x="6477147" y="3797839"/>
                  <a:ext cx="1039289" cy="1039407"/>
                </a:xfrm>
                <a:custGeom>
                  <a:avLst/>
                  <a:gdLst>
                    <a:gd name="connsiteX0" fmla="*/ 0 w 1039289"/>
                    <a:gd name="connsiteY0" fmla="*/ 519704 h 1039407"/>
                    <a:gd name="connsiteX1" fmla="*/ 519645 w 1039289"/>
                    <a:gd name="connsiteY1" fmla="*/ 0 h 1039407"/>
                    <a:gd name="connsiteX2" fmla="*/ 1039290 w 1039289"/>
                    <a:gd name="connsiteY2" fmla="*/ 519704 h 1039407"/>
                    <a:gd name="connsiteX3" fmla="*/ 519645 w 1039289"/>
                    <a:gd name="connsiteY3" fmla="*/ 1039408 h 1039407"/>
                    <a:gd name="connsiteX4" fmla="*/ 0 w 1039289"/>
                    <a:gd name="connsiteY4" fmla="*/ 519704 h 103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9289" h="1039407">
                      <a:moveTo>
                        <a:pt x="0" y="519704"/>
                      </a:moveTo>
                      <a:cubicBezTo>
                        <a:pt x="0" y="232679"/>
                        <a:pt x="232653" y="0"/>
                        <a:pt x="519645" y="0"/>
                      </a:cubicBezTo>
                      <a:cubicBezTo>
                        <a:pt x="806637" y="0"/>
                        <a:pt x="1039290" y="232679"/>
                        <a:pt x="1039290" y="519704"/>
                      </a:cubicBezTo>
                      <a:cubicBezTo>
                        <a:pt x="1039290" y="806729"/>
                        <a:pt x="806637" y="1039408"/>
                        <a:pt x="519645" y="1039408"/>
                      </a:cubicBezTo>
                      <a:cubicBezTo>
                        <a:pt x="232653" y="1039408"/>
                        <a:pt x="0" y="806729"/>
                        <a:pt x="0" y="519704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214088" tIns="214109" rIns="214088" bIns="214109" numCol="1" spcCol="1270" rtlCol="0" anchor="ctr" anchorCtr="0">
                  <a:noAutofit/>
                </a:bodyPr>
                <a:lstStyle/>
                <a:p>
                  <a:pPr algn="ctr" defTabSz="500063" rtl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zh" sz="3800" spc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消费者保护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CB5B3E9-CD40-4ACF-8B43-86CB4C315396}"/>
                    </a:ext>
                  </a:extLst>
                </p:cNvPr>
                <p:cNvSpPr/>
                <p:nvPr/>
              </p:nvSpPr>
              <p:spPr>
                <a:xfrm>
                  <a:off x="6816279" y="2735772"/>
                  <a:ext cx="284205" cy="284637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F79C817-2F61-4BB5-9C8C-272C5EDDCEC1}"/>
                    </a:ext>
                  </a:extLst>
                </p:cNvPr>
                <p:cNvSpPr/>
                <p:nvPr/>
              </p:nvSpPr>
              <p:spPr>
                <a:xfrm>
                  <a:off x="3564697" y="4462788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205E604C-ACE5-4B02-9BC1-7A9C253FDEAB}"/>
                    </a:ext>
                  </a:extLst>
                </p:cNvPr>
                <p:cNvSpPr/>
                <p:nvPr/>
              </p:nvSpPr>
              <p:spPr>
                <a:xfrm>
                  <a:off x="5618107" y="4169469"/>
                  <a:ext cx="206075" cy="206054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11D804C4-33A1-481A-B868-A547C884134C}"/>
                    </a:ext>
                  </a:extLst>
                </p:cNvPr>
                <p:cNvSpPr/>
                <p:nvPr/>
              </p:nvSpPr>
              <p:spPr>
                <a:xfrm>
                  <a:off x="4176676" y="4100107"/>
                  <a:ext cx="1059547" cy="1022557"/>
                </a:xfrm>
                <a:custGeom>
                  <a:avLst/>
                  <a:gdLst>
                    <a:gd name="connsiteX0" fmla="*/ 0 w 877243"/>
                    <a:gd name="connsiteY0" fmla="*/ 438672 h 877343"/>
                    <a:gd name="connsiteX1" fmla="*/ 438622 w 877243"/>
                    <a:gd name="connsiteY1" fmla="*/ 0 h 877343"/>
                    <a:gd name="connsiteX2" fmla="*/ 877244 w 877243"/>
                    <a:gd name="connsiteY2" fmla="*/ 438672 h 877343"/>
                    <a:gd name="connsiteX3" fmla="*/ 438622 w 877243"/>
                    <a:gd name="connsiteY3" fmla="*/ 877344 h 877343"/>
                    <a:gd name="connsiteX4" fmla="*/ 0 w 877243"/>
                    <a:gd name="connsiteY4" fmla="*/ 438672 h 877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243" h="877343">
                      <a:moveTo>
                        <a:pt x="0" y="438672"/>
                      </a:moveTo>
                      <a:cubicBezTo>
                        <a:pt x="0" y="196400"/>
                        <a:pt x="196378" y="0"/>
                        <a:pt x="438622" y="0"/>
                      </a:cubicBezTo>
                      <a:cubicBezTo>
                        <a:pt x="680866" y="0"/>
                        <a:pt x="877244" y="196400"/>
                        <a:pt x="877244" y="438672"/>
                      </a:cubicBezTo>
                      <a:cubicBezTo>
                        <a:pt x="877244" y="680944"/>
                        <a:pt x="680866" y="877344"/>
                        <a:pt x="438622" y="877344"/>
                      </a:cubicBezTo>
                      <a:cubicBezTo>
                        <a:pt x="196378" y="877344"/>
                        <a:pt x="0" y="680944"/>
                        <a:pt x="0" y="43867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  <p:txBody>
                <a:bodyPr spcFirstLastPara="0" vert="horz" wrap="square" lIns="174531" tIns="174549" rIns="174531" bIns="174549" numCol="1" spcCol="1270" rtlCol="0" anchor="ctr" anchorCtr="0">
                  <a:noAutofit/>
                </a:bodyPr>
                <a:lstStyle/>
                <a:p>
                  <a:pPr algn="ctr" defTabSz="350045" rtl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zh" sz="3200" spc="0">
                      <a:solidFill>
                        <a:srgbClr val="FFFFFF"/>
                      </a:solidFill>
                      <a:latin typeface="MetaPro-Book"/>
                      <a:ea typeface="+mn-ea"/>
                      <a:cs typeface="+mn-cs"/>
                    </a:rPr>
                    <a:t>环境保护</a:t>
                  </a: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370370DB-E844-4A7E-8150-E2D6066A27A1}"/>
                    </a:ext>
                  </a:extLst>
                </p:cNvPr>
                <p:cNvSpPr/>
                <p:nvPr/>
              </p:nvSpPr>
              <p:spPr>
                <a:xfrm>
                  <a:off x="7475929" y="3778378"/>
                  <a:ext cx="206075" cy="206054"/>
                </a:xfrm>
                <a:prstGeom prst="ellipse">
                  <a:avLst/>
                </a:prstGeom>
                <a:solidFill>
                  <a:srgbClr val="4F7DB2">
                    <a:hueOff val="0"/>
                    <a:satOff val="0"/>
                    <a:lumOff val="0"/>
                    <a:alphaOff val="0"/>
                  </a:srgbClr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E94F5636-7F13-45E4-87DD-FA1A12EED827}"/>
                    </a:ext>
                  </a:extLst>
                </p:cNvPr>
                <p:cNvSpPr/>
                <p:nvPr/>
              </p:nvSpPr>
              <p:spPr>
                <a:xfrm>
                  <a:off x="5675662" y="4641383"/>
                  <a:ext cx="206075" cy="206054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1CC952B-60B7-4C06-A912-CAA7DAE06933}"/>
                    </a:ext>
                  </a:extLst>
                </p:cNvPr>
                <p:cNvSpPr/>
                <p:nvPr/>
              </p:nvSpPr>
              <p:spPr>
                <a:xfrm>
                  <a:off x="4161686" y="3347627"/>
                  <a:ext cx="206075" cy="206054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74FC70A-1265-4C2C-89EB-B3A7DEA99A14}"/>
                    </a:ext>
                  </a:extLst>
                </p:cNvPr>
                <p:cNvSpPr/>
                <p:nvPr/>
              </p:nvSpPr>
              <p:spPr>
                <a:xfrm>
                  <a:off x="6894933" y="1430459"/>
                  <a:ext cx="206075" cy="206054"/>
                </a:xfrm>
                <a:prstGeom prst="ellipse">
                  <a:avLst/>
                </a:prstGeom>
                <a:solidFill>
                  <a:srgbClr val="2893C1"/>
                </a:soli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</p:spPr>
            </p:sp>
          </p:grp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2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67500" y="2011594"/>
            <a:ext cx="15280373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我们将为您提供帮助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98578" y="4665122"/>
            <a:ext cx="18413310" cy="27330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作为PC 305的秘书处，ANSI全力支持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在最需要新型厕所技术的国家采用和认可ISO 30500标准。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871704"/>
            <a:ext cx="5591269" cy="3319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57" y="1383413"/>
            <a:ext cx="3381536" cy="3112388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532323" y="7872300"/>
            <a:ext cx="18127334" cy="40657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0A55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" sz="6000" b="1">
                <a:solidFill>
                  <a:srgbClr val="3F7EBC"/>
                </a:solidFill>
                <a:latin typeface="Century Gothic" panose="020B0502020202020204" pitchFamily="34" charset="0"/>
              </a:rPr>
              <a:t>有关详细信息，请访问：</a:t>
            </a:r>
          </a:p>
          <a:p>
            <a:pPr rtl="0"/>
            <a:endParaRPr lang="en-US" sz="4400" b="1" dirty="0">
              <a:solidFill>
                <a:srgbClr val="3F7EBC"/>
              </a:solidFill>
              <a:latin typeface="Century Gothic" panose="020B0502020202020204" pitchFamily="34" charset="0"/>
            </a:endParaRPr>
          </a:p>
          <a:p>
            <a:pPr rtl="0"/>
            <a:r>
              <a:rPr lang="zh" sz="5400" b="1">
                <a:latin typeface="Open Sans" panose="020B0606030504020204"/>
                <a:hlinkClick r:id="rId6"/>
              </a:rPr>
              <a:t>https://sanitation.ansi.org/</a:t>
            </a:r>
            <a:endParaRPr lang="en-US" sz="5400" b="1" dirty="0">
              <a:latin typeface="Open Sans" panose="020B0606030504020204"/>
            </a:endParaRPr>
          </a:p>
          <a:p>
            <a:pPr rtl="0"/>
            <a:r>
              <a:rPr lang="zh" sz="5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sanitation@ansi.org</a:t>
            </a:r>
          </a:p>
          <a:p>
            <a:pPr rtl="0"/>
            <a:endParaRPr lang="en-US" sz="4400" b="1" dirty="0">
              <a:solidFill>
                <a:srgbClr val="3F7EBC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9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第4.2.1节</a:t>
            </a:r>
            <a:r>
              <a:rPr lang="en-US" dirty="0"/>
              <a:t/>
            </a:r>
            <a:br>
              <a:rPr lang="en-US" dirty="0"/>
            </a:br>
            <a:r>
              <a:rPr lang="zh"/>
              <a:t>生产商认证过程的基础知识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89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什么是合格评定？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85364" y="2956101"/>
            <a:ext cx="21999622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zh" sz="60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标准</a:t>
            </a:r>
            <a:r>
              <a:rPr lang="zh" sz="6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只是一种好的思路，只有产品、过程、系统和人员充分符合标准要求，才能使标准的效用最大化。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5363" y="5679647"/>
            <a:ext cx="22134109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zh" sz="60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合格评定</a:t>
            </a:r>
            <a:r>
              <a:rPr lang="zh" sz="6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提供了满足标准要求的保证。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5363" y="8557081"/>
            <a:ext cx="22134109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hangingPunct="1">
              <a:lnSpc>
                <a:spcPct val="100000"/>
              </a:lnSpc>
            </a:pPr>
            <a:r>
              <a:rPr lang="zh" sz="60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认证机构</a:t>
            </a:r>
            <a:r>
              <a:rPr lang="zh" sz="6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负责进行合格评定</a:t>
            </a:r>
            <a:r>
              <a:rPr lang="en" sz="6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，确定是否满足标准的要求</a:t>
            </a:r>
            <a:r>
              <a:rPr lang="zh" altLang="en-US" sz="60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。</a:t>
            </a:r>
            <a:endParaRPr lang="en" sz="6000" b="1" kern="1200" spc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9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0878" y="468709"/>
            <a:ext cx="22268595" cy="15489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8000" b="1" spc="-163">
                <a:solidFill>
                  <a:srgbClr val="0074BF"/>
                </a:solidFill>
                <a:latin typeface="Century Gothic" panose="020B0502020202020204" pitchFamily="34" charset="0"/>
                <a:sym typeface="Montserrat-Bold"/>
              </a:rPr>
              <a:t>什么是合格评定？</a:t>
            </a:r>
            <a:endParaRPr lang="en-GB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6184" y="2367963"/>
            <a:ext cx="15867395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zh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可以把</a:t>
            </a:r>
            <a:r>
              <a:rPr lang="zh" sz="54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认证机构</a:t>
            </a:r>
            <a:r>
              <a:rPr lang="zh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看作是一个保护层，就像洋葱的外皮一样。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421726" y="4366993"/>
            <a:ext cx="6389036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defTabSz="1371600" rtl="0" hangingPunct="1">
              <a:lnSpc>
                <a:spcPct val="100000"/>
              </a:lnSpc>
            </a:pPr>
            <a:r>
              <a:rPr lang="zh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认证机构根据</a:t>
            </a:r>
            <a:r>
              <a:rPr lang="zh" sz="54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标准</a:t>
            </a:r>
            <a:r>
              <a:rPr lang="zh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的要求，对产品或系统进行评估，帮助生产商证明其合规性—这就是</a:t>
            </a:r>
            <a:r>
              <a:rPr lang="zh" sz="5400" b="1" kern="1200" spc="0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合格评定</a:t>
            </a:r>
            <a:r>
              <a:rPr lang="zh" sz="5400" b="1" kern="120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。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646AA9-86E4-4C79-B69D-1A8DFFDFAC40}"/>
              </a:ext>
            </a:extLst>
          </p:cNvPr>
          <p:cNvGrpSpPr/>
          <p:nvPr/>
        </p:nvGrpSpPr>
        <p:grpSpPr>
          <a:xfrm>
            <a:off x="1050878" y="4588227"/>
            <a:ext cx="18437253" cy="7178560"/>
            <a:chOff x="1050878" y="4588227"/>
            <a:chExt cx="18437253" cy="71785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BE7490-B11F-4D8B-9C2C-961AFDF4D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0878" y="4588227"/>
              <a:ext cx="15507176" cy="71785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94DD72-97F9-48F3-9CA2-5D65AEC7E596}"/>
                </a:ext>
              </a:extLst>
            </p:cNvPr>
            <p:cNvSpPr/>
            <p:nvPr/>
          </p:nvSpPr>
          <p:spPr>
            <a:xfrm>
              <a:off x="9004132" y="5303718"/>
              <a:ext cx="8828194" cy="12710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/>
              <a:r>
                <a:rPr lang="zh" sz="6600" b="1" spc="-163">
                  <a:solidFill>
                    <a:srgbClr val="606161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Montserrat-Bold"/>
                </a:rPr>
                <a:t>认证机构</a:t>
              </a:r>
              <a:endParaRPr lang="en-GB" sz="6600" dirty="0">
                <a:solidFill>
                  <a:srgbClr val="60616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A0277A-15AB-4F71-9D43-7AAFC52CAB9E}"/>
                </a:ext>
              </a:extLst>
            </p:cNvPr>
            <p:cNvSpPr/>
            <p:nvPr/>
          </p:nvSpPr>
          <p:spPr>
            <a:xfrm>
              <a:off x="10659937" y="7759796"/>
              <a:ext cx="8828194" cy="12710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/>
              <a:r>
                <a:rPr lang="zh" sz="6600" b="1" spc="-163">
                  <a:solidFill>
                    <a:srgbClr val="606161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Montserrat-Bold"/>
                </a:rPr>
                <a:t>生产商</a:t>
              </a:r>
              <a:endParaRPr lang="en-GB" sz="6600" dirty="0">
                <a:solidFill>
                  <a:srgbClr val="60616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41A74F-CEEF-46CA-B317-4E4B63C384C3}"/>
                </a:ext>
              </a:extLst>
            </p:cNvPr>
            <p:cNvSpPr/>
            <p:nvPr/>
          </p:nvSpPr>
          <p:spPr>
            <a:xfrm>
              <a:off x="9519927" y="9913181"/>
              <a:ext cx="8828194" cy="12710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/>
              <a:r>
                <a:rPr lang="zh" sz="6600" b="1" spc="-163">
                  <a:solidFill>
                    <a:srgbClr val="606161"/>
                  </a:solidFill>
                  <a:latin typeface="Arial Narrow" panose="020B060602020203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Montserrat-Bold"/>
                </a:rPr>
                <a:t>产品</a:t>
              </a:r>
              <a:endParaRPr lang="en-GB" sz="6600" dirty="0">
                <a:solidFill>
                  <a:srgbClr val="60616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164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669925"/>
            <a:ext cx="22098000" cy="1658938"/>
          </a:xfrm>
        </p:spPr>
        <p:txBody>
          <a:bodyPr rtlCol="0"/>
          <a:lstStyle/>
          <a:p>
            <a:pPr rtl="0"/>
            <a:r>
              <a:rPr lang="zh"/>
              <a:t>了解更多关于TÜV SÜD的信息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83526" y="2645015"/>
            <a:ext cx="17079941" cy="8940800"/>
            <a:chOff x="4140199" y="3366909"/>
            <a:chExt cx="17079941" cy="8940800"/>
          </a:xfrm>
        </p:grpSpPr>
        <p:sp>
          <p:nvSpPr>
            <p:cNvPr id="12" name="Freeform 11"/>
            <p:cNvSpPr/>
            <p:nvPr/>
          </p:nvSpPr>
          <p:spPr>
            <a:xfrm>
              <a:off x="4140199" y="3366909"/>
              <a:ext cx="17079939" cy="2709333"/>
            </a:xfrm>
            <a:custGeom>
              <a:avLst/>
              <a:gdLst>
                <a:gd name="connsiteX0" fmla="*/ 0 w 16256000"/>
                <a:gd name="connsiteY0" fmla="*/ 270933 h 2709333"/>
                <a:gd name="connsiteX1" fmla="*/ 270933 w 16256000"/>
                <a:gd name="connsiteY1" fmla="*/ 0 h 2709333"/>
                <a:gd name="connsiteX2" fmla="*/ 15985067 w 16256000"/>
                <a:gd name="connsiteY2" fmla="*/ 0 h 2709333"/>
                <a:gd name="connsiteX3" fmla="*/ 16256000 w 16256000"/>
                <a:gd name="connsiteY3" fmla="*/ 270933 h 2709333"/>
                <a:gd name="connsiteX4" fmla="*/ 16256000 w 16256000"/>
                <a:gd name="connsiteY4" fmla="*/ 2438400 h 2709333"/>
                <a:gd name="connsiteX5" fmla="*/ 15985067 w 16256000"/>
                <a:gd name="connsiteY5" fmla="*/ 2709333 h 2709333"/>
                <a:gd name="connsiteX6" fmla="*/ 270933 w 16256000"/>
                <a:gd name="connsiteY6" fmla="*/ 2709333 h 2709333"/>
                <a:gd name="connsiteX7" fmla="*/ 0 w 16256000"/>
                <a:gd name="connsiteY7" fmla="*/ 2438400 h 2709333"/>
                <a:gd name="connsiteX8" fmla="*/ 0 w 16256000"/>
                <a:gd name="connsiteY8" fmla="*/ 270933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56000" h="2709333">
                  <a:moveTo>
                    <a:pt x="0" y="270933"/>
                  </a:moveTo>
                  <a:cubicBezTo>
                    <a:pt x="0" y="121301"/>
                    <a:pt x="121301" y="0"/>
                    <a:pt x="270933" y="0"/>
                  </a:cubicBezTo>
                  <a:lnTo>
                    <a:pt x="15985067" y="0"/>
                  </a:lnTo>
                  <a:cubicBezTo>
                    <a:pt x="16134699" y="0"/>
                    <a:pt x="16256000" y="121301"/>
                    <a:pt x="16256000" y="270933"/>
                  </a:cubicBezTo>
                  <a:lnTo>
                    <a:pt x="16256000" y="2438400"/>
                  </a:lnTo>
                  <a:cubicBezTo>
                    <a:pt x="16256000" y="2588032"/>
                    <a:pt x="16134699" y="2709333"/>
                    <a:pt x="15985067" y="2709333"/>
                  </a:cubicBezTo>
                  <a:lnTo>
                    <a:pt x="270933" y="2709333"/>
                  </a:lnTo>
                  <a:cubicBezTo>
                    <a:pt x="121301" y="2709333"/>
                    <a:pt x="0" y="2588032"/>
                    <a:pt x="0" y="2438400"/>
                  </a:cubicBezTo>
                  <a:lnTo>
                    <a:pt x="0" y="27093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179" tIns="161904" rIns="203179" bIns="161904" numCol="1" spcCol="1270" rtlCol="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" sz="6500" b="1" i="0" kern="1200">
                  <a:solidFill>
                    <a:schemeClr val="bg1"/>
                  </a:solidFill>
                </a:rPr>
                <a:t>ISO 30500标准的测试和认证</a:t>
              </a:r>
              <a:endParaRPr lang="en-US" sz="6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40200" y="6563922"/>
              <a:ext cx="2709333" cy="2709333"/>
            </a:xfrm>
            <a:prstGeom prst="roundRect">
              <a:avLst>
                <a:gd name="adj" fmla="val 16670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7012092" y="6563922"/>
              <a:ext cx="14208047" cy="2709333"/>
            </a:xfrm>
            <a:custGeom>
              <a:avLst/>
              <a:gdLst>
                <a:gd name="connsiteX0" fmla="*/ 0 w 13384106"/>
                <a:gd name="connsiteY0" fmla="*/ 451646 h 2709333"/>
                <a:gd name="connsiteX1" fmla="*/ 451646 w 13384106"/>
                <a:gd name="connsiteY1" fmla="*/ 0 h 2709333"/>
                <a:gd name="connsiteX2" fmla="*/ 12932460 w 13384106"/>
                <a:gd name="connsiteY2" fmla="*/ 0 h 2709333"/>
                <a:gd name="connsiteX3" fmla="*/ 13384106 w 13384106"/>
                <a:gd name="connsiteY3" fmla="*/ 451646 h 2709333"/>
                <a:gd name="connsiteX4" fmla="*/ 13384106 w 13384106"/>
                <a:gd name="connsiteY4" fmla="*/ 2257687 h 2709333"/>
                <a:gd name="connsiteX5" fmla="*/ 12932460 w 13384106"/>
                <a:gd name="connsiteY5" fmla="*/ 2709333 h 2709333"/>
                <a:gd name="connsiteX6" fmla="*/ 451646 w 13384106"/>
                <a:gd name="connsiteY6" fmla="*/ 2709333 h 2709333"/>
                <a:gd name="connsiteX7" fmla="*/ 0 w 13384106"/>
                <a:gd name="connsiteY7" fmla="*/ 2257687 h 2709333"/>
                <a:gd name="connsiteX8" fmla="*/ 0 w 13384106"/>
                <a:gd name="connsiteY8" fmla="*/ 451646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84106" h="2709333">
                  <a:moveTo>
                    <a:pt x="0" y="451646"/>
                  </a:moveTo>
                  <a:cubicBezTo>
                    <a:pt x="0" y="202209"/>
                    <a:pt x="202209" y="0"/>
                    <a:pt x="451646" y="0"/>
                  </a:cubicBezTo>
                  <a:lnTo>
                    <a:pt x="12932460" y="0"/>
                  </a:lnTo>
                  <a:cubicBezTo>
                    <a:pt x="13181897" y="0"/>
                    <a:pt x="13384106" y="202209"/>
                    <a:pt x="13384106" y="451646"/>
                  </a:cubicBezTo>
                  <a:lnTo>
                    <a:pt x="13384106" y="2257687"/>
                  </a:lnTo>
                  <a:cubicBezTo>
                    <a:pt x="13384106" y="2507124"/>
                    <a:pt x="13181897" y="2709333"/>
                    <a:pt x="12932460" y="2709333"/>
                  </a:cubicBezTo>
                  <a:lnTo>
                    <a:pt x="451646" y="2709333"/>
                  </a:lnTo>
                  <a:cubicBezTo>
                    <a:pt x="202209" y="2709333"/>
                    <a:pt x="0" y="2507124"/>
                    <a:pt x="0" y="2257687"/>
                  </a:cubicBezTo>
                  <a:lnTo>
                    <a:pt x="0" y="451646"/>
                  </a:lnTo>
                  <a:close/>
                </a:path>
              </a:pathLst>
            </a:custGeom>
            <a:solidFill>
              <a:srgbClr val="2893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4779" tIns="544779" rIns="544779" bIns="544779" numCol="1" spcCol="1270" rtlCol="0" anchor="ctr" anchorCtr="0">
              <a:noAutofit/>
            </a:bodyPr>
            <a:lstStyle/>
            <a:p>
              <a:pPr lvl="0" algn="ctr" defTabSz="2578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" sz="5800" kern="1200" dirty="0">
                  <a:solidFill>
                    <a:schemeClr val="bg1"/>
                  </a:solidFill>
                </a:rPr>
                <a:t>是否有符合</a:t>
              </a:r>
              <a:r>
                <a:rPr lang="en-US" sz="5800" kern="1200" dirty="0">
                  <a:solidFill>
                    <a:schemeClr val="bg1"/>
                  </a:solidFill>
                </a:rPr>
                <a:t/>
              </a:r>
              <a:br>
                <a:rPr lang="en-US" sz="5800" kern="1200" dirty="0">
                  <a:solidFill>
                    <a:schemeClr val="bg1"/>
                  </a:solidFill>
                </a:rPr>
              </a:br>
              <a:r>
                <a:rPr lang="zh" sz="5800" kern="1200" dirty="0">
                  <a:solidFill>
                    <a:schemeClr val="bg1"/>
                  </a:solidFill>
                </a:rPr>
                <a:t>ISO30500标准的产品？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140200" y="9598376"/>
              <a:ext cx="2709333" cy="2709333"/>
            </a:xfrm>
            <a:prstGeom prst="roundRect">
              <a:avLst>
                <a:gd name="adj" fmla="val 16670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7012092" y="9598376"/>
              <a:ext cx="14208048" cy="2709333"/>
            </a:xfrm>
            <a:custGeom>
              <a:avLst/>
              <a:gdLst>
                <a:gd name="connsiteX0" fmla="*/ 0 w 13384106"/>
                <a:gd name="connsiteY0" fmla="*/ 451646 h 2709333"/>
                <a:gd name="connsiteX1" fmla="*/ 451646 w 13384106"/>
                <a:gd name="connsiteY1" fmla="*/ 0 h 2709333"/>
                <a:gd name="connsiteX2" fmla="*/ 12932460 w 13384106"/>
                <a:gd name="connsiteY2" fmla="*/ 0 h 2709333"/>
                <a:gd name="connsiteX3" fmla="*/ 13384106 w 13384106"/>
                <a:gd name="connsiteY3" fmla="*/ 451646 h 2709333"/>
                <a:gd name="connsiteX4" fmla="*/ 13384106 w 13384106"/>
                <a:gd name="connsiteY4" fmla="*/ 2257687 h 2709333"/>
                <a:gd name="connsiteX5" fmla="*/ 12932460 w 13384106"/>
                <a:gd name="connsiteY5" fmla="*/ 2709333 h 2709333"/>
                <a:gd name="connsiteX6" fmla="*/ 451646 w 13384106"/>
                <a:gd name="connsiteY6" fmla="*/ 2709333 h 2709333"/>
                <a:gd name="connsiteX7" fmla="*/ 0 w 13384106"/>
                <a:gd name="connsiteY7" fmla="*/ 2257687 h 2709333"/>
                <a:gd name="connsiteX8" fmla="*/ 0 w 13384106"/>
                <a:gd name="connsiteY8" fmla="*/ 451646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84106" h="2709333">
                  <a:moveTo>
                    <a:pt x="0" y="451646"/>
                  </a:moveTo>
                  <a:cubicBezTo>
                    <a:pt x="0" y="202209"/>
                    <a:pt x="202209" y="0"/>
                    <a:pt x="451646" y="0"/>
                  </a:cubicBezTo>
                  <a:lnTo>
                    <a:pt x="12932460" y="0"/>
                  </a:lnTo>
                  <a:cubicBezTo>
                    <a:pt x="13181897" y="0"/>
                    <a:pt x="13384106" y="202209"/>
                    <a:pt x="13384106" y="451646"/>
                  </a:cubicBezTo>
                  <a:lnTo>
                    <a:pt x="13384106" y="2257687"/>
                  </a:lnTo>
                  <a:cubicBezTo>
                    <a:pt x="13384106" y="2507124"/>
                    <a:pt x="13181897" y="2709333"/>
                    <a:pt x="12932460" y="2709333"/>
                  </a:cubicBezTo>
                  <a:lnTo>
                    <a:pt x="451646" y="2709333"/>
                  </a:lnTo>
                  <a:cubicBezTo>
                    <a:pt x="202209" y="2709333"/>
                    <a:pt x="0" y="2507124"/>
                    <a:pt x="0" y="2257687"/>
                  </a:cubicBezTo>
                  <a:lnTo>
                    <a:pt x="0" y="451646"/>
                  </a:lnTo>
                  <a:close/>
                </a:path>
              </a:pathLst>
            </a:custGeom>
            <a:solidFill>
              <a:srgbClr val="2893C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4779" tIns="544779" rIns="544779" bIns="544779" numCol="1" spcCol="1270" rtlCol="0" anchor="ctr" anchorCtr="0">
              <a:noAutofit/>
            </a:bodyPr>
            <a:lstStyle/>
            <a:p>
              <a:pPr lvl="0" algn="ctr" defTabSz="2578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" sz="5800" kern="1200" dirty="0">
                  <a:solidFill>
                    <a:schemeClr val="bg1"/>
                  </a:solidFill>
                </a:rPr>
                <a:t>是否对第三方测试和认证的价值感兴趣？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第4.3.1节</a:t>
            </a:r>
            <a:r>
              <a:rPr lang="en-US" dirty="0"/>
              <a:t/>
            </a:r>
            <a:br>
              <a:rPr lang="en-US" dirty="0"/>
            </a:br>
            <a:r>
              <a:rPr lang="zh"/>
              <a:t>国家采用ISO 30500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5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50877" y="3146601"/>
            <a:ext cx="13274723" cy="3406599"/>
            <a:chOff x="1050877" y="3146601"/>
            <a:chExt cx="13274723" cy="3406599"/>
          </a:xfrm>
        </p:grpSpPr>
        <p:sp>
          <p:nvSpPr>
            <p:cNvPr id="48" name="Rectangle 47"/>
            <p:cNvSpPr/>
            <p:nvPr/>
          </p:nvSpPr>
          <p:spPr>
            <a:xfrm>
              <a:off x="5257800" y="3146601"/>
              <a:ext cx="9067800" cy="273305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/>
              <a:r>
                <a:rPr lang="zh" sz="440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ISO标准可供ISO成员或国家标准机构采用作为国家标准。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7" y="3260901"/>
              <a:ext cx="3577005" cy="3292299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5257800" y="7692726"/>
            <a:ext cx="18875422" cy="36132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0"/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国家采用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ISO标准的程序包含在ISO指导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文件中，包括关于版权、销售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zh" sz="4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和分发的说明，以供国家标准机构遵循。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50878" y="468709"/>
            <a:ext cx="22268595" cy="8256191"/>
            <a:chOff x="1050878" y="468709"/>
            <a:chExt cx="22268595" cy="8256191"/>
          </a:xfrm>
        </p:grpSpPr>
        <p:sp>
          <p:nvSpPr>
            <p:cNvPr id="14" name="Rectangle 13"/>
            <p:cNvSpPr/>
            <p:nvPr/>
          </p:nvSpPr>
          <p:spPr>
            <a:xfrm>
              <a:off x="1050878" y="468709"/>
              <a:ext cx="22268595" cy="154895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 rtl="0"/>
              <a:r>
                <a:rPr lang="zh" sz="8000" b="1" spc="-163">
                  <a:solidFill>
                    <a:srgbClr val="0074BF"/>
                  </a:solidFill>
                  <a:latin typeface="Century Gothic" panose="020B0502020202020204" pitchFamily="34" charset="0"/>
                  <a:sym typeface="Montserrat-Bold"/>
                </a:rPr>
                <a:t>关于国家标准</a:t>
              </a:r>
              <a:endParaRPr lang="en-GB" sz="8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8402" y="1243184"/>
              <a:ext cx="7481716" cy="7481716"/>
            </a:xfrm>
            <a:prstGeom prst="rect">
              <a:avLst/>
            </a:prstGeom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4A79FDF-0332-472F-850D-1D030698853D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2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rent Slide">
  <a:themeElements>
    <a:clrScheme name="ANSI 2018 Slide Template Colors">
      <a:dk1>
        <a:srgbClr val="25272B"/>
      </a:dk1>
      <a:lt1>
        <a:srgbClr val="878D97"/>
      </a:lt1>
      <a:dk2>
        <a:srgbClr val="40444A"/>
      </a:dk2>
      <a:lt2>
        <a:srgbClr val="FFFFFF"/>
      </a:lt2>
      <a:accent1>
        <a:srgbClr val="39939D"/>
      </a:accent1>
      <a:accent2>
        <a:srgbClr val="0074BF"/>
      </a:accent2>
      <a:accent3>
        <a:srgbClr val="35B9F9"/>
      </a:accent3>
      <a:accent4>
        <a:srgbClr val="D6EDFD"/>
      </a:accent4>
      <a:accent5>
        <a:srgbClr val="AF82CC"/>
      </a:accent5>
      <a:accent6>
        <a:srgbClr val="773F9B"/>
      </a:accent6>
      <a:hlink>
        <a:srgbClr val="773F9B"/>
      </a:hlink>
      <a:folHlink>
        <a:srgbClr val="828994"/>
      </a:folHlink>
    </a:clrScheme>
    <a:fontScheme name="ANSI 2018 Slide Template fonts">
      <a:majorFont>
        <a:latin typeface="Century Gothic"/>
        <a:ea typeface="Montserrat-Bold"/>
        <a:cs typeface="Montserrat-Bold"/>
      </a:majorFont>
      <a:minorFont>
        <a:latin typeface="Corbel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NSI presentation template 16x9" id="{D1D21F74-C74B-418F-96B4-912A4A2501C1}" vid="{C2BC7AA5-5F59-4E3C-B092-0E95F82A73B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2998F7FB-FFF7-4D37-942A-250337AE4D12}" vid="{65CC472A-25D9-4242-819E-8DF03D5B133F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Bold"/>
        <a:ea typeface="Montserrat-Bold"/>
        <a:cs typeface="Montserrat-Bold"/>
      </a:majorFont>
      <a:minorFont>
        <a:latin typeface="Montserrat-Bold"/>
        <a:ea typeface="Montserrat-Bold"/>
        <a:cs typeface="Montserrat-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6E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just" defTabSz="821531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-72" normalizeH="0" baseline="0">
            <a:ln>
              <a:noFill/>
            </a:ln>
            <a:solidFill>
              <a:srgbClr val="828994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3505</Words>
  <Application>Microsoft Office PowerPoint</Application>
  <PresentationFormat>Custom</PresentationFormat>
  <Paragraphs>252</Paragraphs>
  <Slides>33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5" baseType="lpstr">
      <vt:lpstr>Arial</vt:lpstr>
      <vt:lpstr>Arial Narrow</vt:lpstr>
      <vt:lpstr>Calibri</vt:lpstr>
      <vt:lpstr>Calibri Light</vt:lpstr>
      <vt:lpstr>Century Gothic</vt:lpstr>
      <vt:lpstr>Comic Sans MS</vt:lpstr>
      <vt:lpstr>Corbel</vt:lpstr>
      <vt:lpstr>Courier New</vt:lpstr>
      <vt:lpstr>Helvetica Light</vt:lpstr>
      <vt:lpstr>Helvetica Neue</vt:lpstr>
      <vt:lpstr>MetaPro-Book</vt:lpstr>
      <vt:lpstr>Montserrat-Bold</vt:lpstr>
      <vt:lpstr>Open Sans</vt:lpstr>
      <vt:lpstr>Open Sans Light</vt:lpstr>
      <vt:lpstr>Roboto Light</vt:lpstr>
      <vt:lpstr>Roboto Medium</vt:lpstr>
      <vt:lpstr>Source Sans Pro</vt:lpstr>
      <vt:lpstr>Source Sans Pro Light</vt:lpstr>
      <vt:lpstr>Trebuchet MS</vt:lpstr>
      <vt:lpstr>Wingdings</vt:lpstr>
      <vt:lpstr>Parent Slide</vt:lpstr>
      <vt:lpstr>Office Theme</vt:lpstr>
      <vt:lpstr>如何使用ISO标准</vt:lpstr>
      <vt:lpstr>我可以采取什么行动？</vt:lpstr>
      <vt:lpstr>PowerPoint Presentation</vt:lpstr>
      <vt:lpstr>第4.2.1节 生产商认证过程的基础知识 </vt:lpstr>
      <vt:lpstr>PowerPoint Presentation</vt:lpstr>
      <vt:lpstr>PowerPoint Presentation</vt:lpstr>
      <vt:lpstr>了解更多关于TÜV SÜD的信息</vt:lpstr>
      <vt:lpstr>第4.3.1节 国家采用ISO 30500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第4.3.1a节 ISO版权和销售政策 </vt:lpstr>
      <vt:lpstr>PowerPoint Presentation</vt:lpstr>
      <vt:lpstr>PowerPoint Presentation</vt:lpstr>
      <vt:lpstr>PowerPoint Presentation</vt:lpstr>
      <vt:lpstr>PowerPoint Presentation</vt:lpstr>
      <vt:lpstr>第4.3.1b节 ISO指南21《国家标准》 </vt:lpstr>
      <vt:lpstr>PowerPoint Presentation</vt:lpstr>
      <vt:lpstr>PowerPoint Presentation</vt:lpstr>
      <vt:lpstr>PowerPoint Presentation</vt:lpstr>
      <vt:lpstr>PowerPoint Presentation</vt:lpstr>
      <vt:lpstr>第4.4.1节 采用ISO30500标准，支持公共政策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Susanah Doucet</dc:creator>
  <cp:lastModifiedBy>Irina Kiselyer</cp:lastModifiedBy>
  <cp:revision>130</cp:revision>
  <dcterms:created xsi:type="dcterms:W3CDTF">2018-09-18T12:24:36Z</dcterms:created>
  <dcterms:modified xsi:type="dcterms:W3CDTF">2020-06-30T18:32:53Z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BA73BFCF-B804-49EA-95E9-7C49C56DD026</vt:lpwstr>
  </property>
  <property fmtid="{D5CDD505-2E9C-101B-9397-08002B2CF9AE}" pid="3" name="ArticulatePath">
    <vt:lpwstr>How to use an ISO Standard_ZH</vt:lpwstr>
  </property>
</Properties>
</file>