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custDataLst>
    <p:tags r:id="rId28"/>
  </p:custDataLst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BBD"/>
    <a:srgbClr val="E60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76DB01-4342-4F58-996C-A6C231E8445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6BF44CC-92DD-4FF1-8C4B-DA66F34CF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7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1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37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75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9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51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2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61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5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7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36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46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6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64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42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7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9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0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4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2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0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3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4946" y="0"/>
            <a:ext cx="4475284" cy="4835769"/>
          </a:xfrm>
          <a:custGeom>
            <a:avLst/>
            <a:gdLst>
              <a:gd name="connsiteX0" fmla="*/ 17584 w 4475284"/>
              <a:gd name="connsiteY0" fmla="*/ 0 h 4835769"/>
              <a:gd name="connsiteX1" fmla="*/ 0 w 4475284"/>
              <a:gd name="connsiteY1" fmla="*/ 4835769 h 4835769"/>
              <a:gd name="connsiteX2" fmla="*/ 2321169 w 4475284"/>
              <a:gd name="connsiteY2" fmla="*/ 4835769 h 4835769"/>
              <a:gd name="connsiteX3" fmla="*/ 4475284 w 4475284"/>
              <a:gd name="connsiteY3" fmla="*/ 0 h 4835769"/>
              <a:gd name="connsiteX4" fmla="*/ 17584 w 4475284"/>
              <a:gd name="connsiteY4" fmla="*/ 0 h 48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284" h="4835769">
                <a:moveTo>
                  <a:pt x="17584" y="0"/>
                </a:moveTo>
                <a:cubicBezTo>
                  <a:pt x="11723" y="1611923"/>
                  <a:pt x="5861" y="3223846"/>
                  <a:pt x="0" y="4835769"/>
                </a:cubicBezTo>
                <a:lnTo>
                  <a:pt x="2321169" y="4835769"/>
                </a:lnTo>
                <a:lnTo>
                  <a:pt x="4475284" y="0"/>
                </a:lnTo>
                <a:lnTo>
                  <a:pt x="175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14" name="Picture 13" descr="001Cwrap_final_greenF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"/>
            <a:ext cx="538626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2" name="Picture 11" descr="VEN-Logo_BLK copy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675"/>
          <a:stretch/>
        </p:blipFill>
        <p:spPr>
          <a:xfrm>
            <a:off x="7844223" y="578645"/>
            <a:ext cx="3011131" cy="146304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480523" y="4546525"/>
            <a:ext cx="4021299" cy="482601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Month Day,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7965" y="5153161"/>
            <a:ext cx="3911787" cy="1195389"/>
          </a:xfrm>
        </p:spPr>
        <p:txBody>
          <a:bodyPr rtlCol="0" anchor="ctr">
            <a:noAutofit/>
          </a:bodyPr>
          <a:lstStyle>
            <a:lvl1pPr marL="0" indent="0">
              <a:buNone/>
              <a:defRPr sz="1600" baseline="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Author</a:t>
            </a:r>
          </a:p>
          <a:p>
            <a:pPr lvl="0" rtl="0"/>
            <a:r>
              <a:rPr lang="pt"/>
              <a:t>Partner, Venable LLP</a:t>
            </a:r>
          </a:p>
          <a:p>
            <a:pPr lvl="0" rtl="0"/>
            <a:r>
              <a:rPr lang="pt"/>
              <a:t>____________@Venable.com</a:t>
            </a:r>
          </a:p>
          <a:p>
            <a:pPr lvl="0" rtl="0"/>
            <a:r>
              <a:rPr lang="pt"/>
              <a:t>202.344.4000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6480" y="2775392"/>
            <a:ext cx="7936505" cy="1698179"/>
          </a:xfrm>
        </p:spPr>
        <p:txBody>
          <a:bodyPr rtlCol="0" anchor="t">
            <a:normAutofit/>
          </a:bodyPr>
          <a:lstStyle>
            <a:lvl1pPr algn="ctr">
              <a:defRPr sz="3400" b="0" cap="none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503171" y="5156018"/>
            <a:ext cx="4021299" cy="1195389"/>
          </a:xfrm>
        </p:spPr>
        <p:txBody>
          <a:bodyPr rtlCol="0" anchor="ctr">
            <a:noAutofit/>
          </a:bodyPr>
          <a:lstStyle>
            <a:lvl1pPr marL="0" indent="0">
              <a:buNone/>
              <a:defRPr sz="1600">
                <a:solidFill>
                  <a:srgbClr val="37609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Author</a:t>
            </a:r>
          </a:p>
          <a:p>
            <a:pPr lvl="0" rtl="0"/>
            <a:r>
              <a:rPr lang="pt"/>
              <a:t>Partner, Venable LLP</a:t>
            </a:r>
          </a:p>
          <a:p>
            <a:pPr lvl="0" rtl="0"/>
            <a:r>
              <a:rPr lang="pt"/>
              <a:t>____________@Venable.com</a:t>
            </a:r>
          </a:p>
          <a:p>
            <a:pPr lvl="0" rtl="0"/>
            <a:r>
              <a:rPr lang="pt"/>
              <a:t>202.344.4000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33397" y="6497240"/>
            <a:ext cx="116410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" sz="85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© 2018 Venable LLP</a:t>
            </a:r>
            <a:endParaRPr lang="en-US" sz="85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7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9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"/>
              <a:t>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B2455D1-447B-41A6-9D84-14861E96F720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2DEA0E7-7F9B-4240-91E1-293CE48B2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3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8"/>
          <p:cNvSpPr txBox="1">
            <a:spLocks/>
          </p:cNvSpPr>
          <p:nvPr/>
        </p:nvSpPr>
        <p:spPr bwMode="auto">
          <a:xfrm>
            <a:off x="4876800" y="4930775"/>
            <a:ext cx="25908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buFont typeface="Arial" panose="020B0604020202020204" pitchFamily="34" charset="0"/>
              <a:buNone/>
            </a:pPr>
            <a:endParaRPr lang="en-US" altLang="en-US" sz="2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4648200" y="1933476"/>
            <a:ext cx="7239000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spcBef>
                <a:spcPct val="0"/>
              </a:spcBef>
              <a:buNone/>
            </a:pPr>
            <a:r>
              <a:rPr lang="pt" sz="4400"/>
              <a:t>Estudos de caso das normas internacionais de apoio às políticas públicas</a:t>
            </a:r>
            <a:endParaRPr lang="en-US" altLang="en-US" sz="40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9" name="Text Placeholder 18"/>
          <p:cNvSpPr txBox="1">
            <a:spLocks/>
          </p:cNvSpPr>
          <p:nvPr/>
        </p:nvSpPr>
        <p:spPr bwMode="auto">
          <a:xfrm>
            <a:off x="4664413" y="4805427"/>
            <a:ext cx="6781800" cy="155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>
              <a:buFont typeface="Arial" panose="020B0604020202020204" pitchFamily="34" charset="0"/>
              <a:buNone/>
            </a:pPr>
            <a:r>
              <a:rPr lang="pt" sz="2000">
                <a:solidFill>
                  <a:prstClr val="black"/>
                </a:solidFill>
                <a:latin typeface="Tw Cen MT Condensed" panose="020B0606020104020203" pitchFamily="34" charset="0"/>
              </a:rPr>
              <a:t>Jeffrey G. Weiss	       		Tyler G. Welti</a:t>
            </a:r>
          </a:p>
          <a:p>
            <a:pPr rtl="0">
              <a:buFont typeface="Arial" panose="020B0604020202020204" pitchFamily="34" charset="0"/>
              <a:buNone/>
            </a:pPr>
            <a:r>
              <a:rPr lang="pt" sz="2000">
                <a:solidFill>
                  <a:prstClr val="black"/>
                </a:solidFill>
                <a:latin typeface="Tw Cen MT Condensed" panose="020B0606020104020203" pitchFamily="34" charset="0"/>
              </a:rPr>
              <a:t>Parceiro         		 	Conselheiro          </a:t>
            </a:r>
          </a:p>
          <a:p>
            <a:pPr rtl="0">
              <a:buFont typeface="Arial" panose="020B0604020202020204" pitchFamily="34" charset="0"/>
              <a:buNone/>
            </a:pPr>
            <a:r>
              <a:rPr lang="pt" sz="2000">
                <a:solidFill>
                  <a:prstClr val="black"/>
                </a:solidFill>
                <a:latin typeface="Tw Cen MT Condensed" panose="020B0606020104020203" pitchFamily="34" charset="0"/>
              </a:rPr>
              <a:t>Venable LLP		    		Venable LLP</a:t>
            </a:r>
          </a:p>
          <a:p>
            <a:pPr rtl="0">
              <a:buFont typeface="Arial" panose="020B0604020202020204" pitchFamily="34" charset="0"/>
              <a:buNone/>
            </a:pPr>
            <a:endParaRPr lang="en-US" altLang="en-US" sz="1800" dirty="0">
              <a:solidFill>
                <a:prstClr val="black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5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6750" y="13201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22300"/>
            <a:ext cx="11358360" cy="5432769"/>
          </a:xfrm>
        </p:spPr>
        <p:txBody>
          <a:bodyPr rtlCol="0">
            <a:normAutofit/>
          </a:bodyPr>
          <a:lstStyle/>
          <a:p>
            <a:pPr marL="457200" indent="0" rtl="0">
              <a:buSzPts val="3100"/>
              <a:buNone/>
            </a:pPr>
            <a:r>
              <a:rPr lang="pt" sz="3100" dirty="0"/>
              <a:t>(1) Materiais de construção em terra: Pavimentos de terra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r>
              <a:rPr lang="pt" dirty="0"/>
              <a:t>Antes					Depois</a:t>
            </a:r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946" y="1508008"/>
            <a:ext cx="3032159" cy="4562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19" y="2170785"/>
            <a:ext cx="5210552" cy="39079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59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3201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22300"/>
            <a:ext cx="11358360" cy="6248399"/>
          </a:xfrm>
        </p:spPr>
        <p:txBody>
          <a:bodyPr rtlCol="0">
            <a:normAutofit fontScale="92500" lnSpcReduction="10000"/>
          </a:bodyPr>
          <a:lstStyle/>
          <a:p>
            <a:pPr marL="457200" indent="0" rtl="0">
              <a:buSzPts val="3100"/>
              <a:buNone/>
            </a:pPr>
            <a:r>
              <a:rPr lang="pt" sz="3400" dirty="0"/>
              <a:t>(1) Materiais de construção em terra: Pavimentos de terra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dirty="0"/>
              <a:t>A EarthEnable empenhou-se no desenvolvimento de normas para ajudar a difundir a utilização de tecnologias melhoradas de pavimentos de terra </a:t>
            </a:r>
            <a:br>
              <a:rPr lang="pt" dirty="0"/>
            </a:br>
            <a:r>
              <a:rPr lang="pt" dirty="0"/>
              <a:t>e a criar empresas que lhe estão associadas</a:t>
            </a:r>
          </a:p>
          <a:p>
            <a:pPr rtl="0"/>
            <a:endParaRPr lang="en-US" sz="1000" dirty="0"/>
          </a:p>
          <a:p>
            <a:pPr rtl="0"/>
            <a:r>
              <a:rPr lang="pt" dirty="0"/>
              <a:t>RS 311:2016:  O Ruanda elaborou uma norma de desempenho para </a:t>
            </a:r>
            <a:br>
              <a:rPr lang="pt" dirty="0"/>
            </a:br>
            <a:r>
              <a:rPr lang="pt" dirty="0"/>
              <a:t>pavimentos de terra</a:t>
            </a:r>
          </a:p>
          <a:p>
            <a:pPr lvl="1" rtl="0"/>
            <a:r>
              <a:rPr lang="pt" dirty="0"/>
              <a:t>Teve como vantagem o facto de ter sido elaborada com a participação de engenheiros </a:t>
            </a:r>
            <a:br>
              <a:rPr lang="pt" dirty="0"/>
            </a:br>
            <a:r>
              <a:rPr lang="pt" dirty="0"/>
              <a:t>locais e redigida numa língua que eles podem compreender e analisar</a:t>
            </a:r>
          </a:p>
          <a:p>
            <a:pPr lvl="1" rtl="0"/>
            <a:r>
              <a:rPr lang="pt" dirty="0"/>
              <a:t>Mas a EarthEnable constatou que o reconhecimento associado a uma organização internacional de normalização era necessário para levar a tecnologia a outras nações africanas  </a:t>
            </a:r>
          </a:p>
          <a:p>
            <a:pPr lvl="1" rtl="0"/>
            <a:endParaRPr lang="en-US" sz="1000" dirty="0"/>
          </a:p>
          <a:p>
            <a:pPr rtl="0"/>
            <a:r>
              <a:rPr lang="pt" dirty="0"/>
              <a:t>ASTM WK 64123: A ASTM começou a elaborar uma norma internacional </a:t>
            </a:r>
            <a:br>
              <a:rPr lang="pt" dirty="0"/>
            </a:br>
            <a:r>
              <a:rPr lang="pt" dirty="0"/>
              <a:t>em Junho de 2018</a:t>
            </a:r>
          </a:p>
          <a:p>
            <a:pPr lvl="1" rtl="0"/>
            <a:r>
              <a:rPr lang="pt" dirty="0"/>
              <a:t>Ensaios de desempenho escritos para serem </a:t>
            </a:r>
          </a:p>
          <a:p>
            <a:pPr marL="457200" lvl="1" indent="0" rtl="0">
              <a:buNone/>
            </a:pPr>
            <a:r>
              <a:rPr lang="pt" dirty="0"/>
              <a:t>    aplicados como ensaios simples que não </a:t>
            </a:r>
          </a:p>
          <a:p>
            <a:pPr marL="457200" lvl="1" indent="0" rtl="0">
              <a:buNone/>
            </a:pPr>
            <a:r>
              <a:rPr lang="pt" dirty="0"/>
              <a:t>    requerem formação especializada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719" y="5701119"/>
            <a:ext cx="1809750" cy="914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798433" y="5970552"/>
            <a:ext cx="882503" cy="5528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" r="628"/>
          <a:stretch/>
        </p:blipFill>
        <p:spPr>
          <a:xfrm>
            <a:off x="9855200" y="5550998"/>
            <a:ext cx="1642533" cy="1214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25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3201"/>
            <a:ext cx="10667999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22300"/>
            <a:ext cx="11358360" cy="5969000"/>
          </a:xfrm>
        </p:spPr>
        <p:txBody>
          <a:bodyPr rtlCol="0">
            <a:normAutofit/>
          </a:bodyPr>
          <a:lstStyle/>
          <a:p>
            <a:pPr marL="457200" indent="0" rtl="0">
              <a:buSzPts val="3100"/>
              <a:buNone/>
            </a:pPr>
            <a:r>
              <a:rPr lang="pt" sz="3100" dirty="0"/>
              <a:t>(1) Materiais de construção em terra: Pavimentos de terra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dirty="0">
                <a:solidFill>
                  <a:srgbClr val="000000"/>
                </a:solidFill>
              </a:rPr>
              <a:t>Lições da ASTM WK 64123</a:t>
            </a:r>
            <a:r>
              <a:rPr lang="pt" dirty="0"/>
              <a:t> / RS 311:2016:</a:t>
            </a:r>
          </a:p>
          <a:p>
            <a:pPr lvl="1" rtl="0"/>
            <a:r>
              <a:rPr lang="pt" dirty="0"/>
              <a:t>O reconhecimento do nome e a confiança associada a um organismo de normalização internacional tecnicamente capaz é importante no mundo em desenvolvimento</a:t>
            </a:r>
          </a:p>
          <a:p>
            <a:pPr lvl="1" rtl="0"/>
            <a:endParaRPr lang="en-US" sz="300" dirty="0"/>
          </a:p>
          <a:p>
            <a:pPr lvl="1" rtl="0"/>
            <a:r>
              <a:rPr lang="pt" dirty="0"/>
              <a:t>As normas podem criar mercados, ajudar as empresas a crescer e a difundir a tecnologia, contribuindo para obter a aprovação e a confiança dos governos nacionais, bem como criar a confiança dos consumidores</a:t>
            </a:r>
          </a:p>
          <a:p>
            <a:pPr lvl="2" rtl="0"/>
            <a:r>
              <a:rPr lang="pt" sz="2200" dirty="0"/>
              <a:t>A EarthEnable já instalou mais de 3.000 pavimentos de terra no Ruanda até à data</a:t>
            </a:r>
          </a:p>
          <a:p>
            <a:pPr lvl="2" rtl="0"/>
            <a:endParaRPr lang="en-US" sz="300" dirty="0"/>
          </a:p>
          <a:p>
            <a:pPr lvl="1" rtl="0"/>
            <a:r>
              <a:rPr lang="pt" dirty="0"/>
              <a:t>Nos casos em que será utilizada mão-de-obra local para fabricar um produto e assegurar que as normas de desempenho são cumpridas, a contribuição local para o desenvolvimento de uma norma é especialmente importante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38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3201"/>
            <a:ext cx="10667999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22301"/>
            <a:ext cx="11171768" cy="6197600"/>
          </a:xfrm>
        </p:spPr>
        <p:txBody>
          <a:bodyPr rtlCol="0">
            <a:normAutofit/>
          </a:bodyPr>
          <a:lstStyle/>
          <a:p>
            <a:pPr marL="0" indent="0" algn="ctr">
              <a:buSzPts val="3100"/>
              <a:buNone/>
            </a:pPr>
            <a:r>
              <a:rPr lang="pt" sz="2900" dirty="0"/>
              <a:t>(2)</a:t>
            </a:r>
            <a:r>
              <a:rPr lang="ro-MD" sz="2900" dirty="0"/>
              <a:t> </a:t>
            </a:r>
            <a:r>
              <a:rPr lang="pt" sz="2900" dirty="0"/>
              <a:t>Álcool etílico desnaturado (etanol) como combustível para cozinhar</a:t>
            </a:r>
          </a:p>
          <a:p>
            <a:pPr marL="457200" indent="0" rtl="0">
              <a:buSzPts val="3100"/>
              <a:buNone/>
            </a:pPr>
            <a:endParaRPr lang="en-US" sz="900" dirty="0"/>
          </a:p>
          <a:p>
            <a:pPr rtl="0"/>
            <a:r>
              <a:rPr lang="pt" sz="2400" dirty="0">
                <a:solidFill>
                  <a:srgbClr val="000000"/>
                </a:solidFill>
              </a:rPr>
              <a:t>Questão política</a:t>
            </a:r>
            <a:r>
              <a:rPr lang="pt" sz="2400" dirty="0"/>
              <a:t>:</a:t>
            </a:r>
          </a:p>
          <a:p>
            <a:pPr lvl="1" rtl="0"/>
            <a:r>
              <a:rPr lang="pt" sz="2500" dirty="0"/>
              <a:t>Cozinhar com combustíveis tradicionais como a madeira</a:t>
            </a:r>
            <a:r>
              <a:rPr lang="ro-MD" sz="2500" dirty="0"/>
              <a:t> </a:t>
            </a:r>
            <a:r>
              <a:rPr lang="pt" sz="2500" dirty="0"/>
              <a:t>e o carvão polui o ar interior e apresenta riscos significativos para a saúde</a:t>
            </a:r>
          </a:p>
          <a:p>
            <a:pPr lvl="1" rtl="0"/>
            <a:r>
              <a:rPr lang="pt" sz="2500" dirty="0"/>
              <a:t>A utilização de combustíveis para cozinhar a etanol reduz</a:t>
            </a:r>
            <a:br>
              <a:rPr lang="ro-MD" sz="2500" dirty="0"/>
            </a:br>
            <a:r>
              <a:rPr lang="pt" sz="2500" dirty="0"/>
              <a:t>estes riscos </a:t>
            </a:r>
          </a:p>
          <a:p>
            <a:pPr lvl="1" rtl="0"/>
            <a:r>
              <a:rPr lang="pt" sz="2500" dirty="0"/>
              <a:t>Além disso, dá origem a outras vantagens públicas: </a:t>
            </a:r>
          </a:p>
          <a:p>
            <a:pPr lvl="2" rtl="0"/>
            <a:r>
              <a:rPr lang="pt" sz="2100" dirty="0"/>
              <a:t>Reduz a desflorestação</a:t>
            </a:r>
          </a:p>
          <a:p>
            <a:pPr lvl="2" rtl="0"/>
            <a:r>
              <a:rPr lang="pt" sz="2100" dirty="0"/>
              <a:t>Poupa tempo e aumenta a segurança pessoal (elimina </a:t>
            </a:r>
            <a:br>
              <a:rPr lang="en-US" sz="2100" dirty="0"/>
            </a:br>
            <a:r>
              <a:rPr lang="pt" sz="2100" dirty="0"/>
              <a:t>o aprovisionamento de combustível)</a:t>
            </a:r>
          </a:p>
          <a:p>
            <a:pPr lvl="2" rtl="0"/>
            <a:r>
              <a:rPr lang="pt" sz="2100" dirty="0"/>
              <a:t>Promove a agricultura e um negócio local auto-sustentável</a:t>
            </a:r>
            <a:r>
              <a:rPr lang="ro-MD" sz="2100" dirty="0"/>
              <a:t> </a:t>
            </a:r>
            <a:r>
              <a:rPr lang="pt" sz="2100" dirty="0"/>
              <a:t>onde </a:t>
            </a:r>
            <a:br>
              <a:rPr lang="ro-MD" sz="2100" dirty="0"/>
            </a:br>
            <a:r>
              <a:rPr lang="pt" sz="2100" dirty="0"/>
              <a:t>os agricultores locais podem cultivar matérias-primas destinadas </a:t>
            </a:r>
            <a:br>
              <a:rPr lang="ro-MD" sz="2100" dirty="0"/>
            </a:br>
            <a:r>
              <a:rPr lang="pt" sz="2100" dirty="0"/>
              <a:t>à produção de combustíveis</a:t>
            </a:r>
            <a:r>
              <a:rPr lang="ro-MD" sz="2100" dirty="0"/>
              <a:t> </a:t>
            </a:r>
            <a:r>
              <a:rPr lang="pt" sz="2100" dirty="0"/>
              <a:t>que as fábricas destilam em etanol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2704592"/>
            <a:ext cx="2781300" cy="4153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20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3201"/>
            <a:ext cx="10667999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22301"/>
            <a:ext cx="11247968" cy="6197600"/>
          </a:xfrm>
        </p:spPr>
        <p:txBody>
          <a:bodyPr rtlCol="0">
            <a:normAutofit/>
          </a:bodyPr>
          <a:lstStyle/>
          <a:p>
            <a:pPr marL="457200" indent="0">
              <a:buSzPts val="3100"/>
              <a:buNone/>
            </a:pPr>
            <a:r>
              <a:rPr lang="pt" sz="2900" dirty="0"/>
              <a:t>(2)	Álcool etílico desnaturado (etanol) como combustível para cozinhar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dirty="0">
                <a:solidFill>
                  <a:srgbClr val="000000"/>
                </a:solidFill>
              </a:rPr>
              <a:t>ASTM E3050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Norma de desempenho concebida para concretizar os benefícios dos combustíveis para cozinhar a etanol, evitando problemas com tentativas anteriores de comercialização no mundo em desenvolvimento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Por exemplo, estabelece requisitos para:</a:t>
            </a:r>
          </a:p>
          <a:p>
            <a:pPr lvl="2" rtl="0"/>
            <a:r>
              <a:rPr lang="pt" sz="2200" dirty="0">
                <a:solidFill>
                  <a:srgbClr val="000000"/>
                </a:solidFill>
              </a:rPr>
              <a:t>Proteger os consumidores da compra de combustível de baixa qualidade que possa danificar os fogões</a:t>
            </a:r>
          </a:p>
          <a:p>
            <a:pPr lvl="2" rtl="0"/>
            <a:r>
              <a:rPr lang="pt" sz="2200" dirty="0">
                <a:solidFill>
                  <a:srgbClr val="000000"/>
                </a:solidFill>
              </a:rPr>
              <a:t>Prevenir a ingestão humana</a:t>
            </a:r>
          </a:p>
          <a:p>
            <a:pPr lvl="2" rtl="0"/>
            <a:r>
              <a:rPr lang="pt" sz="2200" dirty="0">
                <a:solidFill>
                  <a:srgbClr val="000000"/>
                </a:solidFill>
              </a:rPr>
              <a:t>Baixar os custos comerciais, reduzindo a confusão relativa à classificação aduaneira adequada do produto para efeitos de importação</a:t>
            </a:r>
          </a:p>
          <a:p>
            <a:pPr lvl="2" rtl="0"/>
            <a:r>
              <a:rPr lang="pt" sz="2200" dirty="0">
                <a:solidFill>
                  <a:srgbClr val="000000"/>
                </a:solidFill>
              </a:rPr>
              <a:t>Incluir um aditivo de sabor amargo e tingido para distinguir o etanol para cozinhar de outros tipos de etanol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8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3201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7700" y="1158327"/>
            <a:ext cx="11260668" cy="6184399"/>
          </a:xfrm>
        </p:spPr>
        <p:txBody>
          <a:bodyPr rtlCol="0">
            <a:normAutofit/>
          </a:bodyPr>
          <a:lstStyle/>
          <a:p>
            <a:pPr marL="457200" indent="0" rtl="0">
              <a:buSzPts val="3100"/>
              <a:buNone/>
            </a:pPr>
            <a:r>
              <a:rPr lang="pt" sz="2900" dirty="0"/>
              <a:t>(2)	Álcool etílico desnaturado (etanol) como combustível para cozinhar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dirty="0">
                <a:solidFill>
                  <a:srgbClr val="000000"/>
                </a:solidFill>
              </a:rPr>
              <a:t>Na sequência de projectos-piloto bem sucedidos e de um workshop, a ASTM E3050 foi adoptada e implementada a nível nacional no Uganda</a:t>
            </a:r>
          </a:p>
          <a:p>
            <a:pPr lvl="1" rtl="0"/>
            <a:endParaRPr lang="en-US" dirty="0">
              <a:solidFill>
                <a:srgbClr val="000000"/>
              </a:solidFill>
            </a:endParaRPr>
          </a:p>
          <a:p>
            <a:pPr lvl="1" rtl="0"/>
            <a:endParaRPr lang="en-US" dirty="0">
              <a:solidFill>
                <a:srgbClr val="000000"/>
              </a:solidFill>
            </a:endParaRPr>
          </a:p>
          <a:p>
            <a:pPr lvl="1" rtl="0"/>
            <a:endParaRPr lang="en-US" dirty="0">
              <a:solidFill>
                <a:srgbClr val="000000"/>
              </a:solidFill>
            </a:endParaRPr>
          </a:p>
          <a:p>
            <a:pPr rtl="0"/>
            <a:r>
              <a:rPr lang="pt" dirty="0">
                <a:solidFill>
                  <a:srgbClr val="000000"/>
                </a:solidFill>
              </a:rPr>
              <a:t>Até ao momento foi também um sucesso económico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O principal produtor de açúcar do Uganda, Kakira Sugar (participante no seminário), abriu recentemente a maior destilaria de etanol da África Oriental no Uganda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4BF0B1-B0AB-4FA2-94F8-9692A48D147A}"/>
              </a:ext>
            </a:extLst>
          </p:cNvPr>
          <p:cNvGrpSpPr/>
          <p:nvPr/>
        </p:nvGrpSpPr>
        <p:grpSpPr>
          <a:xfrm>
            <a:off x="2445321" y="2870200"/>
            <a:ext cx="6193432" cy="1049868"/>
            <a:chOff x="2445321" y="2387600"/>
            <a:chExt cx="6193432" cy="10498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5" b="19753"/>
            <a:stretch/>
          </p:blipFill>
          <p:spPr>
            <a:xfrm>
              <a:off x="2445321" y="2429934"/>
              <a:ext cx="2971800" cy="965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7" t="18961" r="23569" b="17693"/>
            <a:stretch/>
          </p:blipFill>
          <p:spPr>
            <a:xfrm>
              <a:off x="7165552" y="2387600"/>
              <a:ext cx="1473201" cy="1049868"/>
            </a:xfrm>
            <a:prstGeom prst="rect">
              <a:avLst/>
            </a:prstGeom>
          </p:spPr>
        </p:pic>
        <p:sp>
          <p:nvSpPr>
            <p:cNvPr id="2" name="Right Arrow 1"/>
            <p:cNvSpPr/>
            <p:nvPr/>
          </p:nvSpPr>
          <p:spPr>
            <a:xfrm>
              <a:off x="5826320" y="2636087"/>
              <a:ext cx="882503" cy="55289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prstClr val="white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329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3201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22301"/>
            <a:ext cx="11209868" cy="6197600"/>
          </a:xfrm>
        </p:spPr>
        <p:txBody>
          <a:bodyPr rtlCol="0">
            <a:normAutofit/>
          </a:bodyPr>
          <a:lstStyle/>
          <a:p>
            <a:pPr marL="457200" indent="0" rtl="0">
              <a:buSzPts val="3100"/>
              <a:buNone/>
            </a:pPr>
            <a:r>
              <a:rPr lang="pt" sz="2900" dirty="0"/>
              <a:t>(2)	Álcool etílico desnaturado (etanol) como combustível para cozinhar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dirty="0">
                <a:solidFill>
                  <a:srgbClr val="000000"/>
                </a:solidFill>
              </a:rPr>
              <a:t>A ASTM E3050 é um exemplo de uma norma que:</a:t>
            </a:r>
          </a:p>
          <a:p>
            <a:pPr lvl="1" indent="-341313" rtl="0">
              <a:spcAft>
                <a:spcPts val="1200"/>
              </a:spcAft>
            </a:pPr>
            <a:r>
              <a:rPr lang="pt" dirty="0">
                <a:solidFill>
                  <a:srgbClr val="000000"/>
                </a:solidFill>
              </a:rPr>
              <a:t>Reduz o custo de um produto, ajudando a eliminar ineficiências/falhas de mercado </a:t>
            </a:r>
            <a:endParaRPr lang="en-US" dirty="0"/>
          </a:p>
          <a:p>
            <a:pPr lvl="1" indent="-341313" rtl="0">
              <a:spcAft>
                <a:spcPts val="1200"/>
              </a:spcAft>
            </a:pPr>
            <a:r>
              <a:rPr lang="pt" dirty="0">
                <a:solidFill>
                  <a:srgbClr val="000000"/>
                </a:solidFill>
              </a:rPr>
              <a:t>Elimina a confusão acerca de um produto </a:t>
            </a:r>
          </a:p>
          <a:p>
            <a:pPr marL="747522" lvl="1" indent="-347472" rtl="0">
              <a:spcAft>
                <a:spcPts val="1200"/>
              </a:spcAft>
            </a:pPr>
            <a:r>
              <a:rPr lang="pt" dirty="0">
                <a:solidFill>
                  <a:srgbClr val="000000"/>
                </a:solidFill>
              </a:rPr>
              <a:t>Ajuda as autoridades aduaneiras e reguladoras a aplicar a lei  </a:t>
            </a:r>
            <a:endParaRPr lang="en-US" dirty="0"/>
          </a:p>
          <a:p>
            <a:pPr marL="747522" lvl="1" indent="-347472" rtl="0">
              <a:spcAft>
                <a:spcPts val="1200"/>
              </a:spcAft>
            </a:pPr>
            <a:r>
              <a:rPr lang="pt" dirty="0">
                <a:solidFill>
                  <a:srgbClr val="000000"/>
                </a:solidFill>
              </a:rPr>
              <a:t>Melhora a segurança de um produto para os consumidores</a:t>
            </a:r>
            <a:endParaRPr lang="en-US" dirty="0"/>
          </a:p>
          <a:p>
            <a:pPr marL="747522" lvl="1" indent="-347472" rtl="0">
              <a:spcAft>
                <a:spcPts val="1200"/>
              </a:spcAft>
            </a:pPr>
            <a:r>
              <a:rPr lang="pt" dirty="0">
                <a:solidFill>
                  <a:srgbClr val="000000"/>
                </a:solidFill>
              </a:rPr>
              <a:t>Aumenta a consciência e a aceitação de um produto por parte dos consumidores</a:t>
            </a:r>
            <a:endParaRPr lang="en-US" dirty="0"/>
          </a:p>
          <a:p>
            <a:pPr marL="747522" lvl="1" indent="-347472" rtl="0">
              <a:spcAft>
                <a:spcPts val="1200"/>
              </a:spcAft>
            </a:pPr>
            <a:r>
              <a:rPr lang="pt" dirty="0">
                <a:solidFill>
                  <a:srgbClr val="000000"/>
                </a:solidFill>
              </a:rPr>
              <a:t>Favorece múltiplos objectivos de política pública, incluindo os relacionados com a saúde pública e a segurança, a conservação do ambiente e o desenvolvimento económico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37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3201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85801"/>
            <a:ext cx="11514668" cy="6248400"/>
          </a:xfrm>
        </p:spPr>
        <p:txBody>
          <a:bodyPr rtlCol="0">
            <a:normAutofit lnSpcReduction="10000"/>
          </a:bodyPr>
          <a:lstStyle/>
          <a:p>
            <a:pPr marL="457200" indent="0" rtl="0">
              <a:buSzPts val="3100"/>
              <a:buNone/>
            </a:pPr>
            <a:r>
              <a:rPr lang="pt" sz="3100" dirty="0"/>
              <a:t>(3)		Produção de cimento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dirty="0">
                <a:solidFill>
                  <a:srgbClr val="000000"/>
                </a:solidFill>
              </a:rPr>
              <a:t>A questão política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A redução da quantidade de "clínquer" no cimento reduz os custos de produção do cimento e melhora o desempenho ambiental </a:t>
            </a:r>
          </a:p>
          <a:p>
            <a:pPr rtl="0"/>
            <a:endParaRPr lang="en-US" sz="600" dirty="0">
              <a:solidFill>
                <a:srgbClr val="000000"/>
              </a:solidFill>
            </a:endParaRPr>
          </a:p>
          <a:p>
            <a:pPr rtl="0"/>
            <a:r>
              <a:rPr lang="pt" dirty="0">
                <a:solidFill>
                  <a:srgbClr val="000000"/>
                </a:solidFill>
              </a:rPr>
              <a:t>A Holcim utilizou uma norma nacional libanesa em matéria de cimento – NL 53:1999 (baseada numa norma europeia) – para trazer para o mercado </a:t>
            </a:r>
            <a:br>
              <a:rPr lang="pt" dirty="0">
                <a:solidFill>
                  <a:srgbClr val="000000"/>
                </a:solidFill>
              </a:rPr>
            </a:br>
            <a:r>
              <a:rPr lang="pt" dirty="0">
                <a:solidFill>
                  <a:srgbClr val="000000"/>
                </a:solidFill>
              </a:rPr>
              <a:t>uma alternativa ao cimento tradicional Portland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A existência de uma norma transformou o mercado de cimento no Líbano, proporcionando aos clientes da Holcim a fiabilidade/confiança de que o produto, apesar de ser mais baixo em clínquer, teria um bom desempenho.  Teria sido muito difícil vender aos clientes sem ter uma norma implementada.</a:t>
            </a:r>
          </a:p>
          <a:p>
            <a:pPr lvl="1" rtl="0"/>
            <a:endParaRPr lang="en-US" sz="600" dirty="0">
              <a:solidFill>
                <a:srgbClr val="000000"/>
              </a:solidFill>
            </a:endParaRPr>
          </a:p>
          <a:p>
            <a:pPr rtl="0"/>
            <a:r>
              <a:rPr lang="pt" dirty="0">
                <a:solidFill>
                  <a:srgbClr val="000000"/>
                </a:solidFill>
              </a:rPr>
              <a:t>A Holcim também utilizou normas de gestão ISO para melhorar o seu desempenho comercial:</a:t>
            </a:r>
            <a:endParaRPr lang="en-US" dirty="0"/>
          </a:p>
          <a:p>
            <a:pPr lvl="1" rtl="0"/>
            <a:r>
              <a:rPr lang="pt" dirty="0">
                <a:solidFill>
                  <a:srgbClr val="000000"/>
                </a:solidFill>
              </a:rPr>
              <a:t>ISO 9001:2008 para a gestão da qualidade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ISO 14001:2004 para a gestão ambiental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4445" r="13426" b="18581"/>
          <a:stretch/>
        </p:blipFill>
        <p:spPr>
          <a:xfrm>
            <a:off x="9512625" y="5686411"/>
            <a:ext cx="2523067" cy="1113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39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47700"/>
            <a:ext cx="11514668" cy="6248400"/>
          </a:xfrm>
        </p:spPr>
        <p:txBody>
          <a:bodyPr rtlCol="0">
            <a:normAutofit/>
          </a:bodyPr>
          <a:lstStyle/>
          <a:p>
            <a:pPr marL="457200" indent="0" rtl="0">
              <a:buSzPts val="3100"/>
              <a:buNone/>
            </a:pPr>
            <a:r>
              <a:rPr lang="pt" sz="3100" dirty="0"/>
              <a:t>(3)		Produção de cimento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sz="3000" dirty="0">
                <a:solidFill>
                  <a:srgbClr val="000000"/>
                </a:solidFill>
              </a:rPr>
              <a:t>A NL 53 é um exemplo de uma norma que:</a:t>
            </a:r>
          </a:p>
          <a:p>
            <a:pPr lvl="1" rtl="0">
              <a:spcAft>
                <a:spcPts val="1200"/>
              </a:spcAft>
            </a:pPr>
            <a:r>
              <a:rPr lang="pt" sz="2700" dirty="0">
                <a:solidFill>
                  <a:srgbClr val="000000"/>
                </a:solidFill>
              </a:rPr>
              <a:t>Ajuda ao investimento de risco numa tecnologia emergente</a:t>
            </a:r>
          </a:p>
          <a:p>
            <a:pPr lvl="1" rtl="0">
              <a:spcAft>
                <a:spcPts val="1200"/>
              </a:spcAft>
            </a:pPr>
            <a:r>
              <a:rPr lang="pt" sz="2700" dirty="0">
                <a:solidFill>
                  <a:srgbClr val="000000"/>
                </a:solidFill>
              </a:rPr>
              <a:t>Melhora a confiança dos consumidores num novo produto (permitindo a aceitação pelo mercado)</a:t>
            </a:r>
          </a:p>
          <a:p>
            <a:pPr lvl="1" rtl="0">
              <a:spcAft>
                <a:spcPts val="1200"/>
              </a:spcAft>
            </a:pPr>
            <a:r>
              <a:rPr lang="pt" sz="2700" dirty="0">
                <a:solidFill>
                  <a:srgbClr val="000000"/>
                </a:solidFill>
              </a:rPr>
              <a:t>Reduz os custos das empresas</a:t>
            </a:r>
          </a:p>
          <a:p>
            <a:pPr lvl="1" rtl="0">
              <a:spcAft>
                <a:spcPts val="1200"/>
              </a:spcAft>
            </a:pPr>
            <a:r>
              <a:rPr lang="pt" sz="2700" dirty="0">
                <a:solidFill>
                  <a:srgbClr val="000000"/>
                </a:solidFill>
              </a:rPr>
              <a:t>Impulsiona o investimento privado numa tecnologia específica</a:t>
            </a:r>
          </a:p>
          <a:p>
            <a:pPr lvl="1" rtl="0">
              <a:spcAft>
                <a:spcPts val="1200"/>
              </a:spcAft>
            </a:pPr>
            <a:r>
              <a:rPr lang="pt" sz="2700" dirty="0">
                <a:solidFill>
                  <a:srgbClr val="000000"/>
                </a:solidFill>
              </a:rPr>
              <a:t>Favorece múltiplos objectivos de política pública, incluindo os relacionados com a conservação do ambiente e o desenvolvimento económico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46A9D254-8A28-47F6-8840-69637226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3201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08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2818" y="9573"/>
            <a:ext cx="10638367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43164"/>
            <a:ext cx="11514668" cy="6248400"/>
          </a:xfrm>
        </p:spPr>
        <p:txBody>
          <a:bodyPr rtlCol="0">
            <a:normAutofit/>
          </a:bodyPr>
          <a:lstStyle/>
          <a:p>
            <a:pPr marL="457200" indent="0" rtl="0">
              <a:buSzPts val="3100"/>
              <a:buNone/>
            </a:pPr>
            <a:r>
              <a:rPr lang="pt" sz="3100" dirty="0"/>
              <a:t>(4)		Normas LED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sz="3000" dirty="0">
                <a:solidFill>
                  <a:srgbClr val="000000"/>
                </a:solidFill>
              </a:rPr>
              <a:t>A questão da política pública</a:t>
            </a:r>
          </a:p>
          <a:p>
            <a:pPr lvl="1" rtl="0"/>
            <a:r>
              <a:rPr lang="pt" sz="2800" dirty="0">
                <a:solidFill>
                  <a:srgbClr val="000000"/>
                </a:solidFill>
              </a:rPr>
              <a:t>A nova tecnologia LED promove os benefícios públicos de poupança de energia e de custos</a:t>
            </a:r>
          </a:p>
          <a:p>
            <a:pPr rtl="0"/>
            <a:endParaRPr lang="en-US" sz="1100" dirty="0">
              <a:solidFill>
                <a:srgbClr val="000000"/>
              </a:solidFill>
            </a:endParaRPr>
          </a:p>
          <a:p>
            <a:pPr rtl="0"/>
            <a:r>
              <a:rPr lang="pt" sz="3000" dirty="0">
                <a:solidFill>
                  <a:srgbClr val="000000"/>
                </a:solidFill>
              </a:rPr>
              <a:t>A Aliança de Normas LED da Shenzhen utilizou as normas para:</a:t>
            </a:r>
          </a:p>
          <a:p>
            <a:pPr lvl="1" rtl="0"/>
            <a:r>
              <a:rPr lang="pt" sz="2600" dirty="0">
                <a:solidFill>
                  <a:srgbClr val="000000"/>
                </a:solidFill>
              </a:rPr>
              <a:t>Assegurar aos clientes a qualidade de uma nova tecnologia (certificação e comercialização de produtos)</a:t>
            </a:r>
          </a:p>
          <a:p>
            <a:pPr lvl="1" rtl="0"/>
            <a:r>
              <a:rPr lang="pt" sz="2600" dirty="0">
                <a:solidFill>
                  <a:srgbClr val="000000"/>
                </a:solidFill>
              </a:rPr>
              <a:t>Promover a permutabilidade dos componentes</a:t>
            </a:r>
          </a:p>
          <a:p>
            <a:pPr lvl="1" rtl="0"/>
            <a:r>
              <a:rPr lang="pt" sz="2600" dirty="0">
                <a:solidFill>
                  <a:srgbClr val="000000"/>
                </a:solidFill>
              </a:rPr>
              <a:t>Estabelecer procedimentos de ensaio para a iluminação do espaço público LED</a:t>
            </a:r>
          </a:p>
          <a:p>
            <a:pPr lvl="1" rtl="0"/>
            <a:r>
              <a:rPr lang="pt" sz="2600" dirty="0">
                <a:solidFill>
                  <a:srgbClr val="000000"/>
                </a:solidFill>
              </a:rPr>
              <a:t>Estabelecer requisitos de eficiência energética para os produtos LED</a:t>
            </a:r>
          </a:p>
          <a:p>
            <a:pPr marL="457200" lvl="1" indent="0" rtl="0"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rtl="0"/>
            <a:r>
              <a:rPr lang="pt" sz="3000" dirty="0">
                <a:solidFill>
                  <a:srgbClr val="000000"/>
                </a:solidFill>
              </a:rPr>
              <a:t>As normas permitiram uma maior disponibilidade do produto para satisfazer a procura do mercado e reduzir os custos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067" y="181008"/>
            <a:ext cx="2810933" cy="1359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11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405858"/>
            <a:ext cx="10363200" cy="1754326"/>
          </a:xfrm>
        </p:spPr>
        <p:txBody>
          <a:bodyPr rtlCol="0">
            <a:normAutofit/>
          </a:bodyPr>
          <a:lstStyle/>
          <a:p>
            <a:pPr rtl="0"/>
            <a:r>
              <a:rPr lang="pt" sz="4000" b="1" dirty="0"/>
              <a:t>Estudos de Caso das Normas Internacionais </a:t>
            </a:r>
            <a:br>
              <a:rPr lang="pt" sz="4000" b="1" dirty="0"/>
            </a:br>
            <a:r>
              <a:rPr lang="pt" sz="4000" b="1" dirty="0"/>
              <a:t>de Apoio às Políticas Públicas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413"/>
            <a:ext cx="2743200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3F336E-A17D-4D9D-A477-401D6638BED0}"/>
              </a:ext>
            </a:extLst>
          </p:cNvPr>
          <p:cNvGrpSpPr/>
          <p:nvPr/>
        </p:nvGrpSpPr>
        <p:grpSpPr>
          <a:xfrm>
            <a:off x="3168584" y="3202699"/>
            <a:ext cx="5854830" cy="2925143"/>
            <a:chOff x="3403714" y="3194195"/>
            <a:chExt cx="5854830" cy="29251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A2E0F1-BB37-4BA5-8826-C903462F9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93" b="24255"/>
            <a:stretch/>
          </p:blipFill>
          <p:spPr>
            <a:xfrm>
              <a:off x="3403714" y="3194195"/>
              <a:ext cx="5854830" cy="29251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298E6A-C9B6-43C8-8A5E-D79DC3033AA6}"/>
                </a:ext>
              </a:extLst>
            </p:cNvPr>
            <p:cNvSpPr txBox="1"/>
            <p:nvPr/>
          </p:nvSpPr>
          <p:spPr>
            <a:xfrm>
              <a:off x="3591170" y="3645806"/>
              <a:ext cx="5253053" cy="178510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 rtl="0"/>
              <a:r>
                <a:rPr lang="pt" sz="5500">
                  <a:ln w="19050"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Normas </a:t>
              </a:r>
              <a:r>
                <a:rPr lang="pt" sz="5500">
                  <a:ln w="19050">
                    <a:solidFill>
                      <a:schemeClr val="bg1"/>
                    </a:solidFill>
                  </a:ln>
                  <a:solidFill>
                    <a:srgbClr val="E609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Internacionais</a:t>
              </a:r>
              <a:endParaRPr lang="fr-FR" sz="5500" dirty="0">
                <a:ln w="19050">
                  <a:solidFill>
                    <a:schemeClr val="bg1"/>
                  </a:solidFill>
                </a:ln>
                <a:solidFill>
                  <a:srgbClr val="E609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155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9573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47700"/>
            <a:ext cx="11514668" cy="6238827"/>
          </a:xfrm>
        </p:spPr>
        <p:txBody>
          <a:bodyPr rtlCol="0">
            <a:normAutofit/>
          </a:bodyPr>
          <a:lstStyle/>
          <a:p>
            <a:pPr marL="457200" indent="0" rtl="0">
              <a:buSzPts val="3100"/>
              <a:buNone/>
            </a:pPr>
            <a:r>
              <a:rPr lang="pt" sz="3100" dirty="0"/>
              <a:t>(4)		Normas LED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sz="3000" dirty="0">
                <a:solidFill>
                  <a:srgbClr val="000000"/>
                </a:solidFill>
              </a:rPr>
              <a:t>O exemplo das normas LED ilustra que as normas podem:</a:t>
            </a:r>
          </a:p>
          <a:p>
            <a:pPr lvl="1" rtl="0"/>
            <a:r>
              <a:rPr lang="pt" sz="2800" dirty="0">
                <a:solidFill>
                  <a:srgbClr val="000000"/>
                </a:solidFill>
              </a:rPr>
              <a:t>Aumentar a confiança dos consumidores numa nova tecnologia e, </a:t>
            </a:r>
            <a:br>
              <a:rPr lang="pt" sz="2800" dirty="0">
                <a:solidFill>
                  <a:srgbClr val="000000"/>
                </a:solidFill>
              </a:rPr>
            </a:br>
            <a:r>
              <a:rPr lang="pt" sz="2800" dirty="0">
                <a:solidFill>
                  <a:srgbClr val="000000"/>
                </a:solidFill>
              </a:rPr>
              <a:t>assim, ajudar a lançar novos produtos</a:t>
            </a:r>
          </a:p>
          <a:p>
            <a:pPr lvl="1" rtl="0"/>
            <a:r>
              <a:rPr lang="pt" sz="2800" dirty="0">
                <a:solidFill>
                  <a:srgbClr val="000000"/>
                </a:solidFill>
              </a:rPr>
              <a:t>Reduzir os custos das empresas, promovendo a coerência e as </a:t>
            </a:r>
            <a:br>
              <a:rPr lang="pt" sz="2800" dirty="0">
                <a:solidFill>
                  <a:srgbClr val="000000"/>
                </a:solidFill>
              </a:rPr>
            </a:br>
            <a:r>
              <a:rPr lang="pt" sz="2800" dirty="0">
                <a:solidFill>
                  <a:srgbClr val="000000"/>
                </a:solidFill>
              </a:rPr>
              <a:t>melhores práticas ao longo da cadeia de fornecimento</a:t>
            </a:r>
          </a:p>
          <a:p>
            <a:pPr lvl="1" rtl="0"/>
            <a:r>
              <a:rPr lang="pt" sz="2800" dirty="0">
                <a:solidFill>
                  <a:srgbClr val="000000"/>
                </a:solidFill>
              </a:rPr>
              <a:t>Melhorar as decisões sobre contratos públicos (por exemplo, </a:t>
            </a:r>
            <a:br>
              <a:rPr lang="pt" sz="2800" dirty="0">
                <a:solidFill>
                  <a:srgbClr val="000000"/>
                </a:solidFill>
              </a:rPr>
            </a:br>
            <a:r>
              <a:rPr lang="pt" sz="2800" dirty="0">
                <a:solidFill>
                  <a:srgbClr val="000000"/>
                </a:solidFill>
              </a:rPr>
              <a:t>substituindo a tecnologia mais antiga pela iluminação pública LED, o governo de Shenzhen conseguiu poupanças de energia significativas)</a:t>
            </a:r>
          </a:p>
          <a:p>
            <a:pPr lvl="1" rtl="0"/>
            <a:r>
              <a:rPr lang="pt" sz="2800" dirty="0">
                <a:solidFill>
                  <a:srgbClr val="000000"/>
                </a:solidFill>
              </a:rPr>
              <a:t>Outros objectivos da política pública de conservação ambiental e desenvolvimento económico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33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9573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47700"/>
            <a:ext cx="11514668" cy="6238827"/>
          </a:xfrm>
        </p:spPr>
        <p:txBody>
          <a:bodyPr rtlCol="0">
            <a:normAutofit/>
          </a:bodyPr>
          <a:lstStyle/>
          <a:p>
            <a:pPr marL="287338" indent="0" rtl="0">
              <a:buSzPts val="3100"/>
              <a:buNone/>
            </a:pPr>
            <a:r>
              <a:rPr lang="pt" dirty="0"/>
              <a:t>(5)	</a:t>
            </a:r>
            <a:r>
              <a:rPr lang="pt" dirty="0">
                <a:solidFill>
                  <a:srgbClr val="000000"/>
                </a:solidFill>
              </a:rPr>
              <a:t>Verificação da tecnologia ambiental para tecnologias emergentes</a:t>
            </a:r>
            <a:endParaRPr lang="en-US" dirty="0"/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sz="3000" dirty="0">
                <a:solidFill>
                  <a:srgbClr val="000000"/>
                </a:solidFill>
              </a:rPr>
              <a:t>Questão política:</a:t>
            </a:r>
          </a:p>
          <a:p>
            <a:pPr lvl="1" rtl="0"/>
            <a:r>
              <a:rPr lang="pt" dirty="0"/>
              <a:t>As novas tecnologias ambientais podem deparar-se com dificuldades na obtenção da aceitação do mercado por falta de um historial.</a:t>
            </a:r>
          </a:p>
          <a:p>
            <a:pPr lvl="1" rtl="0"/>
            <a:endParaRPr lang="en-US" sz="1000" dirty="0"/>
          </a:p>
          <a:p>
            <a:pPr rtl="0"/>
            <a:r>
              <a:rPr lang="pt" sz="3000" dirty="0"/>
              <a:t>As normas internacionais de Verificação da Tecnologia Ambiental </a:t>
            </a:r>
            <a:br>
              <a:rPr lang="pt" sz="3000" dirty="0"/>
            </a:br>
            <a:r>
              <a:rPr lang="pt" sz="3000" dirty="0"/>
              <a:t>(ETV) fornecem uma forma de avaliar os novos produtos: </a:t>
            </a:r>
          </a:p>
          <a:p>
            <a:pPr lvl="1" rtl="0"/>
            <a:r>
              <a:rPr lang="pt" dirty="0"/>
              <a:t>Verificação das alegações de fabrico (por exemplo, alegações de que um novo </a:t>
            </a:r>
            <a:br>
              <a:rPr lang="pt" dirty="0"/>
            </a:br>
            <a:r>
              <a:rPr lang="pt" dirty="0"/>
              <a:t>produto é fabricado a partir de materiais sustentáveis)</a:t>
            </a:r>
          </a:p>
          <a:p>
            <a:pPr lvl="1" rtl="0"/>
            <a:r>
              <a:rPr lang="pt" dirty="0"/>
              <a:t>Verificação das alegações de desempenho (por exemplo, alegações sobre o </a:t>
            </a:r>
            <a:br>
              <a:rPr lang="pt" dirty="0"/>
            </a:br>
            <a:r>
              <a:rPr lang="pt" dirty="0"/>
              <a:t>impacto ambiental de um novo produto)</a:t>
            </a:r>
          </a:p>
          <a:p>
            <a:pPr lvl="1" rtl="0"/>
            <a:r>
              <a:rPr lang="pt" dirty="0"/>
              <a:t>Fornecimento de avaliações independentes e credíveis que promovam a </a:t>
            </a:r>
            <a:br>
              <a:rPr lang="pt" dirty="0"/>
            </a:br>
            <a:r>
              <a:rPr lang="pt" dirty="0"/>
              <a:t>aceitação pública dos novos operadores no mercado</a:t>
            </a:r>
          </a:p>
          <a:p>
            <a:pPr lvl="1" rtl="0"/>
            <a:r>
              <a:rPr lang="pt" dirty="0"/>
              <a:t>Diferenciação entre soluções concorrentes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274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9573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43164"/>
            <a:ext cx="11514668" cy="6233886"/>
          </a:xfrm>
        </p:spPr>
        <p:txBody>
          <a:bodyPr rtlCol="0">
            <a:normAutofit/>
          </a:bodyPr>
          <a:lstStyle/>
          <a:p>
            <a:pPr marL="287338" indent="0" rtl="0">
              <a:buSzPts val="3100"/>
              <a:buNone/>
            </a:pPr>
            <a:r>
              <a:rPr lang="pt" dirty="0"/>
              <a:t>(5)	</a:t>
            </a:r>
            <a:r>
              <a:rPr lang="pt" dirty="0">
                <a:solidFill>
                  <a:srgbClr val="000000"/>
                </a:solidFill>
              </a:rPr>
              <a:t>Verificação da tecnologia ambiental para tecnologias emergentes</a:t>
            </a:r>
            <a:endParaRPr lang="en-US" dirty="0"/>
          </a:p>
          <a:p>
            <a:pPr lvl="1" rtl="0"/>
            <a:endParaRPr lang="en-US" sz="1000" dirty="0"/>
          </a:p>
          <a:p>
            <a:pPr rtl="0"/>
            <a:r>
              <a:rPr lang="pt" sz="3200" dirty="0"/>
              <a:t>As normas internacionais para ETV identificam princípios de verificação consensual, práticas de ensaio e requisitos de apresentação de relatórios que podem ser utilizados para avaliar </a:t>
            </a:r>
            <a:br>
              <a:rPr lang="pt" sz="3200" dirty="0"/>
            </a:br>
            <a:r>
              <a:rPr lang="pt" sz="3200" dirty="0"/>
              <a:t>as alegações de desempenho ambiental dos novos produtos</a:t>
            </a:r>
          </a:p>
          <a:p>
            <a:pPr lvl="1" rtl="0"/>
            <a:r>
              <a:rPr lang="pt" dirty="0"/>
              <a:t>ISO 14304:2016, Gestão Ambiental - Verificação da Tecnologia Ambiental</a:t>
            </a:r>
            <a:endParaRPr lang="fr-FR" dirty="0"/>
          </a:p>
          <a:p>
            <a:pPr lvl="1" rtl="0"/>
            <a:r>
              <a:rPr lang="pt" dirty="0"/>
              <a:t>ASTM D6866, Métodos de Ensaio Normalizados para Determinação do </a:t>
            </a:r>
            <a:br>
              <a:rPr lang="pt" dirty="0"/>
            </a:br>
            <a:r>
              <a:rPr lang="pt" dirty="0"/>
              <a:t>Conteúdo de Base Biológica em Amostras Sólidas, Líquidas e Gasosas Utilizando a Análise Radiocarbónica </a:t>
            </a:r>
          </a:p>
          <a:p>
            <a:pPr rtl="0"/>
            <a:r>
              <a:rPr lang="pt" dirty="0"/>
              <a:t>Um processo de verificação normalizado assegura aos consumidores a credibilidade dos créditos verificados de acordo com a norma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65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0697" y="213983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7700" y="947245"/>
            <a:ext cx="11514668" cy="6209799"/>
          </a:xfrm>
        </p:spPr>
        <p:txBody>
          <a:bodyPr rtlCol="0">
            <a:normAutofit/>
          </a:bodyPr>
          <a:lstStyle/>
          <a:p>
            <a:pPr marL="287338" indent="0" rtl="0">
              <a:buSzPts val="3100"/>
              <a:buNone/>
            </a:pPr>
            <a:r>
              <a:rPr lang="pt" dirty="0"/>
              <a:t>(5)	</a:t>
            </a:r>
            <a:r>
              <a:rPr lang="pt" dirty="0">
                <a:solidFill>
                  <a:srgbClr val="000000"/>
                </a:solidFill>
              </a:rPr>
              <a:t>Verificação da tecnologia ambiental para tecnologias emergentes</a:t>
            </a:r>
            <a:endParaRPr lang="en-US" dirty="0"/>
          </a:p>
          <a:p>
            <a:pPr lvl="1" rtl="0"/>
            <a:endParaRPr lang="en-US" sz="1000" dirty="0"/>
          </a:p>
          <a:p>
            <a:pPr lvl="1" rtl="0"/>
            <a:endParaRPr lang="en-US" sz="1000" dirty="0"/>
          </a:p>
          <a:p>
            <a:pPr rtl="0"/>
            <a:r>
              <a:rPr lang="pt" sz="2900" dirty="0"/>
              <a:t>O Programa USDA BioPreferred (programa federal de compras) </a:t>
            </a:r>
            <a:br>
              <a:rPr lang="pt" sz="2900" dirty="0"/>
            </a:br>
            <a:r>
              <a:rPr lang="pt" sz="2900" dirty="0"/>
              <a:t>promove a compra de bens que incorporam materiais de produtos biológicos como uma alternativa aos materiais de produtos </a:t>
            </a:r>
            <a:br>
              <a:rPr lang="pt" sz="2900" dirty="0"/>
            </a:br>
            <a:r>
              <a:rPr lang="pt" sz="2900" dirty="0"/>
              <a:t>derivados do petróleo</a:t>
            </a:r>
          </a:p>
          <a:p>
            <a:pPr rtl="0"/>
            <a:r>
              <a:rPr lang="pt" sz="2900" dirty="0"/>
              <a:t>A ASTM D6866 é utilizada para verificar alegações feitas por </a:t>
            </a:r>
            <a:br>
              <a:rPr lang="pt" sz="2900" dirty="0"/>
            </a:br>
            <a:r>
              <a:rPr lang="pt" sz="2900" dirty="0"/>
              <a:t>produtores de bens que fazem parte do Programa BioPreferred</a:t>
            </a:r>
            <a:endParaRPr lang="en-US" dirty="0"/>
          </a:p>
          <a:p>
            <a:pPr rtl="0"/>
            <a:endParaRPr lang="en-US" sz="3200" dirty="0"/>
          </a:p>
          <a:p>
            <a:pPr rtl="0"/>
            <a:endParaRPr lang="en-US" sz="3200" dirty="0"/>
          </a:p>
          <a:p>
            <a:pPr rtl="0"/>
            <a:endParaRPr lang="en-US" sz="3000" dirty="0">
              <a:solidFill>
                <a:srgbClr val="000000"/>
              </a:solidFill>
            </a:endParaRPr>
          </a:p>
          <a:p>
            <a:pPr lvl="1" rtl="0"/>
            <a:endParaRPr lang="en-US" dirty="0">
              <a:solidFill>
                <a:srgbClr val="000000"/>
              </a:solidFill>
            </a:endParaRPr>
          </a:p>
          <a:p>
            <a:pPr lvl="1" rtl="0"/>
            <a:endParaRPr lang="en-US" dirty="0">
              <a:solidFill>
                <a:srgbClr val="000000"/>
              </a:solidFill>
            </a:endParaRPr>
          </a:p>
          <a:p>
            <a:pPr lvl="1" rtl="0"/>
            <a:endParaRPr lang="en-US" dirty="0">
              <a:solidFill>
                <a:srgbClr val="000000"/>
              </a:solidFill>
            </a:endParaRPr>
          </a:p>
          <a:p>
            <a:pPr rtl="0"/>
            <a:endParaRPr lang="en-US" dirty="0">
              <a:solidFill>
                <a:srgbClr val="000000"/>
              </a:solidFill>
            </a:endParaRPr>
          </a:p>
          <a:p>
            <a:pPr rtl="0"/>
            <a:endParaRPr lang="en-US" dirty="0">
              <a:solidFill>
                <a:srgbClr val="000000"/>
              </a:solidFill>
            </a:endParaRPr>
          </a:p>
          <a:p>
            <a:pPr marL="457200" lvl="1" indent="0" rtl="0">
              <a:buNone/>
            </a:pPr>
            <a:endParaRPr lang="en-US" dirty="0"/>
          </a:p>
          <a:p>
            <a:pPr lvl="1" rtl="0"/>
            <a:endParaRPr lang="en-US" dirty="0"/>
          </a:p>
          <a:p>
            <a:pPr lvl="1" rtl="0"/>
            <a:endParaRPr lang="en-US" dirty="0"/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b="23019"/>
          <a:stretch/>
        </p:blipFill>
        <p:spPr>
          <a:xfrm>
            <a:off x="9364133" y="5317065"/>
            <a:ext cx="2501081" cy="1540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903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5015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47701"/>
            <a:ext cx="11514668" cy="6229350"/>
          </a:xfrm>
        </p:spPr>
        <p:txBody>
          <a:bodyPr rtlCol="0">
            <a:normAutofit/>
          </a:bodyPr>
          <a:lstStyle/>
          <a:p>
            <a:pPr marL="287338" indent="0" rtl="0">
              <a:buSzPts val="3100"/>
              <a:buNone/>
            </a:pPr>
            <a:r>
              <a:rPr lang="pt" dirty="0"/>
              <a:t>(5)	</a:t>
            </a:r>
            <a:r>
              <a:rPr lang="pt" dirty="0">
                <a:solidFill>
                  <a:srgbClr val="000000"/>
                </a:solidFill>
              </a:rPr>
              <a:t>Verificação da tecnologia ambiental para tecnologias emergentes</a:t>
            </a:r>
            <a:endParaRPr lang="en-US" dirty="0"/>
          </a:p>
          <a:p>
            <a:pPr lvl="1" rtl="0"/>
            <a:endParaRPr lang="en-US" sz="1000" dirty="0"/>
          </a:p>
          <a:p>
            <a:pPr rtl="0"/>
            <a:r>
              <a:rPr lang="pt" sz="2600" dirty="0"/>
              <a:t>Desafio do sensor de azoto do sistema séptico avançado da EPA</a:t>
            </a:r>
          </a:p>
          <a:p>
            <a:pPr rtl="0"/>
            <a:r>
              <a:rPr lang="pt" sz="2600" dirty="0"/>
              <a:t>A ISO 14034 é utilizada para verificar os protótipos submetidos ao Desafio</a:t>
            </a:r>
          </a:p>
          <a:p>
            <a:pPr rtl="0"/>
            <a:r>
              <a:rPr lang="pt" sz="2600" dirty="0"/>
              <a:t>Participação no Desafio incentivada pelo prémio potencial de possíveis </a:t>
            </a:r>
            <a:br>
              <a:rPr lang="pt" sz="2600" dirty="0"/>
            </a:br>
            <a:r>
              <a:rPr lang="pt" sz="2600" dirty="0"/>
              <a:t>negócios futuros</a:t>
            </a:r>
          </a:p>
          <a:p>
            <a:pPr lvl="1" rtl="0"/>
            <a:r>
              <a:rPr lang="pt" dirty="0"/>
              <a:t>A The Nature Conservancy e outros estão a procurar financiamento para adquirir </a:t>
            </a:r>
            <a:br>
              <a:rPr lang="pt" dirty="0"/>
            </a:br>
            <a:r>
              <a:rPr lang="pt" dirty="0"/>
              <a:t>até 200 unidades do(s) sensor(es) de melhor desempenho</a:t>
            </a:r>
          </a:p>
          <a:p>
            <a:pPr rtl="0"/>
            <a:r>
              <a:rPr lang="pt" sz="2600" dirty="0"/>
              <a:t>O Desafio é </a:t>
            </a:r>
            <a:r>
              <a:rPr lang="pt" sz="2400" dirty="0"/>
              <a:t>incentivar os inovadores a desenvolverem novas tecnologias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30" y="4584875"/>
            <a:ext cx="2953353" cy="2215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83" y="4584876"/>
            <a:ext cx="2044637" cy="20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95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5015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47701"/>
            <a:ext cx="11514668" cy="6229350"/>
          </a:xfrm>
        </p:spPr>
        <p:txBody>
          <a:bodyPr rtlCol="0">
            <a:normAutofit/>
          </a:bodyPr>
          <a:lstStyle/>
          <a:p>
            <a:pPr marL="283464" indent="0" rtl="0">
              <a:buNone/>
            </a:pPr>
            <a:r>
              <a:rPr lang="pt" dirty="0">
                <a:solidFill>
                  <a:srgbClr val="000000"/>
                </a:solidFill>
              </a:rPr>
              <a:t>(5)	Verificação da tecnologia ambiental para tecnologias emergentes</a:t>
            </a:r>
            <a:endParaRPr lang="en-US" dirty="0"/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sz="3000" dirty="0">
                <a:solidFill>
                  <a:srgbClr val="000000"/>
                </a:solidFill>
              </a:rPr>
              <a:t>A ASTM D6866 e a ISO 14304 são exemplos de normas que: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Fornecem as ferramentas para assegurar aos consumidores e às entidades reguladoras que as tecnologias emergentes funcionam conforme anunciado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Aumentam a confiança dos consumidores numa nova tecnologia, dando-lhes a segurança de que as alegações dos produtos podem ser verificadas e, assim, </a:t>
            </a:r>
            <a:br>
              <a:rPr lang="pt" dirty="0">
                <a:solidFill>
                  <a:srgbClr val="000000"/>
                </a:solidFill>
              </a:rPr>
            </a:br>
            <a:r>
              <a:rPr lang="pt" dirty="0">
                <a:solidFill>
                  <a:srgbClr val="000000"/>
                </a:solidFill>
              </a:rPr>
              <a:t>ajudar a tecnologia a implantar-se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Possibilitam a escolha informada do consumidor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Uniformizam as oportunidades entre empresas concorrentes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Melhoram a concorrência entre novas tecnologias e estimulam as inovações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Conduzem à comercialização apoiada por incentivos governamentais, tais como rótulos e desafios, que podem ser prémios em dinheiro ou oportunidades de estimulação do mercado com financiamento privado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51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63375" y="105239"/>
            <a:ext cx="10352325" cy="1311128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das Normas Internacionais de Apoio às Políticas Públicas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1412729"/>
            <a:ext cx="10923825" cy="5330972"/>
          </a:xfrm>
        </p:spPr>
        <p:txBody>
          <a:bodyPr rIns="91440" rtlCol="0">
            <a:normAutofit/>
          </a:bodyPr>
          <a:lstStyle/>
          <a:p>
            <a:pPr marL="233363" indent="-233363" rtl="0"/>
            <a:r>
              <a:rPr lang="pt" sz="2400" dirty="0"/>
              <a:t>Iremos avaliar vários exemplos </a:t>
            </a:r>
            <a:r>
              <a:rPr lang="pt" sz="2400" dirty="0">
                <a:solidFill>
                  <a:srgbClr val="000000"/>
                </a:solidFill>
              </a:rPr>
              <a:t>de normas internacionais que têm uma política pública avançada</a:t>
            </a:r>
            <a:endParaRPr lang="en-US" sz="2400" dirty="0"/>
          </a:p>
          <a:p>
            <a:pPr marL="0" indent="0" rtl="0"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  <a:tabLst>
                <a:tab pos="914400" algn="l"/>
                <a:tab pos="2400300" algn="l"/>
              </a:tabLst>
            </a:pPr>
            <a:r>
              <a:rPr lang="pt" sz="2400" dirty="0"/>
              <a:t>	(1)	</a:t>
            </a:r>
            <a:r>
              <a:rPr lang="pt" sz="2400" u="sng" dirty="0"/>
              <a:t>Materiais de construção em terra</a:t>
            </a:r>
          </a:p>
          <a:p>
            <a:pPr marL="0" indent="0" rtl="0"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  <a:tabLst>
                <a:tab pos="914400" algn="l"/>
                <a:tab pos="2400300" algn="l"/>
              </a:tabLst>
            </a:pPr>
            <a:r>
              <a:rPr lang="pt" sz="2400" dirty="0"/>
              <a:t>	(2)	</a:t>
            </a:r>
            <a:r>
              <a:rPr lang="pt" sz="2400" u="sng" dirty="0"/>
              <a:t>Álcool etílico desnaturado (etanol) como combustível para cozinhar</a:t>
            </a:r>
          </a:p>
          <a:p>
            <a:pPr marL="0" indent="0" rtl="0">
              <a:buNone/>
            </a:pPr>
            <a:endParaRPr lang="en-US" sz="2000" dirty="0"/>
          </a:p>
          <a:p>
            <a:pPr marL="0" indent="0">
              <a:buNone/>
              <a:tabLst>
                <a:tab pos="914400" algn="l"/>
                <a:tab pos="2400300" algn="l"/>
              </a:tabLst>
            </a:pPr>
            <a:r>
              <a:rPr lang="pt" sz="2400" dirty="0"/>
              <a:t>	(3)	</a:t>
            </a:r>
            <a:r>
              <a:rPr lang="pt" sz="2400" u="sng" dirty="0"/>
              <a:t>Produção de cimento</a:t>
            </a:r>
          </a:p>
          <a:p>
            <a:pPr marL="0" indent="0" rtl="0">
              <a:buNone/>
            </a:pPr>
            <a:endParaRPr lang="en-US" sz="2000" u="sng" dirty="0"/>
          </a:p>
          <a:p>
            <a:pPr marL="0" indent="0" rtl="0">
              <a:buNone/>
              <a:tabLst>
                <a:tab pos="914400" algn="l"/>
                <a:tab pos="2400300" algn="l"/>
              </a:tabLst>
            </a:pPr>
            <a:r>
              <a:rPr lang="pt" sz="2400" dirty="0"/>
              <a:t>	(4)	</a:t>
            </a:r>
            <a:r>
              <a:rPr lang="pt" sz="2400" u="sng" dirty="0"/>
              <a:t>Normas LED</a:t>
            </a:r>
          </a:p>
          <a:p>
            <a:pPr marL="0" indent="0" rtl="0">
              <a:buNone/>
            </a:pPr>
            <a:endParaRPr lang="en-US" sz="2000" u="sng" dirty="0"/>
          </a:p>
          <a:p>
            <a:pPr marL="0" indent="0" rtl="0">
              <a:buNone/>
              <a:tabLst>
                <a:tab pos="914400" algn="l"/>
                <a:tab pos="2400300" algn="l"/>
              </a:tabLst>
            </a:pPr>
            <a:r>
              <a:rPr lang="pt" sz="2400" dirty="0"/>
              <a:t>	(5)	</a:t>
            </a:r>
            <a:r>
              <a:rPr lang="pt" sz="2400" u="sng" dirty="0"/>
              <a:t>Verificação da tecnologia ambiental para tecnologias emergentes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29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30055"/>
            <a:ext cx="10668000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63375" y="831786"/>
            <a:ext cx="10768819" cy="3685111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" dirty="0"/>
              <a:t>(1)		</a:t>
            </a:r>
            <a:r>
              <a:rPr lang="pt" u="sng" dirty="0"/>
              <a:t>Materiais de construção em terra</a:t>
            </a:r>
          </a:p>
          <a:p>
            <a:pPr marL="971550" lvl="1" indent="-514350" rtl="0">
              <a:buFont typeface="+mj-lt"/>
              <a:buAutoNum type="alphaLcPeriod"/>
            </a:pPr>
            <a:endParaRPr lang="en-US" sz="2800" dirty="0"/>
          </a:p>
          <a:p>
            <a:pPr marL="971550" lvl="1" indent="-514350" rtl="0">
              <a:buFont typeface="+mj-lt"/>
              <a:buAutoNum type="alphaLcPeriod"/>
            </a:pPr>
            <a:r>
              <a:rPr lang="pt" sz="2800" dirty="0"/>
              <a:t>Paredes de terra (ASTM E2392)</a:t>
            </a:r>
          </a:p>
          <a:p>
            <a:pPr marL="971550" lvl="1" indent="-514350" rtl="0">
              <a:buFont typeface="+mj-lt"/>
              <a:buAutoNum type="alphaLcPeriod"/>
            </a:pPr>
            <a:endParaRPr lang="en-US" sz="900" dirty="0"/>
          </a:p>
          <a:p>
            <a:pPr marL="971550" lvl="1" indent="-514350" rtl="0">
              <a:buFont typeface="+mj-lt"/>
              <a:buAutoNum type="alphaLcPeriod"/>
            </a:pPr>
            <a:r>
              <a:rPr lang="pt" sz="2800" dirty="0"/>
              <a:t>Pavimentos de terra (ASTM WK 64123) (RS 311:2016)</a:t>
            </a:r>
            <a:endParaRPr lang="en-US" dirty="0"/>
          </a:p>
          <a:p>
            <a:pPr marL="971550" lvl="1" indent="-514350" rtl="0">
              <a:buFont typeface="+mj-lt"/>
              <a:buAutoNum type="alphaLcPeriod"/>
            </a:pPr>
            <a:endParaRPr lang="en-US" sz="2800" dirty="0"/>
          </a:p>
          <a:p>
            <a:pPr marL="971550" lvl="1" indent="-514350" rtl="0">
              <a:buFont typeface="+mj-lt"/>
              <a:buAutoNum type="alphaLcPeriod"/>
            </a:pPr>
            <a:endParaRPr lang="en-US" sz="2800" dirty="0"/>
          </a:p>
          <a:p>
            <a:pPr lvl="1" rtl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280" y="4258519"/>
            <a:ext cx="3258091" cy="1689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75" y="4644032"/>
            <a:ext cx="2132340" cy="1088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418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7332" y="13201"/>
            <a:ext cx="10638367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22301"/>
            <a:ext cx="11054861" cy="5156199"/>
          </a:xfrm>
        </p:spPr>
        <p:txBody>
          <a:bodyPr rtlCol="0">
            <a:normAutofit/>
          </a:bodyPr>
          <a:lstStyle/>
          <a:p>
            <a:pPr marL="457200" indent="0">
              <a:buSzPts val="3100"/>
              <a:buNone/>
            </a:pPr>
            <a:r>
              <a:rPr lang="ro-MD" sz="3100" dirty="0"/>
              <a:t>(1) </a:t>
            </a:r>
            <a:r>
              <a:rPr lang="pt" sz="3100" dirty="0"/>
              <a:t>Materiais de construção em terra: Paredes de terra</a:t>
            </a:r>
          </a:p>
          <a:p>
            <a:pPr marL="852488" indent="-514350" rtl="0">
              <a:buAutoNum type="arabicParenBoth"/>
            </a:pPr>
            <a:endParaRPr lang="en-US" sz="1000" dirty="0"/>
          </a:p>
          <a:p>
            <a:pPr lvl="0" rtl="0"/>
            <a:r>
              <a:rPr lang="pt" dirty="0"/>
              <a:t>A questão política:</a:t>
            </a:r>
          </a:p>
          <a:p>
            <a:pPr lvl="1" rtl="0"/>
            <a:r>
              <a:rPr lang="pt" dirty="0"/>
              <a:t>Mais de um bilião de pessoas habitam em casas de terra, muitas das quais estão em risco devido a terramotos.  </a:t>
            </a:r>
          </a:p>
          <a:p>
            <a:pPr lvl="1" rtl="0"/>
            <a:endParaRPr lang="en-US" sz="400" dirty="0"/>
          </a:p>
          <a:p>
            <a:pPr lvl="1" rtl="0"/>
            <a:r>
              <a:rPr lang="pt" dirty="0"/>
              <a:t>Na década de 1990, alguns países em desenvolvimento proibiram as construções em terra, mas não forneceram alternativas economicamente viáveis.  </a:t>
            </a:r>
          </a:p>
          <a:p>
            <a:pPr lvl="1" rtl="0"/>
            <a:endParaRPr lang="en-US" sz="400" dirty="0"/>
          </a:p>
          <a:p>
            <a:pPr lvl="1" rtl="0"/>
            <a:r>
              <a:rPr lang="pt" dirty="0"/>
              <a:t>O terramoto no Haiti evidenciou a </a:t>
            </a:r>
            <a:br>
              <a:rPr lang="en-US" dirty="0"/>
            </a:br>
            <a:r>
              <a:rPr lang="pt" dirty="0"/>
              <a:t>necessidade premente de estabelecer </a:t>
            </a:r>
            <a:br>
              <a:rPr lang="ro-MD" dirty="0"/>
            </a:br>
            <a:r>
              <a:rPr lang="pt" dirty="0"/>
              <a:t>directrizes que os construtores locais </a:t>
            </a:r>
            <a:br>
              <a:rPr lang="en-US" dirty="0"/>
            </a:br>
            <a:r>
              <a:rPr lang="pt" dirty="0"/>
              <a:t>pudessem seguir, utilizando materiais </a:t>
            </a:r>
            <a:br>
              <a:rPr lang="ro-MD" dirty="0"/>
            </a:br>
            <a:r>
              <a:rPr lang="pt" dirty="0"/>
              <a:t>tradicionais e acessíveis,</a:t>
            </a:r>
            <a:r>
              <a:rPr lang="ro-MD" dirty="0"/>
              <a:t> </a:t>
            </a:r>
            <a:r>
              <a:rPr lang="pt" dirty="0"/>
              <a:t>disponíveis </a:t>
            </a:r>
            <a:br>
              <a:rPr lang="ro-MD" dirty="0"/>
            </a:br>
            <a:r>
              <a:rPr lang="pt" dirty="0"/>
              <a:t>a nível local.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3" y="3618089"/>
            <a:ext cx="4859867" cy="3239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734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22300"/>
            <a:ext cx="11054861" cy="5889305"/>
          </a:xfrm>
        </p:spPr>
        <p:txBody>
          <a:bodyPr rtlCol="0">
            <a:normAutofit/>
          </a:bodyPr>
          <a:lstStyle/>
          <a:p>
            <a:pPr marL="457200" indent="0">
              <a:buSzPts val="3100"/>
              <a:buNone/>
            </a:pPr>
            <a:r>
              <a:rPr lang="ro-MD" sz="3100" dirty="0"/>
              <a:t>(1) </a:t>
            </a:r>
            <a:r>
              <a:rPr lang="pt" sz="3100" dirty="0"/>
              <a:t>Materiais de construção em terra: Paredes de terra</a:t>
            </a:r>
          </a:p>
          <a:p>
            <a:pPr marL="852488" indent="-514350" rtl="0">
              <a:buAutoNum type="arabicParenBoth"/>
            </a:pPr>
            <a:endParaRPr lang="en-US" sz="1000" dirty="0"/>
          </a:p>
          <a:p>
            <a:pPr rtl="0"/>
            <a:r>
              <a:rPr lang="pt" dirty="0"/>
              <a:t>Os engenheiros e outras partes interessadas propuseram-se a determinar </a:t>
            </a:r>
            <a:r>
              <a:rPr lang="pt" dirty="0">
                <a:solidFill>
                  <a:srgbClr val="000000"/>
                </a:solidFill>
              </a:rPr>
              <a:t>como edificar construções em terra que garantissem a segurança sísmica e que: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Utilizassem materiais e técnicas disponíveis localmente 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Fossem economicamente acessíveis, adequadas ao clima e esteticamente agradáveis</a:t>
            </a:r>
          </a:p>
          <a:p>
            <a:pPr lvl="1" rtl="0"/>
            <a:endParaRPr lang="en-US" sz="1000" dirty="0">
              <a:solidFill>
                <a:srgbClr val="000000"/>
              </a:solidFill>
            </a:endParaRPr>
          </a:p>
          <a:p>
            <a:pPr rtl="0"/>
            <a:r>
              <a:rPr lang="pt" dirty="0">
                <a:solidFill>
                  <a:srgbClr val="000000"/>
                </a:solidFill>
              </a:rPr>
              <a:t>Decidiram que a melhor forma de obter esse conhecimento consistia em elaborar e publicar uma norma reconhecida  </a:t>
            </a:r>
          </a:p>
          <a:p>
            <a:pPr lvl="1" rtl="0"/>
            <a:r>
              <a:rPr lang="pt" dirty="0">
                <a:solidFill>
                  <a:srgbClr val="000000"/>
                </a:solidFill>
              </a:rPr>
              <a:t>Mercados alvo:  (1) zonas onde as construções em terra são preferidas por razões económicas ou culturais; e (2) zonas com novo/renovado interesse na arquitectura em terra</a:t>
            </a:r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5300C261-C7A3-4EDB-A617-82AA3B16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13201"/>
            <a:ext cx="10638369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07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7332" y="13201"/>
            <a:ext cx="10638369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22300"/>
            <a:ext cx="11054861" cy="3679982"/>
          </a:xfrm>
        </p:spPr>
        <p:txBody>
          <a:bodyPr rtlCol="0">
            <a:normAutofit/>
          </a:bodyPr>
          <a:lstStyle/>
          <a:p>
            <a:pPr marL="457200" indent="0">
              <a:buSzPts val="3100"/>
              <a:buNone/>
            </a:pPr>
            <a:r>
              <a:rPr lang="ro-MD" sz="3100" dirty="0"/>
              <a:t>(1) </a:t>
            </a:r>
            <a:r>
              <a:rPr lang="pt" sz="3100" dirty="0"/>
              <a:t>Materiais de construção em terra: Paredes de terra</a:t>
            </a:r>
          </a:p>
          <a:p>
            <a:pPr marL="852488" indent="-514350" rtl="0">
              <a:buAutoNum type="arabicParenBoth"/>
            </a:pPr>
            <a:endParaRPr lang="en-US" sz="1000" dirty="0"/>
          </a:p>
          <a:p>
            <a:pPr rtl="0"/>
            <a:r>
              <a:rPr lang="pt" dirty="0">
                <a:solidFill>
                  <a:srgbClr val="000000"/>
                </a:solidFill>
              </a:rPr>
              <a:t>ASTM 2392:</a:t>
            </a:r>
          </a:p>
          <a:p>
            <a:pPr lvl="1" rtl="0"/>
            <a:r>
              <a:rPr lang="pt" sz="2500" dirty="0"/>
              <a:t>Inclui tanto elementos de concepção como de desempenho. </a:t>
            </a:r>
          </a:p>
          <a:p>
            <a:pPr lvl="1" rtl="0"/>
            <a:r>
              <a:rPr lang="pt" sz="2500" dirty="0"/>
              <a:t>Aborda questões de sustentabilidade relacionadas com a utilização de sistemas de construção de paredes de terra (por exemplo, materiais, processo de fabrico, desempenho operacional, </a:t>
            </a:r>
            <a:br>
              <a:rPr lang="ro-MD" sz="2500" dirty="0"/>
            </a:br>
            <a:r>
              <a:rPr lang="pt" sz="2500" dirty="0"/>
              <a:t>qualidade</a:t>
            </a:r>
            <a:r>
              <a:rPr lang="ro-MD" sz="2500" dirty="0"/>
              <a:t> </a:t>
            </a:r>
            <a:r>
              <a:rPr lang="pt" sz="2500" dirty="0"/>
              <a:t>ambiental interior)</a:t>
            </a:r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D3CE7E-2F77-4E90-BA99-34522287C386}"/>
              </a:ext>
            </a:extLst>
          </p:cNvPr>
          <p:cNvGrpSpPr/>
          <p:nvPr/>
        </p:nvGrpSpPr>
        <p:grpSpPr>
          <a:xfrm>
            <a:off x="6035040" y="3403600"/>
            <a:ext cx="6156960" cy="3687261"/>
            <a:chOff x="6035040" y="3403600"/>
            <a:chExt cx="6156960" cy="3687261"/>
          </a:xfrm>
        </p:grpSpPr>
        <p:pic>
          <p:nvPicPr>
            <p:cNvPr id="5" name="Picture 4"/>
            <p:cNvPicPr/>
            <p:nvPr/>
          </p:nvPicPr>
          <p:blipFill rotWithShape="1">
            <a:blip r:embed="rId4"/>
            <a:srcRect r="1511" b="7350"/>
            <a:stretch/>
          </p:blipFill>
          <p:spPr>
            <a:xfrm>
              <a:off x="6112933" y="3403600"/>
              <a:ext cx="6079067" cy="32005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3DB65B9-3FD1-4574-B766-0FA4B2B0226D}"/>
                </a:ext>
              </a:extLst>
            </p:cNvPr>
            <p:cNvSpPr txBox="1"/>
            <p:nvPr/>
          </p:nvSpPr>
          <p:spPr>
            <a:xfrm>
              <a:off x="6035040" y="6567641"/>
              <a:ext cx="4226559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rtl="0"/>
              <a:r>
                <a:rPr lang="pt" sz="1400" dirty="0">
                  <a:solidFill>
                    <a:schemeClr val="bg1">
                      <a:lumMod val="50000"/>
                    </a:schemeClr>
                  </a:solidFill>
                </a:rPr>
                <a:t>Paredes de terra compactada do Univision Studio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566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7332" y="13201"/>
            <a:ext cx="10638367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22302"/>
            <a:ext cx="11358360" cy="6146798"/>
          </a:xfrm>
        </p:spPr>
        <p:txBody>
          <a:bodyPr rtlCol="0">
            <a:normAutofit/>
          </a:bodyPr>
          <a:lstStyle/>
          <a:p>
            <a:pPr marL="457200" indent="0">
              <a:buSzPts val="3100"/>
              <a:buNone/>
            </a:pPr>
            <a:r>
              <a:rPr lang="ro-MD" sz="3100" dirty="0"/>
              <a:t>(1) </a:t>
            </a:r>
            <a:r>
              <a:rPr lang="pt" sz="3100" dirty="0"/>
              <a:t>Materiais de construção em terra: Paredes de terra </a:t>
            </a:r>
          </a:p>
          <a:p>
            <a:pPr marL="338138" indent="0" rtl="0">
              <a:buNone/>
            </a:pPr>
            <a:endParaRPr lang="en-US" sz="1000" dirty="0"/>
          </a:p>
          <a:p>
            <a:pPr rtl="0"/>
            <a:r>
              <a:rPr lang="pt" dirty="0"/>
              <a:t>A ASTM 2392 é um exemplo de uma norma que:</a:t>
            </a:r>
          </a:p>
          <a:p>
            <a:pPr lvl="1" rtl="0"/>
            <a:r>
              <a:rPr lang="pt" dirty="0"/>
              <a:t>Tem em conta as práticas/ tradições locais ao mesmo tempo que melhora a segurança</a:t>
            </a:r>
          </a:p>
          <a:p>
            <a:pPr lvl="1" rtl="0"/>
            <a:r>
              <a:rPr lang="pt" dirty="0"/>
              <a:t>Difunde o conhecimento das melhores práticas à população local</a:t>
            </a:r>
          </a:p>
          <a:p>
            <a:pPr lvl="1" rtl="0"/>
            <a:r>
              <a:rPr lang="pt" dirty="0"/>
              <a:t>Fornece validação a funcionários governamentais e decisores de um material alternativo</a:t>
            </a:r>
          </a:p>
          <a:p>
            <a:pPr lvl="1" rtl="0"/>
            <a:r>
              <a:rPr lang="pt" dirty="0"/>
              <a:t>Evidencia o valor da aprovação de uma nova tecnologia por um importante organismo de normalização num país em desenvolvimento</a:t>
            </a:r>
          </a:p>
          <a:p>
            <a:pPr lvl="1" rtl="0"/>
            <a:r>
              <a:rPr lang="pt" dirty="0"/>
              <a:t>Melhora as aquisições governamentais e os fundos privados de financiamento - os fundos de apoio no Haiti poderiam ter ido mais longe </a:t>
            </a:r>
          </a:p>
          <a:p>
            <a:pPr lvl="1" rtl="0"/>
            <a:r>
              <a:rPr lang="pt" dirty="0"/>
              <a:t>Beneficia as economias locais ao melhorar as competências para fornecer um produto melhorado e uma habitação segura e desejável</a:t>
            </a:r>
          </a:p>
          <a:p>
            <a:pPr lvl="1" rtl="0"/>
            <a:r>
              <a:rPr lang="pt" dirty="0"/>
              <a:t>Aborda um problema premente nos países em desenvolvimento que também é utilizado nos países desenvolvidos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36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7333" y="13201"/>
            <a:ext cx="10638368" cy="701731"/>
          </a:xfrm>
        </p:spPr>
        <p:txBody>
          <a:bodyPr rtlCol="0">
            <a:normAutofit/>
          </a:bodyPr>
          <a:lstStyle/>
          <a:p>
            <a:pPr algn="ctr" rtl="0"/>
            <a:r>
              <a:rPr lang="pt" b="1" dirty="0">
                <a:solidFill>
                  <a:srgbClr val="002060"/>
                </a:solidFill>
              </a:rPr>
              <a:t>Estudos de caso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2" y="622300"/>
            <a:ext cx="11358360" cy="6486904"/>
          </a:xfrm>
        </p:spPr>
        <p:txBody>
          <a:bodyPr rtlCol="0">
            <a:normAutofit/>
          </a:bodyPr>
          <a:lstStyle/>
          <a:p>
            <a:pPr marL="457200" indent="0" rtl="0">
              <a:buSzPts val="3100"/>
              <a:buNone/>
            </a:pPr>
            <a:r>
              <a:rPr lang="pt" sz="3100" dirty="0"/>
              <a:t>(1) Materiais de construção em terra: Pavimentos de terra</a:t>
            </a:r>
          </a:p>
          <a:p>
            <a:pPr marL="457200" indent="0" rtl="0">
              <a:buSzPts val="3100"/>
              <a:buNone/>
            </a:pPr>
            <a:endParaRPr lang="en-US" sz="1000" dirty="0"/>
          </a:p>
          <a:p>
            <a:pPr rtl="0"/>
            <a:r>
              <a:rPr lang="pt" dirty="0"/>
              <a:t>A questão política:</a:t>
            </a:r>
          </a:p>
          <a:p>
            <a:pPr lvl="1" rtl="0"/>
            <a:r>
              <a:rPr lang="pt" dirty="0"/>
              <a:t>Actualmente, mais de 1 bilião de pessoas no mundo vive em pavimentos de terra compactada </a:t>
            </a:r>
          </a:p>
          <a:p>
            <a:pPr lvl="1" rtl="0"/>
            <a:r>
              <a:rPr lang="pt" dirty="0"/>
              <a:t>Viver numa casa com pavimentos de terra compactada aumenta a exposição a infecções bacterianas, a parasitas e a outros agentes patogénicos</a:t>
            </a:r>
          </a:p>
          <a:p>
            <a:pPr lvl="1" rtl="0"/>
            <a:r>
              <a:rPr lang="pt" dirty="0"/>
              <a:t>As opções de pavimentos revestidos não são uma opção economicamente acessível</a:t>
            </a:r>
          </a:p>
          <a:p>
            <a:pPr rtl="0"/>
            <a:endParaRPr lang="en-US" sz="1000" dirty="0"/>
          </a:p>
          <a:p>
            <a:pPr rtl="0"/>
            <a:r>
              <a:rPr lang="pt" dirty="0"/>
              <a:t>A EarthEnable no Ruanda desenvolveu métodos para melhorar os pavimentos de terra utilizando materiais locais e um vedante </a:t>
            </a:r>
          </a:p>
          <a:p>
            <a:pPr lvl="1" rtl="0"/>
            <a:r>
              <a:rPr lang="pt" dirty="0"/>
              <a:t>Custa 75% menos do que a solução de betão mais barata</a:t>
            </a:r>
          </a:p>
          <a:p>
            <a:pPr lvl="1" rtl="0"/>
            <a:r>
              <a:rPr lang="pt" dirty="0"/>
              <a:t>Melhora os resultados da saúde pública causados pelos pavimentos </a:t>
            </a:r>
            <a:br>
              <a:rPr lang="pt" dirty="0"/>
            </a:br>
            <a:r>
              <a:rPr lang="pt" dirty="0"/>
              <a:t>de terra compactada</a:t>
            </a:r>
          </a:p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8697" y="6478830"/>
            <a:ext cx="606995" cy="276999"/>
          </a:xfrm>
        </p:spPr>
        <p:txBody>
          <a:bodyPr rtlCol="0">
            <a:normAutofit/>
          </a:bodyPr>
          <a:lstStyle/>
          <a:p>
            <a:pPr rtl="0"/>
            <a:fld id="{3068B960-88A1-C74E-A5B4-1A8BD00E108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0215" y="4450263"/>
            <a:ext cx="1566419" cy="1566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745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2331</Words>
  <Application>Microsoft Office PowerPoint</Application>
  <PresentationFormat>Widescreen</PresentationFormat>
  <Paragraphs>262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Ebrima</vt:lpstr>
      <vt:lpstr>Tw Cen MT Condensed</vt:lpstr>
      <vt:lpstr>Office Theme</vt:lpstr>
      <vt:lpstr>PowerPoint Presentation</vt:lpstr>
      <vt:lpstr>Estudos de Caso das Normas Internacionais  de Apoio às Políticas Públicas </vt:lpstr>
      <vt:lpstr>Estudos de Caso das Normas Internacionais de Apoio às Políticas Públicas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  <vt:lpstr>Estudos de caso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Comer</dc:creator>
  <cp:lastModifiedBy>User</cp:lastModifiedBy>
  <cp:revision>17</cp:revision>
  <dcterms:created xsi:type="dcterms:W3CDTF">2020-04-30T18:50:12Z</dcterms:created>
  <dcterms:modified xsi:type="dcterms:W3CDTF">2020-07-03T09:44:23Z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13D554BA-882A-42D0-88DE-54438DFDC6E3</vt:lpwstr>
  </property>
  <property fmtid="{D5CDD505-2E9C-101B-9397-08002B2CF9AE}" pid="3" name="ArticulatePath">
    <vt:lpwstr>Case studies of international standards supporting public policy-Venable _ Estudos de caso das normas internacionais de apoio às políticas públicas -Venable</vt:lpwstr>
  </property>
</Properties>
</file>