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261" r:id="rId3"/>
    <p:sldId id="264" r:id="rId4"/>
    <p:sldId id="260" r:id="rId5"/>
    <p:sldId id="258" r:id="rId6"/>
    <p:sldId id="272" r:id="rId7"/>
    <p:sldId id="265" r:id="rId8"/>
    <p:sldId id="268" r:id="rId9"/>
    <p:sldId id="267" r:id="rId10"/>
    <p:sldId id="269" r:id="rId11"/>
    <p:sldId id="266" r:id="rId12"/>
    <p:sldId id="273" r:id="rId13"/>
    <p:sldId id="262" r:id="rId14"/>
    <p:sldId id="274" r:id="rId15"/>
    <p:sldId id="275" r:id="rId16"/>
    <p:sldId id="277" r:id="rId17"/>
    <p:sldId id="278" r:id="rId18"/>
    <p:sldId id="279" r:id="rId19"/>
  </p:sldIdLst>
  <p:sldSz cx="12192000" cy="6858000"/>
  <p:notesSz cx="6858000" cy="9144000"/>
  <p:custDataLst>
    <p:tags r:id="rId21"/>
  </p:custDataLst>
  <p:defaultTextStyle>
    <a:defPPr rtl="0">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F2DCDB"/>
    <a:srgbClr val="CCFFCC"/>
    <a:srgbClr val="3BA0BB"/>
    <a:srgbClr val="B9CDE5"/>
    <a:srgbClr val="0E328E"/>
    <a:srgbClr val="D9EFEC"/>
    <a:srgbClr val="C4C6E2"/>
    <a:srgbClr val="0A55A3"/>
    <a:srgbClr val="3E7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6090" autoAdjust="0"/>
  </p:normalViewPr>
  <p:slideViewPr>
    <p:cSldViewPr snapToGrid="0">
      <p:cViewPr varScale="1">
        <p:scale>
          <a:sx n="39" d="100"/>
          <a:sy n="39" d="100"/>
        </p:scale>
        <p:origin x="33"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ABB63-939D-4354-A094-CC803ED90DF7}" type="doc">
      <dgm:prSet loTypeId="urn:microsoft.com/office/officeart/2005/8/layout/venn2" loCatId="relationship" qsTypeId="urn:microsoft.com/office/officeart/2005/8/quickstyle/simple1" qsCatId="simple" csTypeId="urn:microsoft.com/office/officeart/2005/8/colors/accent1_3" csCatId="accent1" phldr="1"/>
      <dgm:spPr/>
      <dgm:t>
        <a:bodyPr rtlCol="0"/>
        <a:lstStyle/>
        <a:p>
          <a:pPr rtl="0"/>
          <a:endParaRPr lang="en-US"/>
        </a:p>
      </dgm:t>
    </dgm:pt>
    <dgm:pt modelId="{1F35A9B0-8225-4424-987D-4FD1AE415F60}">
      <dgm:prSet phldrT="[Text]" custT="1"/>
      <dgm:spPr/>
      <dgm:t>
        <a:bodyPr rtlCol="0"/>
        <a:lstStyle/>
        <a:p>
          <a:pPr rtl="0"/>
          <a:r>
            <a:rPr lang="pt-pt" sz="2800" b="1"/>
            <a:t>Terceiras partes interessadas</a:t>
          </a:r>
          <a:endParaRPr lang="en-US" sz="2800" dirty="0"/>
        </a:p>
      </dgm:t>
    </dgm:pt>
    <dgm:pt modelId="{4368CC50-45B1-4163-A536-29BD46AE4EE4}" type="sibTrans" cxnId="{8E0B1DC8-D122-4F8E-8023-FBC203588B48}">
      <dgm:prSet/>
      <dgm:spPr/>
      <dgm:t>
        <a:bodyPr rtlCol="0"/>
        <a:lstStyle/>
        <a:p>
          <a:pPr rtl="0"/>
          <a:endParaRPr lang="en-US"/>
        </a:p>
      </dgm:t>
    </dgm:pt>
    <dgm:pt modelId="{DB33252F-DEC4-400F-8F85-BB7226E78E8C}" type="parTrans" cxnId="{8E0B1DC8-D122-4F8E-8023-FBC203588B48}">
      <dgm:prSet/>
      <dgm:spPr/>
      <dgm:t>
        <a:bodyPr rtlCol="0"/>
        <a:lstStyle/>
        <a:p>
          <a:pPr rtl="0"/>
          <a:endParaRPr lang="en-US"/>
        </a:p>
      </dgm:t>
    </dgm:pt>
    <dgm:pt modelId="{9A8C5ADC-23D3-401F-9EE4-F9EA3BA29E91}">
      <dgm:prSet phldrT="[Text]" custT="1"/>
      <dgm:spPr/>
      <dgm:t>
        <a:bodyPr rtlCol="0"/>
        <a:lstStyle/>
        <a:p>
          <a:pPr rtl="0"/>
          <a:r>
            <a:rPr lang="pt-pt" sz="2400" b="1"/>
            <a:t>Partes interessadas secundárias</a:t>
          </a:r>
          <a:endParaRPr lang="en-US" sz="2400" dirty="0"/>
        </a:p>
      </dgm:t>
    </dgm:pt>
    <dgm:pt modelId="{B675B01A-9909-47BF-BB23-BAFDB5A93655}" type="sibTrans" cxnId="{67CD2668-CE63-4A47-8F18-3C451D25B578}">
      <dgm:prSet/>
      <dgm:spPr/>
      <dgm:t>
        <a:bodyPr rtlCol="0"/>
        <a:lstStyle/>
        <a:p>
          <a:pPr rtl="0"/>
          <a:endParaRPr lang="en-US"/>
        </a:p>
      </dgm:t>
    </dgm:pt>
    <dgm:pt modelId="{85CC51CC-B06A-4ED7-9257-194CEEAFEDEB}" type="parTrans" cxnId="{67CD2668-CE63-4A47-8F18-3C451D25B578}">
      <dgm:prSet/>
      <dgm:spPr/>
      <dgm:t>
        <a:bodyPr rtlCol="0"/>
        <a:lstStyle/>
        <a:p>
          <a:pPr rtl="0"/>
          <a:endParaRPr lang="en-US"/>
        </a:p>
      </dgm:t>
    </dgm:pt>
    <dgm:pt modelId="{ED3F6E85-EC0E-4693-B9EC-8FC8A36F66BF}">
      <dgm:prSet phldrT="[Text]" custT="1"/>
      <dgm:spPr/>
      <dgm:t>
        <a:bodyPr rtlCol="0"/>
        <a:lstStyle/>
        <a:p>
          <a:pPr rtl="0"/>
          <a:r>
            <a:rPr lang="pt-pt" sz="2400" b="1"/>
            <a:t>Partes interessadas principais</a:t>
          </a:r>
          <a:endParaRPr lang="en-US" sz="2400" dirty="0"/>
        </a:p>
      </dgm:t>
    </dgm:pt>
    <dgm:pt modelId="{9EE2C188-9AD9-4ADA-982C-FDC7DB3FC771}" type="sibTrans" cxnId="{50E77C3C-1199-43A2-ACDA-42EA0F4480E9}">
      <dgm:prSet/>
      <dgm:spPr/>
      <dgm:t>
        <a:bodyPr rtlCol="0"/>
        <a:lstStyle/>
        <a:p>
          <a:pPr rtl="0"/>
          <a:endParaRPr lang="en-US"/>
        </a:p>
      </dgm:t>
    </dgm:pt>
    <dgm:pt modelId="{8808EED0-0486-4A24-8295-20B86E25CB2C}" type="parTrans" cxnId="{50E77C3C-1199-43A2-ACDA-42EA0F4480E9}">
      <dgm:prSet/>
      <dgm:spPr/>
      <dgm:t>
        <a:bodyPr rtlCol="0"/>
        <a:lstStyle/>
        <a:p>
          <a:pPr rtl="0"/>
          <a:endParaRPr lang="en-US"/>
        </a:p>
      </dgm:t>
    </dgm:pt>
    <dgm:pt modelId="{5100E515-D2AF-4635-B09C-F197D1991CF5}">
      <dgm:prSet phldrT="[Text]" custT="1"/>
      <dgm:spPr/>
      <dgm:t>
        <a:bodyPr rtlCol="0"/>
        <a:lstStyle/>
        <a:p>
          <a:pPr rtl="0"/>
          <a:r>
            <a:rPr lang="pt-pt" sz="2400"/>
            <a:t>ISO 30500 /</a:t>
          </a:r>
        </a:p>
        <a:p>
          <a:pPr rtl="0"/>
          <a:r>
            <a:rPr lang="pt-pt" sz="2400"/>
            <a:t> ISO 24521</a:t>
          </a:r>
        </a:p>
      </dgm:t>
    </dgm:pt>
    <dgm:pt modelId="{4B1CE418-E079-473F-A8D4-5CEA5E41E41B}" type="parTrans" cxnId="{DC7390FA-F8B9-455E-812A-0CC94C9B1922}">
      <dgm:prSet/>
      <dgm:spPr/>
      <dgm:t>
        <a:bodyPr rtlCol="0"/>
        <a:lstStyle/>
        <a:p>
          <a:pPr rtl="0"/>
          <a:endParaRPr lang="en-US"/>
        </a:p>
      </dgm:t>
    </dgm:pt>
    <dgm:pt modelId="{DBB19F27-74F0-4343-8B7B-6827C580E172}" type="sibTrans" cxnId="{DC7390FA-F8B9-455E-812A-0CC94C9B1922}">
      <dgm:prSet/>
      <dgm:spPr/>
      <dgm:t>
        <a:bodyPr rtlCol="0"/>
        <a:lstStyle/>
        <a:p>
          <a:pPr rtl="0"/>
          <a:endParaRPr lang="en-US"/>
        </a:p>
      </dgm:t>
    </dgm:pt>
    <dgm:pt modelId="{9C5D9885-5DE2-43A2-8E29-70DB3E9A9B11}" type="pres">
      <dgm:prSet presAssocID="{29CABB63-939D-4354-A094-CC803ED90DF7}" presName="Name0" presStyleCnt="0">
        <dgm:presLayoutVars>
          <dgm:chMax val="7"/>
          <dgm:resizeHandles val="exact"/>
        </dgm:presLayoutVars>
      </dgm:prSet>
      <dgm:spPr/>
      <dgm:t>
        <a:bodyPr/>
        <a:lstStyle/>
        <a:p>
          <a:endParaRPr lang="en-US"/>
        </a:p>
      </dgm:t>
    </dgm:pt>
    <dgm:pt modelId="{F3C87F7E-1C1A-4C89-B52B-4BF659F1706A}" type="pres">
      <dgm:prSet presAssocID="{29CABB63-939D-4354-A094-CC803ED90DF7}" presName="comp1" presStyleCnt="0"/>
      <dgm:spPr/>
    </dgm:pt>
    <dgm:pt modelId="{7A4D58F6-33BD-4A90-9258-031AC6794172}" type="pres">
      <dgm:prSet presAssocID="{29CABB63-939D-4354-A094-CC803ED90DF7}" presName="circle1" presStyleLbl="node1" presStyleIdx="0" presStyleCnt="4" custScaleX="198642"/>
      <dgm:spPr/>
      <dgm:t>
        <a:bodyPr/>
        <a:lstStyle/>
        <a:p>
          <a:endParaRPr lang="en-US"/>
        </a:p>
      </dgm:t>
    </dgm:pt>
    <dgm:pt modelId="{8104F4A3-63FF-44AB-9B6B-E60279CCB941}" type="pres">
      <dgm:prSet presAssocID="{29CABB63-939D-4354-A094-CC803ED90DF7}" presName="c1text" presStyleLbl="node1" presStyleIdx="0" presStyleCnt="4">
        <dgm:presLayoutVars>
          <dgm:bulletEnabled val="1"/>
        </dgm:presLayoutVars>
      </dgm:prSet>
      <dgm:spPr/>
      <dgm:t>
        <a:bodyPr/>
        <a:lstStyle/>
        <a:p>
          <a:endParaRPr lang="en-US"/>
        </a:p>
      </dgm:t>
    </dgm:pt>
    <dgm:pt modelId="{6B100E8C-3240-437D-B6B6-AE7CCBC38BB5}" type="pres">
      <dgm:prSet presAssocID="{29CABB63-939D-4354-A094-CC803ED90DF7}" presName="comp2" presStyleCnt="0"/>
      <dgm:spPr/>
    </dgm:pt>
    <dgm:pt modelId="{64604CAC-CD42-4B55-B2E0-A7F550BCA79B}" type="pres">
      <dgm:prSet presAssocID="{29CABB63-939D-4354-A094-CC803ED90DF7}" presName="circle2" presStyleLbl="node1" presStyleIdx="1" presStyleCnt="4" custScaleX="198642"/>
      <dgm:spPr/>
      <dgm:t>
        <a:bodyPr/>
        <a:lstStyle/>
        <a:p>
          <a:endParaRPr lang="en-US"/>
        </a:p>
      </dgm:t>
    </dgm:pt>
    <dgm:pt modelId="{266FA1EB-BCD0-4919-AD58-95E67DDEA92C}" type="pres">
      <dgm:prSet presAssocID="{29CABB63-939D-4354-A094-CC803ED90DF7}" presName="c2text" presStyleLbl="node1" presStyleIdx="1" presStyleCnt="4">
        <dgm:presLayoutVars>
          <dgm:bulletEnabled val="1"/>
        </dgm:presLayoutVars>
      </dgm:prSet>
      <dgm:spPr/>
      <dgm:t>
        <a:bodyPr/>
        <a:lstStyle/>
        <a:p>
          <a:endParaRPr lang="en-US"/>
        </a:p>
      </dgm:t>
    </dgm:pt>
    <dgm:pt modelId="{46B17BF7-B2D5-4941-8FC0-2EEF2A30E294}" type="pres">
      <dgm:prSet presAssocID="{29CABB63-939D-4354-A094-CC803ED90DF7}" presName="comp3" presStyleCnt="0"/>
      <dgm:spPr/>
    </dgm:pt>
    <dgm:pt modelId="{6912749C-4831-4CB6-922D-D828A68627AF}" type="pres">
      <dgm:prSet presAssocID="{29CABB63-939D-4354-A094-CC803ED90DF7}" presName="circle3" presStyleLbl="node1" presStyleIdx="2" presStyleCnt="4" custScaleX="198642"/>
      <dgm:spPr/>
      <dgm:t>
        <a:bodyPr/>
        <a:lstStyle/>
        <a:p>
          <a:endParaRPr lang="en-US"/>
        </a:p>
      </dgm:t>
    </dgm:pt>
    <dgm:pt modelId="{BF6B3A97-20F4-4723-9A07-BD94DD23E4C1}" type="pres">
      <dgm:prSet presAssocID="{29CABB63-939D-4354-A094-CC803ED90DF7}" presName="c3text" presStyleLbl="node1" presStyleIdx="2" presStyleCnt="4">
        <dgm:presLayoutVars>
          <dgm:bulletEnabled val="1"/>
        </dgm:presLayoutVars>
      </dgm:prSet>
      <dgm:spPr/>
      <dgm:t>
        <a:bodyPr/>
        <a:lstStyle/>
        <a:p>
          <a:endParaRPr lang="en-US"/>
        </a:p>
      </dgm:t>
    </dgm:pt>
    <dgm:pt modelId="{ABFDB5DE-6537-43B8-97CF-0D85D40917A2}" type="pres">
      <dgm:prSet presAssocID="{29CABB63-939D-4354-A094-CC803ED90DF7}" presName="comp4" presStyleCnt="0"/>
      <dgm:spPr/>
    </dgm:pt>
    <dgm:pt modelId="{A79CD3B9-7586-47C3-871C-A5B9B3FE8589}" type="pres">
      <dgm:prSet presAssocID="{29CABB63-939D-4354-A094-CC803ED90DF7}" presName="circle4" presStyleLbl="node1" presStyleIdx="3" presStyleCnt="4" custScaleX="198642"/>
      <dgm:spPr/>
      <dgm:t>
        <a:bodyPr/>
        <a:lstStyle/>
        <a:p>
          <a:endParaRPr lang="en-US"/>
        </a:p>
      </dgm:t>
    </dgm:pt>
    <dgm:pt modelId="{482273C0-83FC-440D-96AF-AADF30FBF5F6}" type="pres">
      <dgm:prSet presAssocID="{29CABB63-939D-4354-A094-CC803ED90DF7}" presName="c4text" presStyleLbl="node1" presStyleIdx="3" presStyleCnt="4">
        <dgm:presLayoutVars>
          <dgm:bulletEnabled val="1"/>
        </dgm:presLayoutVars>
      </dgm:prSet>
      <dgm:spPr/>
      <dgm:t>
        <a:bodyPr/>
        <a:lstStyle/>
        <a:p>
          <a:endParaRPr lang="en-US"/>
        </a:p>
      </dgm:t>
    </dgm:pt>
  </dgm:ptLst>
  <dgm:cxnLst>
    <dgm:cxn modelId="{7CA09EC3-5C00-4D37-BFA4-239056CE2BC6}" type="presOf" srcId="{1F35A9B0-8225-4424-987D-4FD1AE415F60}" destId="{7A4D58F6-33BD-4A90-9258-031AC6794172}" srcOrd="0" destOrd="0" presId="urn:microsoft.com/office/officeart/2005/8/layout/venn2"/>
    <dgm:cxn modelId="{CFE75DEA-8434-4EF1-AB5B-514858FA1E8B}" type="presOf" srcId="{9A8C5ADC-23D3-401F-9EE4-F9EA3BA29E91}" destId="{64604CAC-CD42-4B55-B2E0-A7F550BCA79B}" srcOrd="0" destOrd="0" presId="urn:microsoft.com/office/officeart/2005/8/layout/venn2"/>
    <dgm:cxn modelId="{98639B13-606D-4DCD-8152-BB2A2A613559}" type="presOf" srcId="{1F35A9B0-8225-4424-987D-4FD1AE415F60}" destId="{8104F4A3-63FF-44AB-9B6B-E60279CCB941}" srcOrd="1" destOrd="0" presId="urn:microsoft.com/office/officeart/2005/8/layout/venn2"/>
    <dgm:cxn modelId="{0442F284-B469-46B1-A83D-CD8F44594919}" type="presOf" srcId="{5100E515-D2AF-4635-B09C-F197D1991CF5}" destId="{482273C0-83FC-440D-96AF-AADF30FBF5F6}" srcOrd="1" destOrd="0" presId="urn:microsoft.com/office/officeart/2005/8/layout/venn2"/>
    <dgm:cxn modelId="{50E77C3C-1199-43A2-ACDA-42EA0F4480E9}" srcId="{29CABB63-939D-4354-A094-CC803ED90DF7}" destId="{ED3F6E85-EC0E-4693-B9EC-8FC8A36F66BF}" srcOrd="2" destOrd="0" parTransId="{8808EED0-0486-4A24-8295-20B86E25CB2C}" sibTransId="{9EE2C188-9AD9-4ADA-982C-FDC7DB3FC771}"/>
    <dgm:cxn modelId="{C8FED2A0-E7D8-45AB-ABCD-3130B0D1E18C}" type="presOf" srcId="{5100E515-D2AF-4635-B09C-F197D1991CF5}" destId="{A79CD3B9-7586-47C3-871C-A5B9B3FE8589}" srcOrd="0" destOrd="0" presId="urn:microsoft.com/office/officeart/2005/8/layout/venn2"/>
    <dgm:cxn modelId="{67CD2668-CE63-4A47-8F18-3C451D25B578}" srcId="{29CABB63-939D-4354-A094-CC803ED90DF7}" destId="{9A8C5ADC-23D3-401F-9EE4-F9EA3BA29E91}" srcOrd="1" destOrd="0" parTransId="{85CC51CC-B06A-4ED7-9257-194CEEAFEDEB}" sibTransId="{B675B01A-9909-47BF-BB23-BAFDB5A93655}"/>
    <dgm:cxn modelId="{4CFFB1E4-1ACF-4DDC-ABA8-CE5ADFA8F299}" type="presOf" srcId="{29CABB63-939D-4354-A094-CC803ED90DF7}" destId="{9C5D9885-5DE2-43A2-8E29-70DB3E9A9B11}" srcOrd="0" destOrd="0" presId="urn:microsoft.com/office/officeart/2005/8/layout/venn2"/>
    <dgm:cxn modelId="{8382E7D0-F9E6-4A40-92F3-84D026D08C65}" type="presOf" srcId="{ED3F6E85-EC0E-4693-B9EC-8FC8A36F66BF}" destId="{6912749C-4831-4CB6-922D-D828A68627AF}" srcOrd="0" destOrd="0" presId="urn:microsoft.com/office/officeart/2005/8/layout/venn2"/>
    <dgm:cxn modelId="{DC7390FA-F8B9-455E-812A-0CC94C9B1922}" srcId="{29CABB63-939D-4354-A094-CC803ED90DF7}" destId="{5100E515-D2AF-4635-B09C-F197D1991CF5}" srcOrd="3" destOrd="0" parTransId="{4B1CE418-E079-473F-A8D4-5CEA5E41E41B}" sibTransId="{DBB19F27-74F0-4343-8B7B-6827C580E172}"/>
    <dgm:cxn modelId="{8E0B1DC8-D122-4F8E-8023-FBC203588B48}" srcId="{29CABB63-939D-4354-A094-CC803ED90DF7}" destId="{1F35A9B0-8225-4424-987D-4FD1AE415F60}" srcOrd="0" destOrd="0" parTransId="{DB33252F-DEC4-400F-8F85-BB7226E78E8C}" sibTransId="{4368CC50-45B1-4163-A536-29BD46AE4EE4}"/>
    <dgm:cxn modelId="{CF4EE0F0-1FE0-40CE-855E-10FE52E58065}" type="presOf" srcId="{ED3F6E85-EC0E-4693-B9EC-8FC8A36F66BF}" destId="{BF6B3A97-20F4-4723-9A07-BD94DD23E4C1}" srcOrd="1" destOrd="0" presId="urn:microsoft.com/office/officeart/2005/8/layout/venn2"/>
    <dgm:cxn modelId="{0E0B3077-C690-4733-9302-CE2E553C3B5E}" type="presOf" srcId="{9A8C5ADC-23D3-401F-9EE4-F9EA3BA29E91}" destId="{266FA1EB-BCD0-4919-AD58-95E67DDEA92C}" srcOrd="1" destOrd="0" presId="urn:microsoft.com/office/officeart/2005/8/layout/venn2"/>
    <dgm:cxn modelId="{76F92206-C8AE-46BD-9D80-0ECBF26B4FB5}" type="presParOf" srcId="{9C5D9885-5DE2-43A2-8E29-70DB3E9A9B11}" destId="{F3C87F7E-1C1A-4C89-B52B-4BF659F1706A}" srcOrd="0" destOrd="0" presId="urn:microsoft.com/office/officeart/2005/8/layout/venn2"/>
    <dgm:cxn modelId="{228B80E4-EAFD-4296-B570-9574D57F255E}" type="presParOf" srcId="{F3C87F7E-1C1A-4C89-B52B-4BF659F1706A}" destId="{7A4D58F6-33BD-4A90-9258-031AC6794172}" srcOrd="0" destOrd="0" presId="urn:microsoft.com/office/officeart/2005/8/layout/venn2"/>
    <dgm:cxn modelId="{B6E3B21C-8DD3-4748-A4AD-C05760A59D0A}" type="presParOf" srcId="{F3C87F7E-1C1A-4C89-B52B-4BF659F1706A}" destId="{8104F4A3-63FF-44AB-9B6B-E60279CCB941}" srcOrd="1" destOrd="0" presId="urn:microsoft.com/office/officeart/2005/8/layout/venn2"/>
    <dgm:cxn modelId="{EC951C7F-8CEB-4348-9F7D-F2DF9F436204}" type="presParOf" srcId="{9C5D9885-5DE2-43A2-8E29-70DB3E9A9B11}" destId="{6B100E8C-3240-437D-B6B6-AE7CCBC38BB5}" srcOrd="1" destOrd="0" presId="urn:microsoft.com/office/officeart/2005/8/layout/venn2"/>
    <dgm:cxn modelId="{47F5E749-423D-4CAC-85D3-81C168B1A0F0}" type="presParOf" srcId="{6B100E8C-3240-437D-B6B6-AE7CCBC38BB5}" destId="{64604CAC-CD42-4B55-B2E0-A7F550BCA79B}" srcOrd="0" destOrd="0" presId="urn:microsoft.com/office/officeart/2005/8/layout/venn2"/>
    <dgm:cxn modelId="{7D8B8436-F436-431A-A984-A26DFF20903C}" type="presParOf" srcId="{6B100E8C-3240-437D-B6B6-AE7CCBC38BB5}" destId="{266FA1EB-BCD0-4919-AD58-95E67DDEA92C}" srcOrd="1" destOrd="0" presId="urn:microsoft.com/office/officeart/2005/8/layout/venn2"/>
    <dgm:cxn modelId="{35D57FA6-4FAF-46F9-A5A9-69057949B293}" type="presParOf" srcId="{9C5D9885-5DE2-43A2-8E29-70DB3E9A9B11}" destId="{46B17BF7-B2D5-4941-8FC0-2EEF2A30E294}" srcOrd="2" destOrd="0" presId="urn:microsoft.com/office/officeart/2005/8/layout/venn2"/>
    <dgm:cxn modelId="{CDCA634C-A853-4791-863A-AAC0AC115283}" type="presParOf" srcId="{46B17BF7-B2D5-4941-8FC0-2EEF2A30E294}" destId="{6912749C-4831-4CB6-922D-D828A68627AF}" srcOrd="0" destOrd="0" presId="urn:microsoft.com/office/officeart/2005/8/layout/venn2"/>
    <dgm:cxn modelId="{00AA54E0-1DE4-48E7-B1C6-9E212163155B}" type="presParOf" srcId="{46B17BF7-B2D5-4941-8FC0-2EEF2A30E294}" destId="{BF6B3A97-20F4-4723-9A07-BD94DD23E4C1}" srcOrd="1" destOrd="0" presId="urn:microsoft.com/office/officeart/2005/8/layout/venn2"/>
    <dgm:cxn modelId="{0ADFDEB3-8B8E-458D-B40E-8CBBD22B3F64}" type="presParOf" srcId="{9C5D9885-5DE2-43A2-8E29-70DB3E9A9B11}" destId="{ABFDB5DE-6537-43B8-97CF-0D85D40917A2}" srcOrd="3" destOrd="0" presId="urn:microsoft.com/office/officeart/2005/8/layout/venn2"/>
    <dgm:cxn modelId="{AE102346-B70A-401F-9C15-45254C0BB889}" type="presParOf" srcId="{ABFDB5DE-6537-43B8-97CF-0D85D40917A2}" destId="{A79CD3B9-7586-47C3-871C-A5B9B3FE8589}" srcOrd="0" destOrd="0" presId="urn:microsoft.com/office/officeart/2005/8/layout/venn2"/>
    <dgm:cxn modelId="{A0E8946A-57B2-4CF2-B5F5-EC43780841F6}" type="presParOf" srcId="{ABFDB5DE-6537-43B8-97CF-0D85D40917A2}" destId="{482273C0-83FC-440D-96AF-AADF30FBF5F6}"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58F6-33BD-4A90-9258-031AC6794172}">
      <dsp:nvSpPr>
        <dsp:cNvPr id="0" name=""/>
        <dsp:cNvSpPr/>
      </dsp:nvSpPr>
      <dsp:spPr>
        <a:xfrm>
          <a:off x="422026" y="0"/>
          <a:ext cx="10317487" cy="5194011"/>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rtlCol="0" anchor="ctr" anchorCtr="0">
          <a:noAutofit/>
        </a:bodyPr>
        <a:lstStyle/>
        <a:p>
          <a:pPr lvl="0" algn="ctr" defTabSz="1244600" rtl="0">
            <a:lnSpc>
              <a:spcPct val="90000"/>
            </a:lnSpc>
            <a:spcBef>
              <a:spcPct val="0"/>
            </a:spcBef>
            <a:spcAft>
              <a:spcPct val="35000"/>
            </a:spcAft>
          </a:pPr>
          <a:r>
            <a:rPr lang="pt-pt" sz="2800" b="1" kern="1200"/>
            <a:t>Terceiras partes interessadas</a:t>
          </a:r>
          <a:endParaRPr lang="en-US" sz="2800" kern="1200" dirty="0"/>
        </a:p>
      </dsp:txBody>
      <dsp:txXfrm>
        <a:off x="4138385" y="259700"/>
        <a:ext cx="2884769" cy="779101"/>
      </dsp:txXfrm>
    </dsp:sp>
    <dsp:sp modelId="{64604CAC-CD42-4B55-B2E0-A7F550BCA79B}">
      <dsp:nvSpPr>
        <dsp:cNvPr id="0" name=""/>
        <dsp:cNvSpPr/>
      </dsp:nvSpPr>
      <dsp:spPr>
        <a:xfrm>
          <a:off x="1453775" y="1038802"/>
          <a:ext cx="8253989" cy="4155208"/>
        </a:xfrm>
        <a:prstGeom prst="ellipse">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pt-pt" sz="2400" b="1" kern="1200"/>
            <a:t>Partes interessadas secundárias</a:t>
          </a:r>
          <a:endParaRPr lang="en-US" sz="2400" kern="1200" dirty="0"/>
        </a:p>
      </dsp:txBody>
      <dsp:txXfrm>
        <a:off x="4138385" y="1288114"/>
        <a:ext cx="2884769" cy="747937"/>
      </dsp:txXfrm>
    </dsp:sp>
    <dsp:sp modelId="{6912749C-4831-4CB6-922D-D828A68627AF}">
      <dsp:nvSpPr>
        <dsp:cNvPr id="0" name=""/>
        <dsp:cNvSpPr/>
      </dsp:nvSpPr>
      <dsp:spPr>
        <a:xfrm>
          <a:off x="2485524" y="2077604"/>
          <a:ext cx="6190492" cy="3116406"/>
        </a:xfrm>
        <a:prstGeom prst="ellipse">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pt-pt" sz="2400" b="1" kern="1200"/>
            <a:t>Partes interessadas principais</a:t>
          </a:r>
          <a:endParaRPr lang="en-US" sz="2400" kern="1200" dirty="0"/>
        </a:p>
      </dsp:txBody>
      <dsp:txXfrm>
        <a:off x="4138385" y="2311334"/>
        <a:ext cx="2884769" cy="701191"/>
      </dsp:txXfrm>
    </dsp:sp>
    <dsp:sp modelId="{A79CD3B9-7586-47C3-871C-A5B9B3FE8589}">
      <dsp:nvSpPr>
        <dsp:cNvPr id="0" name=""/>
        <dsp:cNvSpPr/>
      </dsp:nvSpPr>
      <dsp:spPr>
        <a:xfrm>
          <a:off x="3517273" y="3116406"/>
          <a:ext cx="4126994" cy="2077604"/>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pt-pt" sz="2400" kern="1200"/>
            <a:t>ISO 30500 /</a:t>
          </a:r>
        </a:p>
        <a:p>
          <a:pPr lvl="0" algn="ctr" defTabSz="1066800" rtl="0">
            <a:lnSpc>
              <a:spcPct val="90000"/>
            </a:lnSpc>
            <a:spcBef>
              <a:spcPct val="0"/>
            </a:spcBef>
            <a:spcAft>
              <a:spcPct val="35000"/>
            </a:spcAft>
          </a:pPr>
          <a:r>
            <a:rPr lang="pt-pt" sz="2400" kern="1200"/>
            <a:t> ISO 24521</a:t>
          </a:r>
        </a:p>
      </dsp:txBody>
      <dsp:txXfrm>
        <a:off x="4121657" y="3635807"/>
        <a:ext cx="2918226" cy="10388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4806B29-BBDD-456D-9A2C-10826F9CF084}"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pt"/>
              <a:t>Edit Master text styles</a:t>
            </a:r>
          </a:p>
          <a:p>
            <a:pPr lvl="1" rtl="0"/>
            <a:r>
              <a:rPr lang="pt-pt"/>
              <a:t>Second level</a:t>
            </a:r>
          </a:p>
          <a:p>
            <a:pPr lvl="2" rtl="0"/>
            <a:r>
              <a:rPr lang="pt-pt"/>
              <a:t>Third level</a:t>
            </a:r>
          </a:p>
          <a:p>
            <a:pPr lvl="3" rtl="0"/>
            <a:r>
              <a:rPr lang="pt-pt"/>
              <a:t>Fourth level</a:t>
            </a:r>
          </a:p>
          <a:p>
            <a:pPr lvl="4" rtl="0"/>
            <a:r>
              <a:rPr lang="pt-pt"/>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25E8BC-3E76-466B-AE3A-5AE7DF01FB0F}" type="slidenum">
              <a:rPr lang="en-US" smtClean="0"/>
              <a:t>‹#›</a:t>
            </a:fld>
            <a:endParaRPr lang="en-US"/>
          </a:p>
        </p:txBody>
      </p:sp>
    </p:spTree>
    <p:extLst>
      <p:ext uri="{BB962C8B-B14F-4D97-AF65-F5344CB8AC3E}">
        <p14:creationId xmlns:p14="http://schemas.microsoft.com/office/powerpoint/2010/main" val="361074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dirty="0"/>
              <a:t>Considerar o recrutamento de peritos em WASH tanto rurais como urbanos. Algumas tecnologias nas normas NSS podem ser apropriadas para diferentes contextos. </a:t>
            </a:r>
          </a:p>
          <a:p>
            <a:pPr rtl="0"/>
            <a:r>
              <a:rPr lang="pt-pt" dirty="0"/>
              <a:t>Os peritos em WASH terão um conhecimento dos utilizadores finais do NSS: sanitas reinventadas (ISO 30500) ou </a:t>
            </a:r>
            <a:r>
              <a:rPr lang="pt-pt" dirty="0" err="1"/>
              <a:t>directrizes</a:t>
            </a:r>
            <a:r>
              <a:rPr lang="pt-pt" dirty="0"/>
              <a:t> operacionais de estações de tratamento de águas residuais (ISO 24521, ISO 24510, ISO 24511)</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4</a:t>
            </a:fld>
            <a:endParaRPr lang="en-US"/>
          </a:p>
        </p:txBody>
      </p:sp>
    </p:spTree>
    <p:extLst>
      <p:ext uri="{BB962C8B-B14F-4D97-AF65-F5344CB8AC3E}">
        <p14:creationId xmlns:p14="http://schemas.microsoft.com/office/powerpoint/2010/main" val="51032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Pense nas tácticas que utiliza e que pensa que podem ser mais eficazes ao abordar as diversas partes interessadas em diferentes fases de adopção e implementação.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15</a:t>
            </a:fld>
            <a:endParaRPr lang="en-US"/>
          </a:p>
        </p:txBody>
      </p:sp>
    </p:spTree>
    <p:extLst>
      <p:ext uri="{BB962C8B-B14F-4D97-AF65-F5344CB8AC3E}">
        <p14:creationId xmlns:p14="http://schemas.microsoft.com/office/powerpoint/2010/main" val="261432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dirty="0"/>
              <a:t>Agradecemos que estratégias e tácticas específicas seriam importantes para nos empenharmos na revisão, adopção e implementação das normas NSS.</a:t>
            </a:r>
            <a:endParaRPr lang="en-US" dirty="0"/>
          </a:p>
          <a:p>
            <a:pPr rtl="0"/>
            <a:endParaRPr lang="en-US" dirty="0"/>
          </a:p>
          <a:p>
            <a:pPr rtl="0"/>
            <a:r>
              <a:rPr lang="pt-pt" dirty="0"/>
              <a:t>Esta estratégia pode ser utilizada para qualquer norma - não apenas normas NSS.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16</a:t>
            </a:fld>
            <a:endParaRPr lang="en-US"/>
          </a:p>
        </p:txBody>
      </p:sp>
    </p:spTree>
    <p:extLst>
      <p:ext uri="{BB962C8B-B14F-4D97-AF65-F5344CB8AC3E}">
        <p14:creationId xmlns:p14="http://schemas.microsoft.com/office/powerpoint/2010/main" val="58679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dirty="0"/>
              <a:t>Visite o Conjunto de Ferramentas em Inglês do ANSI para descarregar mais Powerpoints para o orientar sobre as medidas a tomar após a adopção nacional: </a:t>
            </a:r>
            <a:r>
              <a:rPr lang="pt-PT" dirty="0" smtClean="0"/>
              <a:t>https://sanitation.ansi.org/PortugueseToolbox</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17</a:t>
            </a:fld>
            <a:endParaRPr lang="en-US"/>
          </a:p>
        </p:txBody>
      </p:sp>
    </p:spTree>
    <p:extLst>
      <p:ext uri="{BB962C8B-B14F-4D97-AF65-F5344CB8AC3E}">
        <p14:creationId xmlns:p14="http://schemas.microsoft.com/office/powerpoint/2010/main" val="428250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105188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Despenda algum tempo para identificar as partes interessadas com as quais estará envolvido, desde a revisão até à adopção e implementação. </a:t>
            </a:r>
          </a:p>
          <a:p>
            <a:pPr rtl="0"/>
            <a:endParaRPr lang="en-US" baseline="0" dirty="0"/>
          </a:p>
          <a:p>
            <a:pPr rtl="0"/>
            <a:r>
              <a:rPr lang="pt-pt"/>
              <a:t>Mantenha um registo das suas partes interessadas numa folha Excel e informe-as das actualizações para revisão/adopção e incentive-as a participar sempre que possível. </a:t>
            </a:r>
          </a:p>
          <a:p>
            <a:pPr rtl="0"/>
            <a:endParaRPr lang="en-US" baseline="0" dirty="0"/>
          </a:p>
          <a:p>
            <a:pPr rtl="0"/>
            <a:r>
              <a:rPr lang="pt-pt"/>
              <a:t>A secção seguinte dar-lhe-á a oportunidade de fazer um brainstorming com as partes interessadas.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5</a:t>
            </a:fld>
            <a:endParaRPr lang="en-US"/>
          </a:p>
        </p:txBody>
      </p:sp>
    </p:spTree>
    <p:extLst>
      <p:ext uri="{BB962C8B-B14F-4D97-AF65-F5344CB8AC3E}">
        <p14:creationId xmlns:p14="http://schemas.microsoft.com/office/powerpoint/2010/main" val="354860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Imagine as suas partes interessadas.</a:t>
            </a:r>
          </a:p>
          <a:p>
            <a:pPr rtl="0"/>
            <a:endParaRPr lang="en-US" dirty="0"/>
          </a:p>
          <a:p>
            <a:pPr rtl="0"/>
            <a:r>
              <a:rPr lang="pt-pt"/>
              <a:t>Este exercício é melhor conduzido em grupo. </a:t>
            </a:r>
          </a:p>
          <a:p>
            <a:pPr marL="171450" indent="-171450" rtl="0">
              <a:buFont typeface="Arial" panose="020B0604020202020204" pitchFamily="34" charset="0"/>
              <a:buChar char="•"/>
            </a:pPr>
            <a:r>
              <a:rPr lang="pt-pt"/>
              <a:t>Pense em quem está no centro da adopção e implementação a nível nacional da ISO 30500 e/ou ISO 24521. </a:t>
            </a:r>
          </a:p>
          <a:p>
            <a:pPr marL="171450" indent="-171450" rtl="0">
              <a:buFont typeface="Arial" panose="020B0604020202020204" pitchFamily="34" charset="0"/>
              <a:buChar char="•"/>
            </a:pPr>
            <a:r>
              <a:rPr lang="pt-pt"/>
              <a:t>Desenhe três círculos, uns dentro dos outros, e comece a mapear as suas partes interessadas</a:t>
            </a:r>
          </a:p>
          <a:p>
            <a:pPr marL="628650" lvl="1" indent="-171450" rtl="0">
              <a:buFont typeface="Arial" panose="020B0604020202020204" pitchFamily="34" charset="0"/>
              <a:buChar char="•"/>
            </a:pPr>
            <a:r>
              <a:rPr lang="pt-pt"/>
              <a:t>Principais partes interessadas: Quem é o mais próximo da análise nacional? Quem precisa de ser directamente envolvido?</a:t>
            </a:r>
          </a:p>
          <a:p>
            <a:pPr marL="628650" lvl="1" indent="-171450" rtl="0">
              <a:buFont typeface="Arial" panose="020B0604020202020204" pitchFamily="34" charset="0"/>
              <a:buChar char="•"/>
            </a:pPr>
            <a:r>
              <a:rPr lang="pt-pt"/>
              <a:t>Partes interessadas secundárias: Quando a revisão/adopção nacional estiver completa, quem precisa de aprender e implementar estas normas</a:t>
            </a:r>
          </a:p>
          <a:p>
            <a:pPr marL="628650" lvl="1" indent="-171450" rtl="0">
              <a:buFont typeface="Arial" panose="020B0604020202020204" pitchFamily="34" charset="0"/>
              <a:buChar char="•"/>
            </a:pPr>
            <a:r>
              <a:rPr lang="pt-pt"/>
              <a:t>Terceiras partes Interessadas: Há mais alguém envolvido no processo de revisão nacional, adopção/publicação e implementação das normas? </a:t>
            </a:r>
          </a:p>
          <a:p>
            <a:pPr rtl="0"/>
            <a:endParaRPr lang="en-US" baseline="0" dirty="0"/>
          </a:p>
          <a:p>
            <a:pPr rtl="0"/>
            <a:r>
              <a:rPr lang="pt-pt"/>
              <a:t>Considere:</a:t>
            </a:r>
          </a:p>
          <a:p>
            <a:pPr marL="171450" indent="-171450" rtl="0">
              <a:buFont typeface="Arial" panose="020B0604020202020204" pitchFamily="34" charset="0"/>
              <a:buChar char="•"/>
            </a:pPr>
            <a:r>
              <a:rPr lang="pt-pt"/>
              <a:t>Questione-se sobre a razão pela qual as terceiras partes interessadas estão mais afastadas? Devem ser incluídas no início? Porquê ou porque não? </a:t>
            </a:r>
          </a:p>
          <a:p>
            <a:pPr marL="171450" indent="-171450" rtl="0">
              <a:buFont typeface="Arial" panose="020B0604020202020204" pitchFamily="34" charset="0"/>
              <a:buChar char="•"/>
            </a:pPr>
            <a:endParaRPr lang="en-US" baseline="0" dirty="0"/>
          </a:p>
          <a:p>
            <a:pPr marL="0" indent="0" rtl="0">
              <a:buFont typeface="Arial" panose="020B0604020202020204" pitchFamily="34" charset="0"/>
              <a:buNone/>
            </a:pPr>
            <a:endParaRPr lang="en-US" baseline="0" dirty="0"/>
          </a:p>
          <a:p>
            <a:pPr marL="0" indent="0" rtl="0">
              <a:buFont typeface="Arial" panose="020B0604020202020204" pitchFamily="34" charset="0"/>
              <a:buNone/>
            </a:pPr>
            <a:r>
              <a:rPr lang="pt-pt"/>
              <a:t>Alguns exemplos de exercícios anteriores incluem: </a:t>
            </a:r>
          </a:p>
          <a:p>
            <a:pPr lvl="0" rtl="0"/>
            <a:r>
              <a:rPr lang="pt-pt" sz="1200" b="1"/>
              <a:t>Partes interessadas principais</a:t>
            </a:r>
            <a:r>
              <a:rPr lang="pt-pt" sz="1200"/>
              <a:t>: Entidades governamentais: saúde, ambiente, água e saneamento, autoridades locais e NSB</a:t>
            </a:r>
          </a:p>
          <a:p>
            <a:pPr lvl="0" rtl="0"/>
            <a:r>
              <a:rPr lang="pt-pt" sz="1200" b="1"/>
              <a:t>Partes interessadas secundárias</a:t>
            </a:r>
            <a:r>
              <a:rPr lang="pt-pt" sz="1200"/>
              <a:t>: instituições de investigação, promotores imobiliários, ONGs, organismos de avaliação da conformidade, fabricantes, indústria, comerciantes, importadores</a:t>
            </a:r>
          </a:p>
          <a:p>
            <a:pPr lvl="0" rtl="0"/>
            <a:r>
              <a:rPr lang="pt-pt" sz="1200" b="1"/>
              <a:t>Terceiras partes interessadas</a:t>
            </a:r>
            <a:r>
              <a:rPr lang="pt-pt" sz="1200"/>
              <a:t>: assistentes sociais, universidades, hospitais, escolas, lares, fabricantes, consumidores, associações, empresas de construção</a:t>
            </a:r>
            <a:endParaRPr lang="en-US" sz="1200" b="1" dirty="0"/>
          </a:p>
          <a:p>
            <a:pPr marL="0" indent="0" rtl="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7</a:t>
            </a:fld>
            <a:endParaRPr lang="en-US"/>
          </a:p>
        </p:txBody>
      </p:sp>
    </p:spTree>
    <p:extLst>
      <p:ext uri="{BB962C8B-B14F-4D97-AF65-F5344CB8AC3E}">
        <p14:creationId xmlns:p14="http://schemas.microsoft.com/office/powerpoint/2010/main" val="88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Reveja este exemplo para ter algumas ideias. </a:t>
            </a:r>
          </a:p>
          <a:p>
            <a:pPr rtl="0"/>
            <a:r>
              <a:rPr lang="pt-pt"/>
              <a:t>Pode melhorar esta situação?</a:t>
            </a:r>
          </a:p>
          <a:p>
            <a:pPr rtl="0"/>
            <a:endParaRPr lang="en-US" baseline="0" dirty="0"/>
          </a:p>
          <a:p>
            <a:pPr rtl="0"/>
            <a:r>
              <a:rPr lang="pt-pt"/>
              <a:t>Pode ver como diferentes grupos identificaram partes interessadas semelhantes em diferentes grupos. </a:t>
            </a:r>
          </a:p>
          <a:p>
            <a:pPr rtl="0"/>
            <a:endParaRPr lang="en-US" baseline="0" dirty="0"/>
          </a:p>
          <a:p>
            <a:pPr rtl="0"/>
            <a:r>
              <a:rPr lang="pt-pt"/>
              <a:t>Pense nisto: </a:t>
            </a:r>
          </a:p>
          <a:p>
            <a:pPr marL="171450" indent="-171450" rtl="0">
              <a:buFontTx/>
              <a:buChar char="-"/>
            </a:pPr>
            <a:r>
              <a:rPr lang="pt-pt"/>
              <a:t>E se as estratégias de adopção se concentrassem nos utilizadores finais (/comunidades alvo e as suas autoridades locais)</a:t>
            </a:r>
          </a:p>
          <a:p>
            <a:pPr marL="171450" indent="-171450" rtl="0">
              <a:buFontTx/>
              <a:buChar char="-"/>
            </a:pPr>
            <a:r>
              <a:rPr lang="pt-pt"/>
              <a:t>Qual seria o impacto de reenquadrar as normas NSS como um meio para atingir um fim, e não como um fim em si mesmo?</a:t>
            </a:r>
          </a:p>
          <a:p>
            <a:pPr marL="171450" indent="-171450" rtl="0">
              <a:buFontTx/>
              <a:buChar char="-"/>
            </a:pPr>
            <a:endParaRPr lang="en-US" baseline="0" dirty="0"/>
          </a:p>
          <a:p>
            <a:pPr marL="171450" indent="-171450" rtl="0">
              <a:buFontTx/>
              <a:buChar char="-"/>
            </a:pPr>
            <a:endParaRPr lang="en-US" baseline="0" dirty="0"/>
          </a:p>
          <a:p>
            <a:pPr rtl="0"/>
            <a:r>
              <a:rPr lang="pt-pt"/>
              <a:t>Não há respostas certas!</a:t>
            </a:r>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8</a:t>
            </a:fld>
            <a:endParaRPr lang="en-US"/>
          </a:p>
        </p:txBody>
      </p:sp>
    </p:spTree>
    <p:extLst>
      <p:ext uri="{BB962C8B-B14F-4D97-AF65-F5344CB8AC3E}">
        <p14:creationId xmlns:p14="http://schemas.microsoft.com/office/powerpoint/2010/main" val="25649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Agora que já visualizou as partes interessadas, identifique porque é que cada uma delas está interessada nas normas NSS. </a:t>
            </a:r>
          </a:p>
          <a:p>
            <a:pPr marL="171450" indent="-171450" rtl="0">
              <a:buFont typeface="Arial" panose="020B0604020202020204" pitchFamily="34" charset="0"/>
              <a:buChar char="•"/>
            </a:pPr>
            <a:r>
              <a:rPr lang="pt-pt"/>
              <a:t>Quais são os seus interesses e motivações?</a:t>
            </a:r>
          </a:p>
          <a:p>
            <a:pPr marL="171450" indent="-171450" rtl="0">
              <a:buFont typeface="Arial" panose="020B0604020202020204" pitchFamily="34" charset="0"/>
              <a:buChar char="•"/>
            </a:pPr>
            <a:r>
              <a:rPr lang="pt-pt"/>
              <a:t>Qual seria o seu "ganho" e o seu interesse em adoptar/implementar com sucesso?</a:t>
            </a:r>
          </a:p>
          <a:p>
            <a:pPr marL="171450" indent="-171450" rtl="0">
              <a:buFont typeface="Arial" panose="020B0604020202020204" pitchFamily="34" charset="0"/>
              <a:buChar char="•"/>
            </a:pPr>
            <a:r>
              <a:rPr lang="pt-pt"/>
              <a:t>Identificar as estratégias actuais que podem ser utilizadas para envolver estas partes interessadas em comités técnicos, sessões de informação e oportunidades de formação </a:t>
            </a:r>
          </a:p>
          <a:p>
            <a:pPr marL="0" indent="0" rtl="0">
              <a:buFont typeface="Arial" panose="020B0604020202020204" pitchFamily="34" charset="0"/>
              <a:buNone/>
            </a:pPr>
            <a:endParaRPr lang="en-US" baseline="0" dirty="0"/>
          </a:p>
          <a:p>
            <a:pPr marL="0" indent="0" rtl="0">
              <a:buFont typeface="Arial" panose="020B0604020202020204" pitchFamily="34" charset="0"/>
              <a:buNone/>
            </a:pPr>
            <a:r>
              <a:rPr lang="pt-pt"/>
              <a:t>Faça uma tabela como a do diapositivo para cada grupo de partes interessadas.</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9</a:t>
            </a:fld>
            <a:endParaRPr lang="en-US"/>
          </a:p>
        </p:txBody>
      </p:sp>
    </p:spTree>
    <p:extLst>
      <p:ext uri="{BB962C8B-B14F-4D97-AF65-F5344CB8AC3E}">
        <p14:creationId xmlns:p14="http://schemas.microsoft.com/office/powerpoint/2010/main" val="35677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Reveja este exemplo para ter algumas ideias. </a:t>
            </a:r>
          </a:p>
          <a:p>
            <a:pPr rtl="0"/>
            <a:r>
              <a:rPr lang="pt-pt"/>
              <a:t>Expandir cada imagem para ver cada uma claramente. </a:t>
            </a:r>
          </a:p>
          <a:p>
            <a:pPr rtl="0"/>
            <a:r>
              <a:rPr lang="pt-pt"/>
              <a:t>Não há respostas certas!</a:t>
            </a:r>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10</a:t>
            </a:fld>
            <a:endParaRPr lang="en-US"/>
          </a:p>
        </p:txBody>
      </p:sp>
    </p:spTree>
    <p:extLst>
      <p:ext uri="{BB962C8B-B14F-4D97-AF65-F5344CB8AC3E}">
        <p14:creationId xmlns:p14="http://schemas.microsoft.com/office/powerpoint/2010/main" val="77032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ctr" latinLnBrk="0" hangingPunct="1">
              <a:lnSpc>
                <a:spcPct val="100000"/>
              </a:lnSpc>
              <a:spcBef>
                <a:spcPts val="0"/>
              </a:spcBef>
              <a:spcAft>
                <a:spcPts val="0"/>
              </a:spcAft>
              <a:buClrTx/>
              <a:buSzTx/>
              <a:buFontTx/>
              <a:buNone/>
              <a:tabLst/>
              <a:defRPr/>
            </a:pPr>
            <a:r>
              <a:rPr lang="pt-pt" sz="1200" b="0" i="0" kern="1200">
                <a:solidFill>
                  <a:schemeClr val="tx1"/>
                </a:solidFill>
                <a:effectLst/>
                <a:latin typeface="+mn-lt"/>
                <a:ea typeface="+mn-ea"/>
                <a:cs typeface="+mn-cs"/>
              </a:rPr>
              <a:t>Veja esta compilação das partes interessadas, os seus porquês e os seus ganhos do </a:t>
            </a:r>
            <a:r>
              <a:rPr lang="pt-pt"/>
              <a:t>Workshop NSB Peer to Peer no Comité de Harmonização Técnica da Organização Africana de Normalização para rever as normas de saneamento não ligado à rede de esgotos (ISO 30500, ISO 24510, ISO 24511, ISO 24521).</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ctr" latinLnBrk="0" hangingPunct="1">
              <a:lnSpc>
                <a:spcPct val="100000"/>
              </a:lnSpc>
              <a:spcBef>
                <a:spcPts val="0"/>
              </a:spcBef>
              <a:spcAft>
                <a:spcPts val="0"/>
              </a:spcAft>
              <a:buClrTx/>
              <a:buSzTx/>
              <a:buFontTx/>
              <a:buNone/>
              <a:tabLst/>
              <a:defRPr/>
            </a:pPr>
            <a:r>
              <a:rPr lang="pt-pt"/>
              <a:t>Utilize o exemplo deste diapositivo e do que se encontra acima para identificar as suas próprias partes interessadas para a revisão nacional das normas NSS. </a:t>
            </a:r>
            <a:endParaRPr lang="en-US" dirty="0"/>
          </a:p>
          <a:p>
            <a:pPr rtl="0" fontAlgn="ct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11</a:t>
            </a:fld>
            <a:endParaRPr lang="en-US"/>
          </a:p>
        </p:txBody>
      </p:sp>
    </p:spTree>
    <p:extLst>
      <p:ext uri="{BB962C8B-B14F-4D97-AF65-F5344CB8AC3E}">
        <p14:creationId xmlns:p14="http://schemas.microsoft.com/office/powerpoint/2010/main" val="11030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13</a:t>
            </a:fld>
            <a:endParaRPr lang="en-US"/>
          </a:p>
        </p:txBody>
      </p:sp>
    </p:spTree>
    <p:extLst>
      <p:ext uri="{BB962C8B-B14F-4D97-AF65-F5344CB8AC3E}">
        <p14:creationId xmlns:p14="http://schemas.microsoft.com/office/powerpoint/2010/main" val="351920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pt-pt"/>
              <a:t>Existem várias estratégias centrais utilizadas pelos líderes para obter resultados eficazes. As mais frequentemente utilizadas estão indicadas neste diapositivo.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14</a:t>
            </a:fld>
            <a:endParaRPr lang="en-US"/>
          </a:p>
        </p:txBody>
      </p:sp>
    </p:spTree>
    <p:extLst>
      <p:ext uri="{BB962C8B-B14F-4D97-AF65-F5344CB8AC3E}">
        <p14:creationId xmlns:p14="http://schemas.microsoft.com/office/powerpoint/2010/main" val="2478254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a:prstGeom prst="rect">
            <a:avLst/>
          </a:prstGeo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pt"/>
              <a:t>Presenter(s)</a:t>
            </a:r>
          </a:p>
          <a:p>
            <a:pPr rtl="0"/>
            <a:r>
              <a:rPr lang="pt-pt"/>
              <a:t>Date</a:t>
            </a:r>
          </a:p>
          <a:p>
            <a:pPr rtl="0"/>
            <a:r>
              <a:rPr lang="pt-pt"/>
              <a:t>Event</a:t>
            </a:r>
          </a:p>
          <a:p>
            <a:pPr rtl="0"/>
            <a:r>
              <a:rPr lang="pt-pt"/>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894682"/>
            <a:ext cx="4686725" cy="855662"/>
          </a:xfrm>
          <a:prstGeom prst="rect">
            <a:avLst/>
          </a:prstGeom>
        </p:spPr>
        <p:txBody>
          <a:bodyPr lIns="0" tIns="0" rIns="0" bIns="0" rtlCol="0" anchor="t"/>
          <a:lstStyle>
            <a:lvl1pPr marL="0" indent="0" algn="r">
              <a:buNone/>
              <a:defRPr/>
            </a:lvl1pPr>
          </a:lstStyle>
          <a:p>
            <a:pPr lvl="0" rtl="0"/>
            <a:r>
              <a:rPr lang="pt-pt"/>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859789" y="1038065"/>
            <a:ext cx="3926524" cy="715145"/>
          </a:xfrm>
        </p:spPr>
        <p:txBody>
          <a:bodyPr lIns="0" tIns="0" rIns="0" bIns="0" rtlCol="0" anchor="ctr" anchorCtr="0"/>
          <a:lstStyle>
            <a:lvl1pPr algn="r">
              <a:defRPr b="1">
                <a:solidFill>
                  <a:srgbClr val="0A55A3"/>
                </a:solidFill>
              </a:defRPr>
            </a:lvl1pPr>
          </a:lstStyle>
          <a:p>
            <a:pPr rtl="0"/>
            <a:r>
              <a:rPr lang="pt-pt"/>
              <a:t>title style</a:t>
            </a:r>
          </a:p>
        </p:txBody>
      </p:sp>
    </p:spTree>
    <p:extLst>
      <p:ext uri="{BB962C8B-B14F-4D97-AF65-F5344CB8AC3E}">
        <p14:creationId xmlns:p14="http://schemas.microsoft.com/office/powerpoint/2010/main" val="200319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rtlCol="0" anchor="b"/>
          <a:lstStyle>
            <a:lvl1pPr>
              <a:defRPr sz="3200"/>
            </a:lvl1pPr>
          </a:lstStyle>
          <a:p>
            <a:pPr rtl="0"/>
            <a:r>
              <a:rPr lang="pt-pt"/>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a:prstGeom prst="rect">
            <a:avLst/>
          </a:prstGeo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pt"/>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219071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rtlCol="0"/>
          <a:lstStyle/>
          <a:p>
            <a:pPr rtl="0"/>
            <a:r>
              <a:rPr lang="pt-pt"/>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a:xfrm>
            <a:off x="838200" y="1825625"/>
            <a:ext cx="10515600" cy="4351338"/>
          </a:xfrm>
          <a:prstGeom prst="rect">
            <a:avLst/>
          </a:prstGeom>
        </p:spPr>
        <p:txBody>
          <a:bodyPr vert="eaVert" rtlCol="0"/>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040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rtlCol="0"/>
          <a:lstStyle/>
          <a:p>
            <a:pPr rtl="0"/>
            <a:r>
              <a:rPr lang="pt-pt"/>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a:prstGeom prst="rect">
            <a:avLst/>
          </a:prstGeom>
        </p:spPr>
        <p:txBody>
          <a:bodyPr vert="eaVert" rtlCol="0"/>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024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B406B-9A3E-DF4B-9113-23A0BDAEEA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rtl="0"/>
            <a:r>
              <a:rPr lang="en-US"/>
              <a:t>9/18/2020</a:t>
            </a: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9"/>
            <a:ext cx="2952750" cy="2371725"/>
          </a:xfr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pt"/>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501064" y="3931957"/>
            <a:ext cx="354750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pt"/>
              <a:t>Presenter(s)</a:t>
            </a:r>
          </a:p>
          <a:p>
            <a:pPr rtl="0"/>
            <a:r>
              <a:rPr lang="pt-pt"/>
              <a:t>Date</a:t>
            </a:r>
          </a:p>
          <a:p>
            <a:pPr rtl="0"/>
            <a:r>
              <a:rPr lang="pt-pt"/>
              <a:t>Event</a:t>
            </a:r>
          </a:p>
          <a:p>
            <a:pPr rtl="0"/>
            <a:r>
              <a:rPr lang="pt-pt"/>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tretch>
            <a:fillRect/>
          </a:stretch>
        </p:blipFill>
        <p:spPr>
          <a:xfrm>
            <a:off x="8138649" y="5972176"/>
            <a:ext cx="2834640" cy="885825"/>
          </a:xfrm>
          <a:prstGeom prst="rect">
            <a:avLst/>
          </a:prstGeom>
        </p:spPr>
      </p:pic>
    </p:spTree>
    <p:extLst>
      <p:ext uri="{BB962C8B-B14F-4D97-AF65-F5344CB8AC3E}">
        <p14:creationId xmlns:p14="http://schemas.microsoft.com/office/powerpoint/2010/main" val="321228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389133" y="2515235"/>
            <a:ext cx="3926524" cy="1325880"/>
          </a:xfrm>
        </p:spPr>
        <p:txBody>
          <a:bodyPr lIns="0" tIns="0" rIns="0" bIns="0" rtlCol="0" anchor="ctr" anchorCtr="0"/>
          <a:lstStyle>
            <a:lvl1pPr algn="r">
              <a:defRPr b="1" baseline="0">
                <a:solidFill>
                  <a:srgbClr val="0A55A3"/>
                </a:solidFill>
              </a:defRPr>
            </a:lvl1pPr>
          </a:lstStyle>
          <a:p>
            <a:pPr rtl="0"/>
            <a:r>
              <a:rPr lang="pt-pt"/>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prstGeom prst="rect">
            <a:avLst/>
          </a:prstGeom>
          <a:noFill/>
        </p:spPr>
        <p:txBody>
          <a:bodyPr lIns="0" tIns="0" rIns="0" bIns="0" rtlCol="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117602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838200" y="1928813"/>
            <a:ext cx="10515600" cy="1500187"/>
          </a:xfrm>
          <a:prstGeom prst="rect">
            <a:avLst/>
          </a:prstGeo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pt"/>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389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rtlCol="0"/>
          <a:lstStyle/>
          <a:p>
            <a:pPr rtl="0"/>
            <a:r>
              <a:rPr lang="pt-pt"/>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23067B25-CCA3-D04F-B882-F41CB15FD363}"/>
              </a:ext>
            </a:extLst>
          </p:cNvPr>
          <p:cNvSpPr>
            <a:spLocks noGrp="1"/>
          </p:cNvSpPr>
          <p:nvPr>
            <p:ph sz="half" idx="13"/>
          </p:nvPr>
        </p:nvSpPr>
        <p:spPr>
          <a:xfrm>
            <a:off x="6172200" y="1825625"/>
            <a:ext cx="5181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pic>
        <p:nvPicPr>
          <p:cNvPr id="9" name="Picture 8">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86811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rtlCol="0"/>
          <a:lstStyle/>
          <a:p>
            <a:pPr rtl="0"/>
            <a:r>
              <a:rPr lang="pt-pt"/>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Click to edit Master text styles</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Click to edit Master text styles</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Content Placeholder 2">
            <a:extLst>
              <a:ext uri="{FF2B5EF4-FFF2-40B4-BE49-F238E27FC236}">
                <a16:creationId xmlns:a16="http://schemas.microsoft.com/office/drawing/2014/main" id="{23067B25-CCA3-D04F-B882-F41CB15FD363}"/>
              </a:ext>
            </a:extLst>
          </p:cNvPr>
          <p:cNvSpPr>
            <a:spLocks noGrp="1"/>
          </p:cNvSpPr>
          <p:nvPr>
            <p:ph sz="half" idx="13"/>
          </p:nvPr>
        </p:nvSpPr>
        <p:spPr>
          <a:xfrm>
            <a:off x="838200" y="2505075"/>
            <a:ext cx="5159375" cy="367188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
        <p:nvSpPr>
          <p:cNvPr id="11" name="Content Placeholder 2">
            <a:extLst>
              <a:ext uri="{FF2B5EF4-FFF2-40B4-BE49-F238E27FC236}">
                <a16:creationId xmlns:a16="http://schemas.microsoft.com/office/drawing/2014/main" id="{23067B25-CCA3-D04F-B882-F41CB15FD363}"/>
              </a:ext>
            </a:extLst>
          </p:cNvPr>
          <p:cNvSpPr>
            <a:spLocks noGrp="1"/>
          </p:cNvSpPr>
          <p:nvPr>
            <p:ph sz="half" idx="14"/>
          </p:nvPr>
        </p:nvSpPr>
        <p:spPr>
          <a:xfrm>
            <a:off x="6172200" y="2505075"/>
            <a:ext cx="5159375" cy="367188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pic>
        <p:nvPicPr>
          <p:cNvPr id="12" name="Picture 11">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69480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pt-pt"/>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
        <p:nvSpPr>
          <p:cNvPr id="7"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10515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Tree>
    <p:extLst>
      <p:ext uri="{BB962C8B-B14F-4D97-AF65-F5344CB8AC3E}">
        <p14:creationId xmlns:p14="http://schemas.microsoft.com/office/powerpoint/2010/main" val="135085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pt-pt"/>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10515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pt-pt"/>
              <a:t>Click to edit Master text styles</a:t>
            </a:r>
          </a:p>
          <a:p>
            <a:pPr lvl="1" rtl="0"/>
            <a:r>
              <a:rPr lang="pt-pt"/>
              <a:t>Second level</a:t>
            </a:r>
          </a:p>
          <a:p>
            <a:pPr lvl="2" rtl="0"/>
            <a:r>
              <a:rPr lang="pt-pt"/>
              <a:t>Third level</a:t>
            </a:r>
          </a:p>
          <a:p>
            <a:pPr lvl="3" rtl="0"/>
            <a:r>
              <a:rPr lang="pt-pt"/>
              <a:t>Fourth level</a:t>
            </a:r>
          </a:p>
          <a:p>
            <a:pPr lvl="4" rtl="0"/>
            <a:r>
              <a:rPr lang="pt-pt"/>
              <a:t>Fifth level</a:t>
            </a:r>
          </a:p>
        </p:txBody>
      </p:sp>
    </p:spTree>
    <p:extLst>
      <p:ext uri="{BB962C8B-B14F-4D97-AF65-F5344CB8AC3E}">
        <p14:creationId xmlns:p14="http://schemas.microsoft.com/office/powerpoint/2010/main" val="341589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719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a:prstGeom prst="rect">
            <a:avLst/>
          </a:prstGeom>
        </p:spPr>
        <p:txBody>
          <a:bodyPr rtlCol="0"/>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pt"/>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148019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pt"/>
              <a:t>Click to edit Master title style</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754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hyperlink" Target="https://sanitation.ansi.org/"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itle 4"/>
          <p:cNvSpPr>
            <a:spLocks noGrp="1"/>
          </p:cNvSpPr>
          <p:nvPr>
            <p:ph type="title"/>
          </p:nvPr>
        </p:nvSpPr>
        <p:spPr>
          <a:xfrm>
            <a:off x="859788" y="1038065"/>
            <a:ext cx="8269463" cy="715145"/>
          </a:xfrm>
        </p:spPr>
        <p:txBody>
          <a:bodyPr rtlCol="0">
            <a:normAutofit fontScale="90000"/>
          </a:bodyPr>
          <a:lstStyle/>
          <a:p>
            <a:pPr algn="l" rtl="0"/>
            <a:r>
              <a:rPr lang="pt-pt" dirty="0"/>
              <a:t>envolver o sector do WASH </a:t>
            </a:r>
            <a:br>
              <a:rPr lang="pt-pt" dirty="0"/>
            </a:br>
            <a:r>
              <a:rPr lang="pt-pt" dirty="0"/>
              <a:t>antes da revisão nacional</a:t>
            </a:r>
          </a:p>
        </p:txBody>
      </p:sp>
      <p:sp>
        <p:nvSpPr>
          <p:cNvPr id="6" name="Subtitle 1">
            <a:extLst>
              <a:ext uri="{FF2B5EF4-FFF2-40B4-BE49-F238E27FC236}">
                <a16:creationId xmlns:a16="http://schemas.microsoft.com/office/drawing/2014/main" id="{960E455D-9593-8E4D-B682-432031393CFA}"/>
              </a:ext>
            </a:extLst>
          </p:cNvPr>
          <p:cNvSpPr>
            <a:spLocks noGrp="1"/>
          </p:cNvSpPr>
          <p:nvPr>
            <p:ph type="subTitle" idx="1"/>
          </p:nvPr>
        </p:nvSpPr>
        <p:spPr>
          <a:xfrm>
            <a:off x="7817223" y="3931956"/>
            <a:ext cx="4231341" cy="1930961"/>
          </a:xfrm>
        </p:spPr>
        <p:txBody>
          <a:bodyPr rtlCol="0"/>
          <a:lstStyle/>
          <a:p>
            <a:pPr rtl="0"/>
            <a:r>
              <a:rPr lang="pt-pt"/>
              <a:t>Nome do apresentador</a:t>
            </a:r>
          </a:p>
          <a:p>
            <a:pPr rtl="0"/>
            <a:r>
              <a:rPr lang="pt-pt"/>
              <a:t>Organização</a:t>
            </a:r>
          </a:p>
          <a:p>
            <a:pPr rtl="0"/>
            <a:r>
              <a:rPr lang="pt-pt"/>
              <a:t>Data</a:t>
            </a:r>
          </a:p>
          <a:p>
            <a:pPr rtl="0"/>
            <a:r>
              <a:rPr lang="pt-pt"/>
              <a:t>Localização</a:t>
            </a:r>
          </a:p>
        </p:txBody>
      </p:sp>
    </p:spTree>
    <p:custDataLst>
      <p:tags r:id="rId1"/>
    </p:custDataLst>
    <p:extLst>
      <p:ext uri="{BB962C8B-B14F-4D97-AF65-F5344CB8AC3E}">
        <p14:creationId xmlns:p14="http://schemas.microsoft.com/office/powerpoint/2010/main" val="346297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85538" y="5584875"/>
            <a:ext cx="4389120" cy="127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838200" y="5758159"/>
            <a:ext cx="10515600" cy="923330"/>
          </a:xfrm>
          <a:prstGeom prst="rect">
            <a:avLst/>
          </a:prstGeom>
          <a:noFill/>
        </p:spPr>
        <p:txBody>
          <a:bodyPr wrap="square" rtlCol="0">
            <a:spAutoFit/>
          </a:bodyPr>
          <a:lstStyle/>
          <a:p>
            <a:pPr rtl="0"/>
            <a:r>
              <a:rPr lang="pt-pt"/>
              <a:t>Um exemplo de mapeamento estruturado das partes interessadas do NSB Peer to Peer Workshop no Comité de Harmonização Técnica da Organização Africana de Normalização para rever as normas de saneamento não ligado à rede de esgotos (ISO 30500, ISO 24510, ISO 24511, ISO 24521) </a:t>
            </a:r>
          </a:p>
        </p:txBody>
      </p:sp>
      <p:pic>
        <p:nvPicPr>
          <p:cNvPr id="5" name="Picture 4"/>
          <p:cNvPicPr>
            <a:picLocks noChangeAspect="1"/>
          </p:cNvPicPr>
          <p:nvPr/>
        </p:nvPicPr>
        <p:blipFill>
          <a:blip r:embed="rId4"/>
          <a:stretch>
            <a:fillRect/>
          </a:stretch>
        </p:blipFill>
        <p:spPr>
          <a:xfrm>
            <a:off x="838200" y="1863972"/>
            <a:ext cx="5276850" cy="3657600"/>
          </a:xfrm>
          <a:prstGeom prst="rect">
            <a:avLst/>
          </a:prstGeom>
        </p:spPr>
      </p:pic>
      <p:pic>
        <p:nvPicPr>
          <p:cNvPr id="10" name="Picture 9"/>
          <p:cNvPicPr>
            <a:picLocks noChangeAspect="1"/>
          </p:cNvPicPr>
          <p:nvPr/>
        </p:nvPicPr>
        <p:blipFill>
          <a:blip r:embed="rId5"/>
          <a:stretch>
            <a:fillRect/>
          </a:stretch>
        </p:blipFill>
        <p:spPr>
          <a:xfrm>
            <a:off x="8609830" y="1150299"/>
            <a:ext cx="3164828" cy="2070668"/>
          </a:xfrm>
          <a:prstGeom prst="rect">
            <a:avLst/>
          </a:prstGeom>
        </p:spPr>
      </p:pic>
      <p:pic>
        <p:nvPicPr>
          <p:cNvPr id="11" name="Picture 10"/>
          <p:cNvPicPr>
            <a:picLocks noChangeAspect="1"/>
          </p:cNvPicPr>
          <p:nvPr/>
        </p:nvPicPr>
        <p:blipFill>
          <a:blip r:embed="rId6"/>
          <a:stretch>
            <a:fillRect/>
          </a:stretch>
        </p:blipFill>
        <p:spPr>
          <a:xfrm>
            <a:off x="6436186" y="3349762"/>
            <a:ext cx="3371485" cy="2321755"/>
          </a:xfrm>
          <a:prstGeom prst="rect">
            <a:avLst/>
          </a:prstGeom>
        </p:spPr>
      </p:pic>
      <p:sp>
        <p:nvSpPr>
          <p:cNvPr id="13" name="Title 1">
            <a:extLst>
              <a:ext uri="{FF2B5EF4-FFF2-40B4-BE49-F238E27FC236}">
                <a16:creationId xmlns:a16="http://schemas.microsoft.com/office/drawing/2014/main" id="{D2C2C752-35E4-43C1-B6D3-2AF3ECF35E07}"/>
              </a:ext>
            </a:extLst>
          </p:cNvPr>
          <p:cNvSpPr txBox="1">
            <a:spLocks/>
          </p:cNvSpPr>
          <p:nvPr/>
        </p:nvSpPr>
        <p:spPr>
          <a:xfrm>
            <a:off x="838200" y="252583"/>
            <a:ext cx="10515600" cy="137480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a:lstStyle>
          <a:p>
            <a:r>
              <a:rPr lang="pt-pt" sz="4000" dirty="0"/>
              <a:t>O seu papel ao identificar as partes interessadas:</a:t>
            </a:r>
            <a:r>
              <a:rPr lang="en-US" dirty="0"/>
              <a:t/>
            </a:r>
            <a:br>
              <a:rPr lang="en-US" dirty="0"/>
            </a:br>
            <a:r>
              <a:rPr lang="pt-pt" sz="3100" i="1" dirty="0"/>
              <a:t>mapeamento estruturado das partes </a:t>
            </a:r>
            <a:r>
              <a:rPr lang="ro-MD" sz="3100" i="1" dirty="0"/>
              <a:t/>
            </a:r>
            <a:br>
              <a:rPr lang="ro-MD" sz="3100" i="1" dirty="0"/>
            </a:br>
            <a:r>
              <a:rPr lang="pt-pt" sz="3100" i="1" dirty="0"/>
              <a:t>interessadas</a:t>
            </a:r>
            <a:r>
              <a:rPr lang="ro-MD" sz="3100" i="1" dirty="0"/>
              <a:t> </a:t>
            </a:r>
            <a:r>
              <a:rPr lang="pt-pt" sz="3100" i="1" dirty="0"/>
              <a:t>exemplo compilado</a:t>
            </a:r>
            <a:endParaRPr lang="en-US" sz="3100" dirty="0"/>
          </a:p>
        </p:txBody>
      </p:sp>
    </p:spTree>
    <p:custDataLst>
      <p:tags r:id="rId1"/>
    </p:custDataLst>
    <p:extLst>
      <p:ext uri="{BB962C8B-B14F-4D97-AF65-F5344CB8AC3E}">
        <p14:creationId xmlns:p14="http://schemas.microsoft.com/office/powerpoint/2010/main" val="242848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idx="4294967295"/>
          </p:nvPr>
        </p:nvSpPr>
        <p:spPr>
          <a:xfrm>
            <a:off x="838200" y="252583"/>
            <a:ext cx="10515600" cy="1325563"/>
          </a:xfrm>
        </p:spPr>
        <p:txBody>
          <a:bodyPr rtlCol="0">
            <a:normAutofit fontScale="90000"/>
          </a:bodyPr>
          <a:lstStyle/>
          <a:p>
            <a:pPr rtl="0"/>
            <a:r>
              <a:rPr lang="pt-pt" sz="4000" dirty="0"/>
              <a:t>O seu papel ao identificar as partes interessadas:</a:t>
            </a:r>
            <a:r>
              <a:rPr lang="en-US" dirty="0"/>
              <a:t/>
            </a:r>
            <a:br>
              <a:rPr lang="en-US" dirty="0"/>
            </a:br>
            <a:r>
              <a:rPr lang="pt-pt" sz="2700" i="1" dirty="0"/>
              <a:t>mapeamento estruturado das partes interessadas</a:t>
            </a:r>
            <a:r>
              <a:rPr lang="ro-MD" sz="2700" i="1" dirty="0"/>
              <a:t> </a:t>
            </a:r>
            <a:r>
              <a:rPr lang="en-GB" sz="2700" i="1" dirty="0"/>
              <a:t/>
            </a:r>
            <a:br>
              <a:rPr lang="en-GB" sz="2700" i="1" dirty="0"/>
            </a:br>
            <a:r>
              <a:rPr lang="pt-pt" sz="2700" i="1" dirty="0"/>
              <a:t>exemplo compilado</a:t>
            </a:r>
            <a:endParaRPr lang="en-US" sz="2700" dirty="0"/>
          </a:p>
        </p:txBody>
      </p:sp>
      <p:graphicFrame>
        <p:nvGraphicFramePr>
          <p:cNvPr id="5" name="Table 4">
            <a:extLst>
              <a:ext uri="{FF2B5EF4-FFF2-40B4-BE49-F238E27FC236}">
                <a16:creationId xmlns:a16="http://schemas.microsoft.com/office/drawing/2014/main" id="{54BA6C38-34DC-456D-87C4-F7F67A45A2DE}"/>
              </a:ext>
            </a:extLst>
          </p:cNvPr>
          <p:cNvGraphicFramePr>
            <a:graphicFrameLocks noGrp="1"/>
          </p:cNvGraphicFramePr>
          <p:nvPr>
            <p:extLst>
              <p:ext uri="{D42A27DB-BD31-4B8C-83A1-F6EECF244321}">
                <p14:modId xmlns:p14="http://schemas.microsoft.com/office/powerpoint/2010/main" val="1433588122"/>
              </p:ext>
            </p:extLst>
          </p:nvPr>
        </p:nvGraphicFramePr>
        <p:xfrm>
          <a:off x="912476" y="1750676"/>
          <a:ext cx="9574191" cy="4983480"/>
        </p:xfrm>
        <a:graphic>
          <a:graphicData uri="http://schemas.openxmlformats.org/drawingml/2006/table">
            <a:tbl>
              <a:tblPr>
                <a:tableStyleId>{5C22544A-7EE6-4342-B048-85BDC9FD1C3A}</a:tableStyleId>
              </a:tblPr>
              <a:tblGrid>
                <a:gridCol w="2262045">
                  <a:extLst>
                    <a:ext uri="{9D8B030D-6E8A-4147-A177-3AD203B41FA5}">
                      <a16:colId xmlns:a16="http://schemas.microsoft.com/office/drawing/2014/main" val="1013665259"/>
                    </a:ext>
                  </a:extLst>
                </a:gridCol>
                <a:gridCol w="3726611">
                  <a:extLst>
                    <a:ext uri="{9D8B030D-6E8A-4147-A177-3AD203B41FA5}">
                      <a16:colId xmlns:a16="http://schemas.microsoft.com/office/drawing/2014/main" val="3618319917"/>
                    </a:ext>
                  </a:extLst>
                </a:gridCol>
                <a:gridCol w="3585535">
                  <a:extLst>
                    <a:ext uri="{9D8B030D-6E8A-4147-A177-3AD203B41FA5}">
                      <a16:colId xmlns:a16="http://schemas.microsoft.com/office/drawing/2014/main" val="1455641906"/>
                    </a:ext>
                  </a:extLst>
                </a:gridCol>
              </a:tblGrid>
              <a:tr h="354805">
                <a:tc>
                  <a:txBody>
                    <a:bodyPr/>
                    <a:lstStyle/>
                    <a:p>
                      <a:pPr algn="ctr" rtl="0">
                        <a:lnSpc>
                          <a:spcPct val="100000"/>
                        </a:lnSpc>
                        <a:spcAft>
                          <a:spcPts val="0"/>
                        </a:spcAft>
                      </a:pPr>
                      <a:r>
                        <a:rPr lang="pt-pt" sz="1250" b="1" dirty="0">
                          <a:effectLst/>
                          <a:latin typeface="Arial" panose="020B0604020202020204" pitchFamily="34" charset="0"/>
                          <a:cs typeface="Arial" panose="020B0604020202020204" pitchFamily="34" charset="0"/>
                        </a:rPr>
                        <a:t>Partes interessadas</a:t>
                      </a:r>
                      <a:endParaRPr lang="ro-RO" sz="12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4378" marB="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B9CDE5"/>
                    </a:solidFill>
                  </a:tcPr>
                </a:tc>
                <a:tc>
                  <a:txBody>
                    <a:bodyPr/>
                    <a:lstStyle/>
                    <a:p>
                      <a:pPr algn="ctr" rtl="0">
                        <a:lnSpc>
                          <a:spcPct val="100000"/>
                        </a:lnSpc>
                        <a:spcAft>
                          <a:spcPts val="0"/>
                        </a:spcAft>
                      </a:pPr>
                      <a:r>
                        <a:rPr lang="pt-pt" sz="1250" b="1" dirty="0">
                          <a:effectLst/>
                          <a:latin typeface="Arial" panose="020B0604020202020204" pitchFamily="34" charset="0"/>
                          <a:cs typeface="Arial" panose="020B0604020202020204" pitchFamily="34" charset="0"/>
                        </a:rPr>
                        <a:t>O seu "Porquê"?</a:t>
                      </a:r>
                      <a:endParaRPr lang="ro-RO" sz="1250" b="1" dirty="0">
                        <a:effectLst/>
                        <a:latin typeface="Arial" panose="020B0604020202020204" pitchFamily="34" charset="0"/>
                        <a:cs typeface="Arial" panose="020B0604020202020204" pitchFamily="34" charset="0"/>
                      </a:endParaRPr>
                    </a:p>
                    <a:p>
                      <a:pPr algn="ctr" rtl="0">
                        <a:lnSpc>
                          <a:spcPct val="100000"/>
                        </a:lnSpc>
                        <a:spcAft>
                          <a:spcPts val="0"/>
                        </a:spcAft>
                      </a:pPr>
                      <a:r>
                        <a:rPr lang="pt-pt" sz="1250" b="1" dirty="0">
                          <a:effectLst/>
                          <a:latin typeface="Arial" panose="020B0604020202020204" pitchFamily="34" charset="0"/>
                          <a:cs typeface="Arial" panose="020B0604020202020204" pitchFamily="34" charset="0"/>
                        </a:rPr>
                        <a:t>Contexto (interesses e preocupações)</a:t>
                      </a:r>
                      <a:endParaRPr lang="ro-RO" sz="12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4378" marB="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B9CDE5"/>
                    </a:solidFill>
                  </a:tcPr>
                </a:tc>
                <a:tc>
                  <a:txBody>
                    <a:bodyPr/>
                    <a:lstStyle/>
                    <a:p>
                      <a:pPr algn="ctr" rtl="0">
                        <a:lnSpc>
                          <a:spcPct val="100000"/>
                        </a:lnSpc>
                        <a:spcAft>
                          <a:spcPts val="0"/>
                        </a:spcAft>
                      </a:pPr>
                      <a:r>
                        <a:rPr lang="pt-pt" sz="1250" b="1" dirty="0">
                          <a:effectLst/>
                          <a:latin typeface="Arial" panose="020B0604020202020204" pitchFamily="34" charset="0"/>
                          <a:cs typeface="Arial" panose="020B0604020202020204" pitchFamily="34" charset="0"/>
                        </a:rPr>
                        <a:t>Os seus "Ganhos"</a:t>
                      </a:r>
                      <a:endParaRPr lang="ro-RO" sz="1250" b="1" dirty="0">
                        <a:effectLst/>
                        <a:latin typeface="Arial" panose="020B0604020202020204" pitchFamily="34" charset="0"/>
                        <a:cs typeface="Arial" panose="020B0604020202020204" pitchFamily="34" charset="0"/>
                      </a:endParaRPr>
                    </a:p>
                    <a:p>
                      <a:pPr algn="ctr" rtl="0">
                        <a:lnSpc>
                          <a:spcPct val="100000"/>
                        </a:lnSpc>
                        <a:spcAft>
                          <a:spcPts val="0"/>
                        </a:spcAft>
                      </a:pPr>
                      <a:r>
                        <a:rPr lang="pt-pt" sz="1250" b="1" dirty="0" err="1">
                          <a:effectLst/>
                          <a:latin typeface="Arial" panose="020B0604020202020204" pitchFamily="34" charset="0"/>
                          <a:cs typeface="Arial" panose="020B0604020202020204" pitchFamily="34" charset="0"/>
                        </a:rPr>
                        <a:t>Adopção</a:t>
                      </a:r>
                      <a:r>
                        <a:rPr lang="pt-pt" sz="1250" b="1" dirty="0">
                          <a:effectLst/>
                          <a:latin typeface="Arial" panose="020B0604020202020204" pitchFamily="34" charset="0"/>
                          <a:cs typeface="Arial" panose="020B0604020202020204" pitchFamily="34" charset="0"/>
                        </a:rPr>
                        <a:t> e Implementação</a:t>
                      </a:r>
                      <a:endParaRPr lang="ro-RO" sz="12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4378"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B9CDE5"/>
                    </a:solidFill>
                  </a:tcPr>
                </a:tc>
                <a:extLst>
                  <a:ext uri="{0D108BD9-81ED-4DB2-BD59-A6C34878D82A}">
                    <a16:rowId xmlns:a16="http://schemas.microsoft.com/office/drawing/2014/main" val="510992625"/>
                  </a:ext>
                </a:extLst>
              </a:tr>
              <a:tr h="0">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Governo - Esferas específicas (Saúde, Água e Saneamento, Aglomerados Humanos) e Reguladores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Responsáveis pelo desenvolvimento de Políticas baseadas no seu Mandato (muitas vezes definido de forma restrita - por exemplo, "erradicar doenças transmissíveis"); Prevenção de produtos de qualidade inferior através da </a:t>
                      </a:r>
                      <a:r>
                        <a:rPr lang="pt-pt" sz="950" dirty="0" err="1">
                          <a:effectLst/>
                          <a:latin typeface="Arial" panose="020B0604020202020204" pitchFamily="34" charset="0"/>
                          <a:cs typeface="Arial" panose="020B0604020202020204" pitchFamily="34" charset="0"/>
                        </a:rPr>
                        <a:t>adopção</a:t>
                      </a:r>
                      <a:r>
                        <a:rPr lang="pt-pt" sz="950" dirty="0">
                          <a:effectLst/>
                          <a:latin typeface="Arial" panose="020B0604020202020204" pitchFamily="34" charset="0"/>
                          <a:cs typeface="Arial" panose="020B0604020202020204" pitchFamily="34" charset="0"/>
                        </a:rPr>
                        <a:t> e implementação de normas;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Implementação e cumprimento de políticas; crescimento social e económico; redução dos custos dos cuidados de saúde; impacto a longo prazo como resultado de produtos de qualidade superior; Criação de emprego, objectivos dos ODS cumpridos</a:t>
                      </a:r>
                      <a:endParaRPr lang="ro-RO" sz="95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2213709"/>
                  </a:ext>
                </a:extLst>
              </a:tr>
              <a:tr h="0">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Utilizadores finais ("consumidores")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facilidade de utilização, acessibilidade; manutenção e durabilidade; privacidade/dignidade, aspiração, </a:t>
                      </a:r>
                      <a:r>
                        <a:rPr lang="pt-pt" sz="950" dirty="0" err="1">
                          <a:effectLst/>
                          <a:latin typeface="Arial" panose="020B0604020202020204" pitchFamily="34" charset="0"/>
                          <a:cs typeface="Arial" panose="020B0604020202020204" pitchFamily="34" charset="0"/>
                        </a:rPr>
                        <a:t>etc</a:t>
                      </a:r>
                      <a:r>
                        <a:rPr lang="pt-pt" sz="950" dirty="0">
                          <a:effectLst/>
                          <a:latin typeface="Arial" panose="020B0604020202020204" pitchFamily="34" charset="0"/>
                          <a:cs typeface="Arial" panose="020B0604020202020204" pitchFamily="34" charset="0"/>
                        </a:rPr>
                        <a:t>; Higiene</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qualidade de vida; necessidades básicas satisfeitas/satisfação; dignidade, ambiente mais saudável, aspirações satisfeitas (mobilidade social)</a:t>
                      </a:r>
                      <a:endParaRPr lang="ro-RO" sz="95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5435487"/>
                  </a:ext>
                </a:extLst>
              </a:tr>
              <a:tr h="0">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Organismos Nacionais de Normalização (NSB)</a:t>
                      </a:r>
                      <a:endParaRPr lang="ro-RO" sz="95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Facilitação do comércio; Satisfazendo as expectativas/respostas das suas partes interessadas sobre o seu Mandato; consenso de indivíduos/associações de consumidores/grupos defensores;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Evidência da facilitação do comércio, crescimento económico e melhoria do bem-estar das comunidades; cumprimento do Mandato; Referenciado nos Regulamentos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1528466"/>
                  </a:ext>
                </a:extLst>
              </a:tr>
              <a:tr h="0">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Líderes comunitários, ONGs</a:t>
                      </a:r>
                      <a:endParaRPr lang="ro-RO" sz="95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Segurança da água, Melhor higiene, ambiente mais limpo; Reconhecimento/expressão prática do seu mandato - cumprimento da sua "promessa"</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reconhecimento por parte dos cidadãos; prova de progresso</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522116"/>
                  </a:ext>
                </a:extLst>
              </a:tr>
              <a:tr h="0">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Fabricantes de sanitas não baseadas em água</a:t>
                      </a:r>
                      <a:endParaRPr lang="ro-RO" sz="95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Receitas geradas/retorno do investimento inicial em I&amp;D; penetração no mercado e quota de mercado; melhorias contínuas do produto/desenho</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Acesso ao mercado ENORME; Lucro (ROI); Equidade da marca; Responsabilidade Social Empresarial; Reputação; Crescimento dos seus negócios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3911247"/>
                  </a:ext>
                </a:extLst>
              </a:tr>
              <a:tr h="0">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CA (Laboratórios)/Organismos de Avaliação da Conformidade / Parceiros de Implementação</a:t>
                      </a:r>
                      <a:endParaRPr lang="ro-RO" sz="95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Conformidade dos desenhos; Segurança/fiabilidade das amostras de teste Certificação, Inspecção e práticas de teste bem definidas Através da normalização da cadeia de valor; facilidade de implementação em larga escala</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Controlos de qualidade em vigor, adesão e consistência Cumprimento do seu Mandato; Apoio de receitas dos seus financiadores (por exemplo, SIDA)</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6003710"/>
                  </a:ext>
                </a:extLst>
              </a:tr>
              <a:tr h="0">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 Universidades/investigadores</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a:effectLst/>
                          <a:latin typeface="Arial" panose="020B0604020202020204" pitchFamily="34" charset="0"/>
                          <a:cs typeface="Arial" panose="020B0604020202020204" pitchFamily="34" charset="0"/>
                        </a:rPr>
                        <a:t>um grupo de interesse chave...</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pt-pt" sz="950" dirty="0">
                          <a:effectLst/>
                          <a:latin typeface="Arial" panose="020B0604020202020204" pitchFamily="34" charset="0"/>
                          <a:cs typeface="Arial" panose="020B0604020202020204" pitchFamily="34" charset="0"/>
                        </a:rPr>
                        <a:t> </a:t>
                      </a:r>
                      <a:endParaRPr lang="ro-RO" sz="95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6629148"/>
                  </a:ext>
                </a:extLst>
              </a:tr>
            </a:tbl>
          </a:graphicData>
        </a:graphic>
      </p:graphicFrame>
    </p:spTree>
    <p:custDataLst>
      <p:tags r:id="rId1"/>
    </p:custDataLst>
    <p:extLst>
      <p:ext uri="{BB962C8B-B14F-4D97-AF65-F5344CB8AC3E}">
        <p14:creationId xmlns:p14="http://schemas.microsoft.com/office/powerpoint/2010/main" val="283637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lstStyle/>
          <a:p>
            <a:pPr rtl="0"/>
            <a:r>
              <a:rPr lang="pt-pt" b="1"/>
              <a:t>Comunicar com as partes interessadas</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914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pt-pt"/>
              <a:t>Participação efectiva</a:t>
            </a:r>
          </a:p>
        </p:txBody>
      </p:sp>
      <p:sp>
        <p:nvSpPr>
          <p:cNvPr id="3" name="Content Placeholder 2"/>
          <p:cNvSpPr>
            <a:spLocks noGrp="1"/>
          </p:cNvSpPr>
          <p:nvPr>
            <p:ph idx="1"/>
          </p:nvPr>
        </p:nvSpPr>
        <p:spPr>
          <a:xfrm>
            <a:off x="5768904" y="1028992"/>
            <a:ext cx="5683392" cy="4963246"/>
          </a:xfrm>
        </p:spPr>
        <p:txBody>
          <a:bodyPr rtlCol="0"/>
          <a:lstStyle/>
          <a:p>
            <a:pPr marL="0" indent="0" rtl="0">
              <a:buNone/>
            </a:pPr>
            <a:r>
              <a:rPr lang="pt-pt" b="1"/>
              <a:t>Ao envolver-se com as partes interessadas do NSS:</a:t>
            </a:r>
          </a:p>
          <a:p>
            <a:pPr rtl="0"/>
            <a:r>
              <a:rPr lang="pt-pt" sz="2200"/>
              <a:t>Demonstrar interligação entre o UN SDG 6, as normas e as prioridades nacionais  </a:t>
            </a:r>
          </a:p>
          <a:p>
            <a:pPr rtl="0"/>
            <a:r>
              <a:rPr lang="pt-pt" sz="2200"/>
              <a:t>Determinar se as partes interessadas são as mais adequadas:</a:t>
            </a:r>
          </a:p>
          <a:p>
            <a:pPr lvl="1" rtl="0"/>
            <a:r>
              <a:rPr lang="pt-pt" sz="2000"/>
              <a:t>Comités técnicos</a:t>
            </a:r>
          </a:p>
          <a:p>
            <a:pPr lvl="1" rtl="0"/>
            <a:r>
              <a:rPr lang="pt-pt" sz="2000"/>
              <a:t>Sessões de informação ou técnicas</a:t>
            </a:r>
          </a:p>
          <a:p>
            <a:pPr lvl="1" rtl="0"/>
            <a:r>
              <a:rPr lang="pt-pt" sz="2000"/>
              <a:t>Sessões de formação</a:t>
            </a:r>
          </a:p>
          <a:p>
            <a:pPr rtl="0"/>
            <a:r>
              <a:rPr lang="pt-pt" sz="2200"/>
              <a:t>Acompanhamento com as partes interessadas após o primeiro contacto:</a:t>
            </a:r>
          </a:p>
          <a:p>
            <a:pPr lvl="1" rtl="0"/>
            <a:r>
              <a:rPr lang="pt-pt" sz="2000"/>
              <a:t>Partilhe as suas informações de contacto e recursos, e planeie voltar a ligar daí a duas semanas.</a:t>
            </a:r>
          </a:p>
          <a:p>
            <a:pPr rtl="0"/>
            <a:r>
              <a:rPr lang="pt-pt" sz="2200"/>
              <a:t>Acompanhe as suas partes interessadas e comprometa-se com um documento em Word ou Excel</a:t>
            </a:r>
          </a:p>
          <a:p>
            <a:pPr marL="457200" lvl="1" indent="0" rtl="0">
              <a:buNone/>
            </a:pPr>
            <a:endParaRPr lang="en-US" sz="2000" dirty="0"/>
          </a:p>
          <a:p>
            <a:pPr rtl="0"/>
            <a:endParaRPr lang="en-US" dirty="0"/>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97144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pt-pt"/>
              <a:t>Estratégias de influência</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838200" y="1388825"/>
            <a:ext cx="7354899" cy="461665"/>
          </a:xfrm>
          <a:prstGeom prst="rect">
            <a:avLst/>
          </a:prstGeom>
        </p:spPr>
        <p:txBody>
          <a:bodyPr wrap="none" rtlCol="0">
            <a:spAutoFit/>
          </a:bodyPr>
          <a:lstStyle/>
          <a:p>
            <a:pPr rtl="0"/>
            <a:r>
              <a:rPr lang="pt-pt" sz="2400">
                <a:solidFill>
                  <a:srgbClr val="0A55A3"/>
                </a:solidFill>
                <a:latin typeface="Arial" panose="020B0604020202020204" pitchFamily="34" charset="0"/>
                <a:cs typeface="Arial" panose="020B0604020202020204" pitchFamily="34" charset="0"/>
              </a:rPr>
              <a:t>Como obter o compromisso das partes interessadas identificadas:</a:t>
            </a:r>
          </a:p>
        </p:txBody>
      </p:sp>
      <p:graphicFrame>
        <p:nvGraphicFramePr>
          <p:cNvPr id="6" name="Table 5">
            <a:extLst>
              <a:ext uri="{FF2B5EF4-FFF2-40B4-BE49-F238E27FC236}">
                <a16:creationId xmlns:a16="http://schemas.microsoft.com/office/drawing/2014/main" id="{1D5CBA5F-93B3-4572-B7DB-CA90E8B51631}"/>
              </a:ext>
            </a:extLst>
          </p:cNvPr>
          <p:cNvGraphicFramePr>
            <a:graphicFrameLocks noGrp="1"/>
          </p:cNvGraphicFramePr>
          <p:nvPr>
            <p:extLst>
              <p:ext uri="{D42A27DB-BD31-4B8C-83A1-F6EECF244321}">
                <p14:modId xmlns:p14="http://schemas.microsoft.com/office/powerpoint/2010/main" val="751380243"/>
              </p:ext>
            </p:extLst>
          </p:nvPr>
        </p:nvGraphicFramePr>
        <p:xfrm>
          <a:off x="838199" y="2033863"/>
          <a:ext cx="9824049" cy="4702852"/>
        </p:xfrm>
        <a:graphic>
          <a:graphicData uri="http://schemas.openxmlformats.org/drawingml/2006/table">
            <a:tbl>
              <a:tblPr firstRow="1" firstCol="1" bandRow="1">
                <a:tableStyleId>{5C22544A-7EE6-4342-B048-85BDC9FD1C3A}</a:tableStyleId>
              </a:tblPr>
              <a:tblGrid>
                <a:gridCol w="2086828">
                  <a:extLst>
                    <a:ext uri="{9D8B030D-6E8A-4147-A177-3AD203B41FA5}">
                      <a16:colId xmlns:a16="http://schemas.microsoft.com/office/drawing/2014/main" val="3135712533"/>
                    </a:ext>
                  </a:extLst>
                </a:gridCol>
                <a:gridCol w="2644852">
                  <a:extLst>
                    <a:ext uri="{9D8B030D-6E8A-4147-A177-3AD203B41FA5}">
                      <a16:colId xmlns:a16="http://schemas.microsoft.com/office/drawing/2014/main" val="3829768879"/>
                    </a:ext>
                  </a:extLst>
                </a:gridCol>
                <a:gridCol w="5092369">
                  <a:extLst>
                    <a:ext uri="{9D8B030D-6E8A-4147-A177-3AD203B41FA5}">
                      <a16:colId xmlns:a16="http://schemas.microsoft.com/office/drawing/2014/main" val="480833710"/>
                    </a:ext>
                  </a:extLst>
                </a:gridCol>
              </a:tblGrid>
              <a:tr h="731584">
                <a:tc rowSpan="4">
                  <a:txBody>
                    <a:bodyPr/>
                    <a:lstStyle/>
                    <a:p>
                      <a:pPr algn="ctr" rtl="0">
                        <a:lnSpc>
                          <a:spcPct val="100000"/>
                        </a:lnSpc>
                        <a:spcAft>
                          <a:spcPts val="0"/>
                        </a:spcAft>
                      </a:pPr>
                      <a:r>
                        <a:rPr lang="pt-pt" sz="2400">
                          <a:solidFill>
                            <a:srgbClr val="0E328E"/>
                          </a:solidFill>
                          <a:effectLst/>
                          <a:latin typeface="Arial" panose="020B0604020202020204" pitchFamily="34" charset="0"/>
                          <a:cs typeface="Arial" panose="020B0604020202020204" pitchFamily="34" charset="0"/>
                        </a:rPr>
                        <a:t>TÁCTICAS PRINCIPAIS </a:t>
                      </a:r>
                      <a:r>
                        <a:rPr lang="en-US" sz="2400" dirty="0">
                          <a:solidFill>
                            <a:srgbClr val="0E328E"/>
                          </a:solidFill>
                          <a:effectLst/>
                          <a:latin typeface="Arial" panose="020B0604020202020204" pitchFamily="34" charset="0"/>
                          <a:cs typeface="Arial" panose="020B0604020202020204" pitchFamily="34" charset="0"/>
                        </a:rPr>
                        <a:t/>
                      </a:r>
                      <a:br>
                        <a:rPr lang="en-US" sz="2400" dirty="0">
                          <a:solidFill>
                            <a:srgbClr val="0E328E"/>
                          </a:solidFill>
                          <a:effectLst/>
                          <a:latin typeface="Arial" panose="020B0604020202020204" pitchFamily="34" charset="0"/>
                          <a:cs typeface="Arial" panose="020B0604020202020204" pitchFamily="34" charset="0"/>
                        </a:rPr>
                      </a:br>
                      <a:r>
                        <a:rPr lang="pt-pt" sz="2400">
                          <a:solidFill>
                            <a:srgbClr val="0E328E"/>
                          </a:solidFill>
                          <a:effectLst/>
                          <a:latin typeface="Arial" panose="020B0604020202020204" pitchFamily="34" charset="0"/>
                          <a:cs typeface="Arial" panose="020B0604020202020204" pitchFamily="34" charset="0"/>
                        </a:rPr>
                        <a:t>(mais frequentemente utilizado pelos líderes e mais eficaz na obtenção de resultados)</a:t>
                      </a:r>
                      <a:endParaRPr lang="ro-RO" sz="2400"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182880" marR="182880" marT="182880" marB="182880" vert="vert27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rgbClr val="C4C6E2"/>
                    </a:solidFill>
                  </a:tcPr>
                </a:tc>
                <a:tc>
                  <a:txBody>
                    <a:bodyPr/>
                    <a:lstStyle/>
                    <a:p>
                      <a:pPr algn="ctr" rtl="0">
                        <a:lnSpc>
                          <a:spcPct val="100000"/>
                        </a:lnSpc>
                        <a:spcAft>
                          <a:spcPts val="0"/>
                        </a:spcAft>
                      </a:pPr>
                      <a:r>
                        <a:rPr lang="pt-pt" sz="1600" b="1">
                          <a:solidFill>
                            <a:srgbClr val="0E328E"/>
                          </a:solidFill>
                          <a:effectLst/>
                          <a:latin typeface="Arial" panose="020B0604020202020204" pitchFamily="34" charset="0"/>
                          <a:cs typeface="Arial" panose="020B0604020202020204" pitchFamily="34" charset="0"/>
                        </a:rPr>
                        <a:t>Persuasão Racional</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pt-pt" sz="1600" b="0" dirty="0">
                          <a:solidFill>
                            <a:schemeClr val="bg2">
                              <a:lumMod val="50000"/>
                            </a:schemeClr>
                          </a:solidFill>
                          <a:effectLst/>
                          <a:latin typeface="Arial" panose="020B0604020202020204" pitchFamily="34" charset="0"/>
                          <a:cs typeface="Arial" panose="020B0604020202020204" pitchFamily="34" charset="0"/>
                        </a:rPr>
                        <a:t>A pessoa que influencia utiliza argumentos lógicos e provas factuais para persuadir a pessoa de que uma proposta ou pedido é viável e </a:t>
                      </a:r>
                      <a:r>
                        <a:rPr lang="pt-pt" sz="1600" b="0" dirty="0" err="1">
                          <a:solidFill>
                            <a:schemeClr val="bg2">
                              <a:lumMod val="50000"/>
                            </a:schemeClr>
                          </a:solidFill>
                          <a:effectLst/>
                          <a:latin typeface="Arial" panose="020B0604020202020204" pitchFamily="34" charset="0"/>
                          <a:cs typeface="Arial" panose="020B0604020202020204" pitchFamily="34" charset="0"/>
                        </a:rPr>
                        <a:t>susceptível</a:t>
                      </a:r>
                      <a:r>
                        <a:rPr lang="pt-pt" sz="1600" b="0" dirty="0">
                          <a:solidFill>
                            <a:schemeClr val="bg2">
                              <a:lumMod val="50000"/>
                            </a:schemeClr>
                          </a:solidFill>
                          <a:effectLst/>
                          <a:latin typeface="Arial" panose="020B0604020202020204" pitchFamily="34" charset="0"/>
                          <a:cs typeface="Arial" panose="020B0604020202020204" pitchFamily="34" charset="0"/>
                        </a:rPr>
                        <a:t> de resultar na realização dos </a:t>
                      </a:r>
                      <a:r>
                        <a:rPr lang="pt-pt" sz="1600" b="0" dirty="0" err="1">
                          <a:solidFill>
                            <a:schemeClr val="bg2">
                              <a:lumMod val="50000"/>
                            </a:schemeClr>
                          </a:solidFill>
                          <a:effectLst/>
                          <a:latin typeface="Arial" panose="020B0604020202020204" pitchFamily="34" charset="0"/>
                          <a:cs typeface="Arial" panose="020B0604020202020204" pitchFamily="34" charset="0"/>
                        </a:rPr>
                        <a:t>objectivos</a:t>
                      </a:r>
                      <a:r>
                        <a:rPr lang="pt-pt" sz="1600" b="0" dirty="0">
                          <a:solidFill>
                            <a:schemeClr val="bg2">
                              <a:lumMod val="50000"/>
                            </a:schemeClr>
                          </a:solidFill>
                          <a:effectLst/>
                          <a:latin typeface="Arial" panose="020B0604020202020204" pitchFamily="34" charset="0"/>
                          <a:cs typeface="Arial" panose="020B0604020202020204" pitchFamily="34" charset="0"/>
                        </a:rPr>
                        <a:t> da tarefa.</a:t>
                      </a:r>
                      <a:endParaRPr lang="ro-RO" sz="1600" b="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103189293"/>
                  </a:ext>
                </a:extLst>
              </a:tr>
              <a:tr h="526567">
                <a:tc vMerge="1">
                  <a:txBody>
                    <a:bodyPr/>
                    <a:lstStyle/>
                    <a:p>
                      <a:pPr rtl="0"/>
                      <a:endParaRPr lang="fr-FR"/>
                    </a:p>
                  </a:txBody>
                  <a:tcPr/>
                </a:tc>
                <a:tc>
                  <a:txBody>
                    <a:bodyPr/>
                    <a:lstStyle/>
                    <a:p>
                      <a:pPr algn="ctr" rtl="0">
                        <a:lnSpc>
                          <a:spcPct val="100000"/>
                        </a:lnSpc>
                        <a:spcAft>
                          <a:spcPts val="0"/>
                        </a:spcAft>
                      </a:pPr>
                      <a:r>
                        <a:rPr lang="pt-pt" sz="1600" b="1">
                          <a:solidFill>
                            <a:srgbClr val="0E328E"/>
                          </a:solidFill>
                          <a:effectLst/>
                          <a:latin typeface="Arial" panose="020B0604020202020204" pitchFamily="34" charset="0"/>
                          <a:cs typeface="Arial" panose="020B0604020202020204" pitchFamily="34" charset="0"/>
                        </a:rPr>
                        <a:t>Apelos Inspiracionais</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pt-pt" sz="1600" b="0" dirty="0">
                          <a:solidFill>
                            <a:schemeClr val="bg2">
                              <a:lumMod val="50000"/>
                            </a:schemeClr>
                          </a:solidFill>
                          <a:effectLst/>
                          <a:latin typeface="Arial" panose="020B0604020202020204" pitchFamily="34" charset="0"/>
                          <a:cs typeface="Arial" panose="020B0604020202020204" pitchFamily="34" charset="0"/>
                        </a:rPr>
                        <a:t>A pessoa que influencia faz um pedido ou apresenta uma proposta que desperta o entusiasmo da pessoa ao apelar aos seus valores, ideais e aspirações, ou ao aumentar a sua </a:t>
                      </a:r>
                      <a:r>
                        <a:rPr lang="pt-pt" sz="1600" b="0" dirty="0" err="1">
                          <a:solidFill>
                            <a:schemeClr val="bg2">
                              <a:lumMod val="50000"/>
                            </a:schemeClr>
                          </a:solidFill>
                          <a:effectLst/>
                          <a:latin typeface="Arial" panose="020B0604020202020204" pitchFamily="34" charset="0"/>
                          <a:cs typeface="Arial" panose="020B0604020202020204" pitchFamily="34" charset="0"/>
                        </a:rPr>
                        <a:t>auto-confiança</a:t>
                      </a:r>
                      <a:r>
                        <a:rPr lang="pt-pt" sz="1600" b="0" dirty="0">
                          <a:solidFill>
                            <a:schemeClr val="bg2">
                              <a:lumMod val="50000"/>
                            </a:schemeClr>
                          </a:solidFill>
                          <a:effectLst/>
                          <a:latin typeface="Arial" panose="020B0604020202020204" pitchFamily="34" charset="0"/>
                          <a:cs typeface="Arial" panose="020B0604020202020204" pitchFamily="34" charset="0"/>
                        </a:rPr>
                        <a:t>.</a:t>
                      </a:r>
                      <a:endParaRPr lang="ro-RO" sz="1600" b="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228756"/>
                  </a:ext>
                </a:extLst>
              </a:tr>
              <a:tr h="702089">
                <a:tc vMerge="1">
                  <a:txBody>
                    <a:bodyPr/>
                    <a:lstStyle/>
                    <a:p>
                      <a:pPr rtl="0"/>
                      <a:endParaRPr lang="fr-FR"/>
                    </a:p>
                  </a:txBody>
                  <a:tcPr/>
                </a:tc>
                <a:tc>
                  <a:txBody>
                    <a:bodyPr/>
                    <a:lstStyle/>
                    <a:p>
                      <a:pPr algn="ctr" rtl="0">
                        <a:lnSpc>
                          <a:spcPct val="100000"/>
                        </a:lnSpc>
                        <a:spcAft>
                          <a:spcPts val="0"/>
                        </a:spcAft>
                      </a:pPr>
                      <a:r>
                        <a:rPr lang="pt-pt" sz="1600" b="1">
                          <a:solidFill>
                            <a:srgbClr val="0E328E"/>
                          </a:solidFill>
                          <a:effectLst/>
                          <a:latin typeface="Arial" panose="020B0604020202020204" pitchFamily="34" charset="0"/>
                          <a:cs typeface="Arial" panose="020B0604020202020204" pitchFamily="34" charset="0"/>
                        </a:rPr>
                        <a:t>Consulta</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pt-pt" sz="1600" b="0" dirty="0">
                          <a:solidFill>
                            <a:schemeClr val="bg2">
                              <a:lumMod val="50000"/>
                            </a:schemeClr>
                          </a:solidFill>
                          <a:effectLst/>
                          <a:latin typeface="Arial" panose="020B0604020202020204" pitchFamily="34" charset="0"/>
                          <a:cs typeface="Arial" panose="020B0604020202020204" pitchFamily="34" charset="0"/>
                        </a:rPr>
                        <a:t>A pessoa que influencia procura a participação da pessoa no planeamento de uma estratégia, </a:t>
                      </a:r>
                      <a:r>
                        <a:rPr lang="pt-pt" sz="1600" b="0" dirty="0" err="1">
                          <a:solidFill>
                            <a:schemeClr val="bg2">
                              <a:lumMod val="50000"/>
                            </a:schemeClr>
                          </a:solidFill>
                          <a:effectLst/>
                          <a:latin typeface="Arial" panose="020B0604020202020204" pitchFamily="34" charset="0"/>
                          <a:cs typeface="Arial" panose="020B0604020202020204" pitchFamily="34" charset="0"/>
                        </a:rPr>
                        <a:t>actividade</a:t>
                      </a:r>
                      <a:r>
                        <a:rPr lang="pt-pt" sz="1600" b="0" dirty="0">
                          <a:solidFill>
                            <a:schemeClr val="bg2">
                              <a:lumMod val="50000"/>
                            </a:schemeClr>
                          </a:solidFill>
                          <a:effectLst/>
                          <a:latin typeface="Arial" panose="020B0604020202020204" pitchFamily="34" charset="0"/>
                          <a:cs typeface="Arial" panose="020B0604020202020204" pitchFamily="34" charset="0"/>
                        </a:rPr>
                        <a:t> ou mudança para a qual o apoio e a ajuda da pessoa são desejados, ou está disposta a modificar uma proposta para lidar com as preocupações e sugestões dessa pessoa.</a:t>
                      </a:r>
                      <a:endParaRPr lang="ro-RO" sz="1600" b="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769654021"/>
                  </a:ext>
                </a:extLst>
              </a:tr>
              <a:tr h="877612">
                <a:tc vMerge="1">
                  <a:txBody>
                    <a:bodyPr/>
                    <a:lstStyle/>
                    <a:p>
                      <a:pPr rtl="0"/>
                      <a:endParaRPr lang="fr-FR"/>
                    </a:p>
                  </a:txBody>
                  <a:tcPr/>
                </a:tc>
                <a:tc>
                  <a:txBody>
                    <a:bodyPr/>
                    <a:lstStyle/>
                    <a:p>
                      <a:pPr algn="ctr" rtl="0">
                        <a:lnSpc>
                          <a:spcPct val="100000"/>
                        </a:lnSpc>
                        <a:spcAft>
                          <a:spcPts val="0"/>
                        </a:spcAft>
                      </a:pPr>
                      <a:r>
                        <a:rPr lang="pt-pt" sz="1600" b="1">
                          <a:solidFill>
                            <a:srgbClr val="0E328E"/>
                          </a:solidFill>
                          <a:effectLst/>
                          <a:latin typeface="Arial" panose="020B0604020202020204" pitchFamily="34" charset="0"/>
                          <a:cs typeface="Arial" panose="020B0604020202020204" pitchFamily="34" charset="0"/>
                        </a:rPr>
                        <a:t>Colaboração</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pt-pt" sz="1600" dirty="0">
                          <a:solidFill>
                            <a:schemeClr val="bg2">
                              <a:lumMod val="50000"/>
                            </a:schemeClr>
                          </a:solidFill>
                          <a:effectLst/>
                          <a:latin typeface="Arial" panose="020B0604020202020204" pitchFamily="34" charset="0"/>
                          <a:cs typeface="Arial" panose="020B0604020202020204" pitchFamily="34" charset="0"/>
                        </a:rPr>
                        <a:t>A pessoa que influencia fornece ajuda ou recursos necessários, se a pessoa em questão fizer um pedido ou aprovar uma proposta de alteração.</a:t>
                      </a:r>
                      <a:endParaRPr lang="ro-RO" sz="160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0097733"/>
                  </a:ext>
                </a:extLst>
              </a:tr>
            </a:tbl>
          </a:graphicData>
        </a:graphic>
      </p:graphicFrame>
    </p:spTree>
    <p:custDataLst>
      <p:tags r:id="rId1"/>
    </p:custDataLst>
    <p:extLst>
      <p:ext uri="{BB962C8B-B14F-4D97-AF65-F5344CB8AC3E}">
        <p14:creationId xmlns:p14="http://schemas.microsoft.com/office/powerpoint/2010/main" val="6916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pt-pt"/>
              <a:t>Estratégias de influência</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3" name="Content Placeholder 12"/>
          <p:cNvSpPr>
            <a:spLocks noGrp="1"/>
          </p:cNvSpPr>
          <p:nvPr>
            <p:ph sz="half" idx="1"/>
          </p:nvPr>
        </p:nvSpPr>
        <p:spPr>
          <a:xfrm>
            <a:off x="838201" y="1825625"/>
            <a:ext cx="3662680" cy="4351338"/>
          </a:xfrm>
        </p:spPr>
        <p:txBody>
          <a:bodyPr rtlCol="0"/>
          <a:lstStyle/>
          <a:p>
            <a:pPr rtl="0"/>
            <a:r>
              <a:rPr lang="pt-pt" dirty="0"/>
              <a:t>Explorar estratégias adicionais para envolver as partes interessadas</a:t>
            </a:r>
          </a:p>
        </p:txBody>
      </p:sp>
      <p:graphicFrame>
        <p:nvGraphicFramePr>
          <p:cNvPr id="4" name="Table 3">
            <a:extLst>
              <a:ext uri="{FF2B5EF4-FFF2-40B4-BE49-F238E27FC236}">
                <a16:creationId xmlns:a16="http://schemas.microsoft.com/office/drawing/2014/main" id="{15B835ED-4D8D-4383-8AD3-7D74B8E98DD9}"/>
              </a:ext>
            </a:extLst>
          </p:cNvPr>
          <p:cNvGraphicFramePr>
            <a:graphicFrameLocks noGrp="1"/>
          </p:cNvGraphicFramePr>
          <p:nvPr>
            <p:extLst>
              <p:ext uri="{D42A27DB-BD31-4B8C-83A1-F6EECF244321}">
                <p14:modId xmlns:p14="http://schemas.microsoft.com/office/powerpoint/2010/main" val="3515783176"/>
              </p:ext>
            </p:extLst>
          </p:nvPr>
        </p:nvGraphicFramePr>
        <p:xfrm>
          <a:off x="4500882" y="1405165"/>
          <a:ext cx="7447806" cy="5394960"/>
        </p:xfrm>
        <a:graphic>
          <a:graphicData uri="http://schemas.openxmlformats.org/drawingml/2006/table">
            <a:tbl>
              <a:tblPr firstRow="1" firstCol="1" bandRow="1">
                <a:tableStyleId>{5C22544A-7EE6-4342-B048-85BDC9FD1C3A}</a:tableStyleId>
              </a:tblPr>
              <a:tblGrid>
                <a:gridCol w="1555208">
                  <a:extLst>
                    <a:ext uri="{9D8B030D-6E8A-4147-A177-3AD203B41FA5}">
                      <a16:colId xmlns:a16="http://schemas.microsoft.com/office/drawing/2014/main" val="3135712533"/>
                    </a:ext>
                  </a:extLst>
                </a:gridCol>
                <a:gridCol w="2042846">
                  <a:extLst>
                    <a:ext uri="{9D8B030D-6E8A-4147-A177-3AD203B41FA5}">
                      <a16:colId xmlns:a16="http://schemas.microsoft.com/office/drawing/2014/main" val="3829768879"/>
                    </a:ext>
                  </a:extLst>
                </a:gridCol>
                <a:gridCol w="3849752">
                  <a:extLst>
                    <a:ext uri="{9D8B030D-6E8A-4147-A177-3AD203B41FA5}">
                      <a16:colId xmlns:a16="http://schemas.microsoft.com/office/drawing/2014/main" val="480833710"/>
                    </a:ext>
                  </a:extLst>
                </a:gridCol>
              </a:tblGrid>
              <a:tr h="731584">
                <a:tc rowSpan="7">
                  <a:txBody>
                    <a:bodyPr/>
                    <a:lstStyle/>
                    <a:p>
                      <a:pPr algn="ctr" rtl="0">
                        <a:lnSpc>
                          <a:spcPct val="100000"/>
                        </a:lnSpc>
                        <a:spcAft>
                          <a:spcPts val="0"/>
                        </a:spcAft>
                      </a:pPr>
                      <a:r>
                        <a:rPr lang="pt-pt" sz="1600" dirty="0">
                          <a:solidFill>
                            <a:srgbClr val="0E328E"/>
                          </a:solidFill>
                          <a:effectLst/>
                          <a:latin typeface="Arial" panose="020B0604020202020204" pitchFamily="34" charset="0"/>
                          <a:cs typeface="Arial" panose="020B0604020202020204" pitchFamily="34" charset="0"/>
                        </a:rPr>
                        <a:t>TÁCTICAS COMPLEMENTARES</a:t>
                      </a:r>
                      <a:r>
                        <a:rPr lang="en-US" sz="1600" dirty="0">
                          <a:solidFill>
                            <a:srgbClr val="0E328E"/>
                          </a:solidFill>
                          <a:effectLst/>
                          <a:latin typeface="Arial" panose="020B0604020202020204" pitchFamily="34" charset="0"/>
                          <a:cs typeface="Arial" panose="020B0604020202020204" pitchFamily="34" charset="0"/>
                        </a:rPr>
                        <a:t/>
                      </a:r>
                      <a:br>
                        <a:rPr lang="en-US" sz="1600" dirty="0">
                          <a:solidFill>
                            <a:srgbClr val="0E328E"/>
                          </a:solidFill>
                          <a:effectLst/>
                          <a:latin typeface="Arial" panose="020B0604020202020204" pitchFamily="34" charset="0"/>
                          <a:cs typeface="Arial" panose="020B0604020202020204" pitchFamily="34" charset="0"/>
                        </a:rPr>
                      </a:br>
                      <a:r>
                        <a:rPr lang="pt-pt" sz="1600" dirty="0">
                          <a:solidFill>
                            <a:srgbClr val="0E328E"/>
                          </a:solidFill>
                          <a:effectLst/>
                          <a:latin typeface="Arial" panose="020B0604020202020204" pitchFamily="34" charset="0"/>
                          <a:cs typeface="Arial" panose="020B0604020202020204" pitchFamily="34" charset="0"/>
                        </a:rPr>
                        <a:t>(muitas vezes combinado com outras </a:t>
                      </a:r>
                      <a:r>
                        <a:rPr lang="pt-pt" sz="1600" dirty="0" err="1">
                          <a:solidFill>
                            <a:srgbClr val="0E328E"/>
                          </a:solidFill>
                          <a:effectLst/>
                          <a:latin typeface="Arial" panose="020B0604020202020204" pitchFamily="34" charset="0"/>
                          <a:cs typeface="Arial" panose="020B0604020202020204" pitchFamily="34" charset="0"/>
                        </a:rPr>
                        <a:t>tácticas</a:t>
                      </a:r>
                      <a:r>
                        <a:rPr lang="pt-pt" sz="1600" dirty="0">
                          <a:solidFill>
                            <a:srgbClr val="0E328E"/>
                          </a:solidFill>
                          <a:effectLst/>
                          <a:latin typeface="Arial" panose="020B0604020202020204" pitchFamily="34" charset="0"/>
                          <a:cs typeface="Arial" panose="020B0604020202020204" pitchFamily="34" charset="0"/>
                        </a:rPr>
                        <a:t>) </a:t>
                      </a:r>
                      <a:endParaRPr lang="ro-RO" sz="1600"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0" marB="0" vert="vert27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rgbClr val="C4C6E2"/>
                    </a:solidFill>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Bajulação</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pt-pt" sz="1200" b="0" dirty="0">
                          <a:solidFill>
                            <a:schemeClr val="bg2">
                              <a:lumMod val="25000"/>
                            </a:schemeClr>
                          </a:solidFill>
                          <a:effectLst/>
                          <a:latin typeface="Arial" panose="020B0604020202020204" pitchFamily="34" charset="0"/>
                          <a:cs typeface="Arial" panose="020B0604020202020204" pitchFamily="34" charset="0"/>
                        </a:rPr>
                        <a:t>A pessoa que influencia usa elogios, adulação, comportamento amigável ou comportamento adequado para pôr a pessoa de bom humor ou para pensar favoravelmente nela antes de lhe pedir alguma coisa.</a:t>
                      </a:r>
                      <a:endParaRPr lang="ro-RO" sz="1200" b="0" dirty="0">
                        <a:solidFill>
                          <a:schemeClr val="bg2">
                            <a:lumMod val="25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103189293"/>
                  </a:ext>
                </a:extLst>
              </a:tr>
              <a:tr h="526567">
                <a:tc vMerge="1">
                  <a:txBody>
                    <a:bodyPr/>
                    <a:lstStyle/>
                    <a:p>
                      <a:pPr rtl="0"/>
                      <a:endParaRPr lang="fr-FR"/>
                    </a:p>
                  </a:txBody>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Apelos pessoais</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pt-pt" sz="1200" b="0" dirty="0">
                          <a:solidFill>
                            <a:schemeClr val="bg2">
                              <a:lumMod val="25000"/>
                            </a:schemeClr>
                          </a:solidFill>
                          <a:effectLst/>
                          <a:latin typeface="Arial" panose="020B0604020202020204" pitchFamily="34" charset="0"/>
                          <a:cs typeface="Arial" panose="020B0604020202020204" pitchFamily="34" charset="0"/>
                        </a:rPr>
                        <a:t>A pessoa que influencia apela aos sentimentos de lealdade e amizade da pessoa em questão quando lhe pede alguma coisa.</a:t>
                      </a:r>
                      <a:endParaRPr lang="ro-RO" sz="1200" b="0" dirty="0">
                        <a:solidFill>
                          <a:schemeClr val="bg2">
                            <a:lumMod val="25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228756"/>
                  </a:ext>
                </a:extLst>
              </a:tr>
              <a:tr h="702089">
                <a:tc vMerge="1">
                  <a:txBody>
                    <a:bodyPr/>
                    <a:lstStyle/>
                    <a:p>
                      <a:pPr rtl="0"/>
                      <a:endParaRPr lang="fr-FR"/>
                    </a:p>
                  </a:txBody>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Troca</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pt-pt" sz="1200" b="0" dirty="0">
                          <a:solidFill>
                            <a:schemeClr val="bg2">
                              <a:lumMod val="25000"/>
                            </a:schemeClr>
                          </a:solidFill>
                          <a:effectLst/>
                          <a:latin typeface="Arial" panose="020B0604020202020204" pitchFamily="34" charset="0"/>
                          <a:cs typeface="Arial" panose="020B0604020202020204" pitchFamily="34" charset="0"/>
                        </a:rPr>
                        <a:t>A pessoa que influencia oferece uma troca de favores, demonstra vontade em retribuir posteriormente, ou promete uma parte dos benefícios se a pessoa ajudar a realizar uma tarefa.</a:t>
                      </a:r>
                      <a:endParaRPr lang="ro-RO" sz="1200" b="0" dirty="0">
                        <a:solidFill>
                          <a:schemeClr val="bg2">
                            <a:lumMod val="25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769654021"/>
                  </a:ext>
                </a:extLst>
              </a:tr>
              <a:tr h="877612">
                <a:tc vMerge="1">
                  <a:txBody>
                    <a:bodyPr/>
                    <a:lstStyle/>
                    <a:p>
                      <a:pPr rtl="0"/>
                      <a:endParaRPr lang="fr-FR"/>
                    </a:p>
                  </a:txBody>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Legitimação</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pt-pt" sz="1200" dirty="0">
                          <a:effectLst/>
                          <a:latin typeface="Arial" panose="020B0604020202020204" pitchFamily="34" charset="0"/>
                          <a:cs typeface="Arial" panose="020B0604020202020204" pitchFamily="34" charset="0"/>
                        </a:rPr>
                        <a:t>A pessoa que influencia procura estabelecer a legitimidade de um pedido reivindicando a autoridade ou o direito de o fazer, ou verificando se é consistente com as políticas, regras, práticas ou tradições organizacionais.</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0097733"/>
                  </a:ext>
                </a:extLst>
              </a:tr>
              <a:tr h="731584">
                <a:tc vMerge="1">
                  <a:txBody>
                    <a:bodyPr/>
                    <a:lstStyle/>
                    <a:p>
                      <a:pPr rtl="0"/>
                      <a:endParaRPr lang="fr-FR"/>
                    </a:p>
                  </a:txBody>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Construção de Coligação</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pt-pt" sz="1200" dirty="0">
                          <a:effectLst/>
                          <a:latin typeface="Arial" panose="020B0604020202020204" pitchFamily="34" charset="0"/>
                          <a:cs typeface="Arial" panose="020B0604020202020204" pitchFamily="34" charset="0"/>
                        </a:rPr>
                        <a:t>A pessoa que influencia procura a ajuda de outros para persuadir a pessoa a fazer alguma coisa, ou usa o apoio de outros como justificação para a pessoa também concordar.</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586968020"/>
                  </a:ext>
                </a:extLst>
              </a:tr>
              <a:tr h="526567">
                <a:tc vMerge="1">
                  <a:txBody>
                    <a:bodyPr/>
                    <a:lstStyle/>
                    <a:p>
                      <a:pPr rtl="0"/>
                      <a:endParaRPr lang="fr-FR"/>
                    </a:p>
                  </a:txBody>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Pressão</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pt-pt" sz="1200" dirty="0">
                          <a:effectLst/>
                          <a:latin typeface="Arial" panose="020B0604020202020204" pitchFamily="34" charset="0"/>
                          <a:cs typeface="Arial" panose="020B0604020202020204" pitchFamily="34" charset="0"/>
                        </a:rPr>
                        <a:t>A pessoa que influencia usa exigências, ameaças, verificações frequentes ou lembretes persistentes para influenciar a pessoa a fazer o que ela quer.</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7516615"/>
                  </a:ext>
                </a:extLst>
              </a:tr>
              <a:tr h="399451">
                <a:tc vMerge="1">
                  <a:txBody>
                    <a:bodyPr/>
                    <a:lstStyle/>
                    <a:p>
                      <a:pPr rtl="0"/>
                      <a:endParaRPr lang="fr-FR"/>
                    </a:p>
                  </a:txBody>
                  <a:tcPr/>
                </a:tc>
                <a:tc>
                  <a:txBody>
                    <a:bodyPr/>
                    <a:lstStyle/>
                    <a:p>
                      <a:pPr algn="ctr" rtl="0">
                        <a:lnSpc>
                          <a:spcPct val="100000"/>
                        </a:lnSpc>
                        <a:spcAft>
                          <a:spcPts val="0"/>
                        </a:spcAft>
                      </a:pPr>
                      <a:r>
                        <a:rPr lang="pt-pt" sz="1200" b="1">
                          <a:solidFill>
                            <a:srgbClr val="0E328E"/>
                          </a:solidFill>
                          <a:effectLst/>
                          <a:latin typeface="Arial" panose="020B0604020202020204" pitchFamily="34" charset="0"/>
                          <a:cs typeface="Arial" panose="020B0604020202020204" pitchFamily="34" charset="0"/>
                        </a:rPr>
                        <a:t>Aprendizagem</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pt-pt" sz="1200" dirty="0">
                          <a:effectLst/>
                          <a:latin typeface="Arial" panose="020B0604020202020204" pitchFamily="34" charset="0"/>
                          <a:cs typeface="Arial" panose="020B0604020202020204" pitchFamily="34" charset="0"/>
                        </a:rPr>
                        <a:t>A pessoa que influencia explica como a realização de um pedido ou o apoio a uma proposta irá beneficiar a pessoa ou ajudar a progredir na sua carreira.</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45720"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1735949739"/>
                  </a:ext>
                </a:extLst>
              </a:tr>
            </a:tbl>
          </a:graphicData>
        </a:graphic>
      </p:graphicFrame>
    </p:spTree>
    <p:custDataLst>
      <p:tags r:id="rId1"/>
    </p:custDataLst>
    <p:extLst>
      <p:ext uri="{BB962C8B-B14F-4D97-AF65-F5344CB8AC3E}">
        <p14:creationId xmlns:p14="http://schemas.microsoft.com/office/powerpoint/2010/main" val="313761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pt-pt" dirty="0"/>
              <a:t>Como alcançar o compromisso das partes interessadas</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sz="half" idx="1"/>
          </p:nvPr>
        </p:nvSpPr>
        <p:spPr>
          <a:xfrm>
            <a:off x="838200" y="1825625"/>
            <a:ext cx="4855234" cy="4895850"/>
          </a:xfrm>
        </p:spPr>
        <p:txBody>
          <a:bodyPr rtlCol="0"/>
          <a:lstStyle/>
          <a:p>
            <a:pPr rtl="0"/>
            <a:r>
              <a:rPr lang="pt-pt" sz="2200" dirty="0"/>
              <a:t>Pense na forma como se envolve com as partes interessadas e considere formas de as manter envolvidas ao longo do processo de revisão e </a:t>
            </a:r>
            <a:r>
              <a:rPr lang="pt-pt" sz="2200" dirty="0" err="1"/>
              <a:t>adopção</a:t>
            </a:r>
            <a:r>
              <a:rPr lang="pt-pt" sz="2200" dirty="0"/>
              <a:t> das normas do NSS para que se sintam comprometidas com o resultado</a:t>
            </a:r>
          </a:p>
          <a:p>
            <a:pPr rtl="0"/>
            <a:r>
              <a:rPr lang="pt-pt" sz="2200" dirty="0"/>
              <a:t>Considere cada parte interessada e identifique o seu nível de compreensão e acordo sobre a importância das normas do NSS. Utilize o quadro à direita para compreender a melhor forma de interagir com a parte interessada para aumentar a sua compreensão. </a:t>
            </a:r>
          </a:p>
        </p:txBody>
      </p:sp>
      <p:graphicFrame>
        <p:nvGraphicFramePr>
          <p:cNvPr id="7" name="Table 6">
            <a:extLst>
              <a:ext uri="{FF2B5EF4-FFF2-40B4-BE49-F238E27FC236}">
                <a16:creationId xmlns:a16="http://schemas.microsoft.com/office/drawing/2014/main" id="{9CDFA52E-51FE-4138-A2C9-E6CCCC5D43E0}"/>
              </a:ext>
            </a:extLst>
          </p:cNvPr>
          <p:cNvGraphicFramePr>
            <a:graphicFrameLocks noGrp="1"/>
          </p:cNvGraphicFramePr>
          <p:nvPr>
            <p:extLst>
              <p:ext uri="{D42A27DB-BD31-4B8C-83A1-F6EECF244321}">
                <p14:modId xmlns:p14="http://schemas.microsoft.com/office/powerpoint/2010/main" val="4050522631"/>
              </p:ext>
            </p:extLst>
          </p:nvPr>
        </p:nvGraphicFramePr>
        <p:xfrm>
          <a:off x="5523470" y="1690688"/>
          <a:ext cx="6340581" cy="4318824"/>
        </p:xfrm>
        <a:graphic>
          <a:graphicData uri="http://schemas.openxmlformats.org/drawingml/2006/table">
            <a:tbl>
              <a:tblPr firstRow="1" firstCol="1" bandRow="1">
                <a:tableStyleId>{5C22544A-7EE6-4342-B048-85BDC9FD1C3A}</a:tableStyleId>
              </a:tblPr>
              <a:tblGrid>
                <a:gridCol w="645110">
                  <a:extLst>
                    <a:ext uri="{9D8B030D-6E8A-4147-A177-3AD203B41FA5}">
                      <a16:colId xmlns:a16="http://schemas.microsoft.com/office/drawing/2014/main" val="38645114"/>
                    </a:ext>
                  </a:extLst>
                </a:gridCol>
                <a:gridCol w="533162">
                  <a:extLst>
                    <a:ext uri="{9D8B030D-6E8A-4147-A177-3AD203B41FA5}">
                      <a16:colId xmlns:a16="http://schemas.microsoft.com/office/drawing/2014/main" val="3367552610"/>
                    </a:ext>
                  </a:extLst>
                </a:gridCol>
                <a:gridCol w="2639028">
                  <a:extLst>
                    <a:ext uri="{9D8B030D-6E8A-4147-A177-3AD203B41FA5}">
                      <a16:colId xmlns:a16="http://schemas.microsoft.com/office/drawing/2014/main" val="3850643774"/>
                    </a:ext>
                  </a:extLst>
                </a:gridCol>
                <a:gridCol w="2523281">
                  <a:extLst>
                    <a:ext uri="{9D8B030D-6E8A-4147-A177-3AD203B41FA5}">
                      <a16:colId xmlns:a16="http://schemas.microsoft.com/office/drawing/2014/main" val="4025836500"/>
                    </a:ext>
                  </a:extLst>
                </a:gridCol>
              </a:tblGrid>
              <a:tr h="0">
                <a:tc rowSpan="4">
                  <a:txBody>
                    <a:bodyPr/>
                    <a:lstStyle/>
                    <a:p>
                      <a:pPr marL="0" algn="ctr" defTabSz="914400" rtl="0" eaLnBrk="1" latinLnBrk="0" hangingPunct="1">
                        <a:lnSpc>
                          <a:spcPct val="150000"/>
                        </a:lnSpc>
                        <a:spcAft>
                          <a:spcPts val="0"/>
                        </a:spcAft>
                      </a:pPr>
                      <a:r>
                        <a:rPr lang="pt-pt" sz="1800" b="0" kern="1200" dirty="0">
                          <a:solidFill>
                            <a:schemeClr val="tx1"/>
                          </a:solidFill>
                          <a:effectLst/>
                          <a:latin typeface="Arial" panose="020B0604020202020204" pitchFamily="34" charset="0"/>
                          <a:ea typeface="+mn-ea"/>
                          <a:cs typeface="Arial" panose="020B0604020202020204" pitchFamily="34" charset="0"/>
                        </a:rPr>
                        <a:t> Compreensão</a:t>
                      </a:r>
                      <a:endParaRPr lang="ro-RO" sz="1800" b="0" kern="1200" dirty="0">
                        <a:solidFill>
                          <a:schemeClr val="tx1"/>
                        </a:solidFill>
                        <a:effectLst/>
                        <a:latin typeface="Arial" panose="020B0604020202020204" pitchFamily="34" charset="0"/>
                        <a:ea typeface="+mn-ea"/>
                        <a:cs typeface="Arial" panose="020B0604020202020204" pitchFamily="34" charset="0"/>
                      </a:endParaRPr>
                    </a:p>
                  </a:txBody>
                  <a:tcPr marT="91440" marB="9144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rtl="0">
                        <a:lnSpc>
                          <a:spcPct val="150000"/>
                        </a:lnSpc>
                        <a:spcAft>
                          <a:spcPts val="0"/>
                        </a:spcAft>
                      </a:pPr>
                      <a:r>
                        <a:rPr lang="pt-pt" sz="1800" b="1" dirty="0">
                          <a:solidFill>
                            <a:schemeClr val="tx1"/>
                          </a:solidFill>
                          <a:effectLst/>
                          <a:latin typeface="Arial" panose="020B0604020202020204" pitchFamily="34" charset="0"/>
                          <a:cs typeface="Arial" panose="020B0604020202020204" pitchFamily="34" charset="0"/>
                        </a:rPr>
                        <a:t>Concordância</a:t>
                      </a:r>
                      <a:endParaRPr lang="ro-RO" sz="1800" b="1" dirty="0">
                        <a:solidFill>
                          <a:schemeClr val="tx1"/>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0"/>
                      <a:endParaRPr lang="fr-FR"/>
                    </a:p>
                  </a:txBody>
                  <a:tcPr/>
                </a:tc>
                <a:tc hMerge="1">
                  <a:txBody>
                    <a:bodyPr/>
                    <a:lstStyle/>
                    <a:p>
                      <a:pPr rtl="0"/>
                      <a:endParaRPr lang="fr-FR"/>
                    </a:p>
                  </a:txBody>
                  <a:tcPr/>
                </a:tc>
                <a:extLst>
                  <a:ext uri="{0D108BD9-81ED-4DB2-BD59-A6C34878D82A}">
                    <a16:rowId xmlns:a16="http://schemas.microsoft.com/office/drawing/2014/main" val="3270576073"/>
                  </a:ext>
                </a:extLst>
              </a:tr>
              <a:tr h="0">
                <a:tc vMerge="1">
                  <a:txBody>
                    <a:bodyPr/>
                    <a:lstStyle/>
                    <a:p>
                      <a:pPr rtl="0"/>
                      <a:endParaRPr lang="fr-FR"/>
                    </a:p>
                  </a:txBody>
                  <a:tcPr/>
                </a:tc>
                <a:tc>
                  <a:txBody>
                    <a:bodyPr/>
                    <a:lstStyle/>
                    <a:p>
                      <a:pPr rtl="0">
                        <a:lnSpc>
                          <a:spcPct val="150000"/>
                        </a:lnSpc>
                        <a:spcAft>
                          <a:spcPts val="0"/>
                        </a:spcAft>
                      </a:pPr>
                      <a:r>
                        <a:rPr lang="pt-pt" sz="1100">
                          <a:effectLst/>
                          <a:latin typeface="Arial" panose="020B0604020202020204" pitchFamily="34" charset="0"/>
                          <a:cs typeface="Arial" panose="020B0604020202020204" pitchFamily="34" charset="0"/>
                        </a:rPr>
                        <a:t> </a:t>
                      </a:r>
                      <a:endParaRPr lang="ro-RO" sz="11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91440">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50000"/>
                        </a:lnSpc>
                        <a:spcAft>
                          <a:spcPts val="0"/>
                        </a:spcAft>
                      </a:pPr>
                      <a:r>
                        <a:rPr lang="pt-pt" sz="1050" b="1">
                          <a:effectLst/>
                          <a:latin typeface="Arial" panose="020B0604020202020204" pitchFamily="34" charset="0"/>
                          <a:cs typeface="Arial" panose="020B0604020202020204" pitchFamily="34" charset="0"/>
                        </a:rPr>
                        <a:t>Resistir/Desafiar</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914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50000"/>
                        </a:lnSpc>
                        <a:spcAft>
                          <a:spcPts val="0"/>
                        </a:spcAft>
                      </a:pPr>
                      <a:r>
                        <a:rPr lang="pt-pt" sz="1050" b="1">
                          <a:effectLst/>
                          <a:latin typeface="Arial" panose="020B0604020202020204" pitchFamily="34" charset="0"/>
                          <a:cs typeface="Arial" panose="020B0604020202020204" pitchFamily="34" charset="0"/>
                        </a:rPr>
                        <a:t>Concordar/Apoiar</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914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78864"/>
                  </a:ext>
                </a:extLst>
              </a:tr>
              <a:tr h="1363768">
                <a:tc vMerge="1">
                  <a:txBody>
                    <a:bodyPr/>
                    <a:lstStyle/>
                    <a:p>
                      <a:pPr rtl="0"/>
                      <a:endParaRPr lang="fr-FR"/>
                    </a:p>
                  </a:txBody>
                  <a:tcPr/>
                </a:tc>
                <a:tc>
                  <a:txBody>
                    <a:bodyPr/>
                    <a:lstStyle/>
                    <a:p>
                      <a:pPr algn="ctr" rtl="0">
                        <a:lnSpc>
                          <a:spcPct val="150000"/>
                        </a:lnSpc>
                        <a:spcAft>
                          <a:spcPts val="0"/>
                        </a:spcAft>
                      </a:pPr>
                      <a:r>
                        <a:rPr lang="pt-pt" sz="1050" b="1">
                          <a:effectLst/>
                          <a:latin typeface="Arial" panose="020B0604020202020204" pitchFamily="34" charset="0"/>
                          <a:cs typeface="Arial" panose="020B0604020202020204" pitchFamily="34" charset="0"/>
                        </a:rPr>
                        <a:t> Compreender</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0" marB="91440" vert="vert27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25000"/>
                        </a:lnSpc>
                        <a:spcAft>
                          <a:spcPts val="0"/>
                        </a:spcAft>
                      </a:pPr>
                      <a:r>
                        <a:rPr lang="pt-pt" sz="1300" dirty="0">
                          <a:effectLst/>
                          <a:latin typeface="Arial" panose="020B0604020202020204" pitchFamily="34" charset="0"/>
                          <a:cs typeface="Arial" panose="020B0604020202020204" pitchFamily="34" charset="0"/>
                        </a:rPr>
                        <a:t>1</a:t>
                      </a:r>
                      <a:endParaRPr lang="ro-RO" sz="1300" dirty="0">
                        <a:effectLst/>
                        <a:latin typeface="Arial" panose="020B0604020202020204" pitchFamily="34" charset="0"/>
                        <a:cs typeface="Arial" panose="020B0604020202020204" pitchFamily="34" charset="0"/>
                      </a:endParaRPr>
                    </a:p>
                    <a:p>
                      <a:pPr algn="ctr" rtl="0">
                        <a:lnSpc>
                          <a:spcPct val="125000"/>
                        </a:lnSpc>
                        <a:spcAft>
                          <a:spcPts val="0"/>
                        </a:spcAft>
                      </a:pPr>
                      <a:r>
                        <a:rPr lang="pt-pt" sz="1300" dirty="0">
                          <a:effectLst/>
                          <a:latin typeface="Arial" panose="020B0604020202020204" pitchFamily="34" charset="0"/>
                          <a:cs typeface="Arial" panose="020B0604020202020204" pitchFamily="34" charset="0"/>
                        </a:rPr>
                        <a:t>Ser sincero, ouvir e compreender e aprender com as suas preocupações, não 'vender' soluções (alto risco para a parte interessada)</a:t>
                      </a:r>
                      <a:endParaRPr lang="ro-RO" sz="13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2743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A0BB"/>
                    </a:solidFill>
                  </a:tcPr>
                </a:tc>
                <a:tc>
                  <a:txBody>
                    <a:bodyPr/>
                    <a:lstStyle/>
                    <a:p>
                      <a:pPr algn="ctr" rtl="0">
                        <a:lnSpc>
                          <a:spcPct val="125000"/>
                        </a:lnSpc>
                        <a:spcAft>
                          <a:spcPts val="0"/>
                        </a:spcAft>
                      </a:pPr>
                      <a:r>
                        <a:rPr lang="pt-pt" sz="1300" dirty="0">
                          <a:effectLst/>
                          <a:latin typeface="Arial" panose="020B0604020202020204" pitchFamily="34" charset="0"/>
                          <a:cs typeface="Arial" panose="020B0604020202020204" pitchFamily="34" charset="0"/>
                        </a:rPr>
                        <a:t>2</a:t>
                      </a:r>
                      <a:endParaRPr lang="ro-RO" sz="1300" dirty="0">
                        <a:effectLst/>
                        <a:latin typeface="Arial" panose="020B0604020202020204" pitchFamily="34" charset="0"/>
                        <a:cs typeface="Arial" panose="020B0604020202020204" pitchFamily="34" charset="0"/>
                      </a:endParaRPr>
                    </a:p>
                    <a:p>
                      <a:pPr algn="l" rtl="0">
                        <a:lnSpc>
                          <a:spcPct val="125000"/>
                        </a:lnSpc>
                        <a:spcAft>
                          <a:spcPts val="0"/>
                        </a:spcAft>
                      </a:pPr>
                      <a:r>
                        <a:rPr lang="pt-pt" sz="1300" dirty="0">
                          <a:effectLst/>
                          <a:latin typeface="Arial" panose="020B0604020202020204" pitchFamily="34" charset="0"/>
                          <a:cs typeface="Arial" panose="020B0604020202020204" pitchFamily="34" charset="0"/>
                        </a:rPr>
                        <a:t>Alimentar, apoiar e encorajar a sua defesa/apadrinhamento por outros</a:t>
                      </a:r>
                      <a:endParaRPr lang="ro-RO" sz="13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2743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3136866247"/>
                  </a:ext>
                </a:extLst>
              </a:tr>
              <a:tr h="1712784">
                <a:tc vMerge="1">
                  <a:txBody>
                    <a:bodyPr/>
                    <a:lstStyle/>
                    <a:p>
                      <a:pPr rtl="0"/>
                      <a:endParaRPr lang="fr-FR"/>
                    </a:p>
                  </a:txBody>
                  <a:tcPr/>
                </a:tc>
                <a:tc>
                  <a:txBody>
                    <a:bodyPr/>
                    <a:lstStyle/>
                    <a:p>
                      <a:pPr algn="ctr" rtl="0">
                        <a:lnSpc>
                          <a:spcPct val="150000"/>
                        </a:lnSpc>
                        <a:spcAft>
                          <a:spcPts val="0"/>
                        </a:spcAft>
                      </a:pPr>
                      <a:r>
                        <a:rPr lang="pt-pt" sz="1050" b="1" dirty="0">
                          <a:effectLst/>
                          <a:latin typeface="Arial" panose="020B0604020202020204" pitchFamily="34" charset="0"/>
                          <a:cs typeface="Arial" panose="020B0604020202020204" pitchFamily="34" charset="0"/>
                        </a:rPr>
                        <a:t> Não Compreender</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0" marB="91440" vert="vert27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25000"/>
                        </a:lnSpc>
                        <a:spcAft>
                          <a:spcPts val="0"/>
                        </a:spcAft>
                      </a:pPr>
                      <a:r>
                        <a:rPr lang="pt-pt" sz="1300" dirty="0">
                          <a:effectLst/>
                          <a:latin typeface="Arial" panose="020B0604020202020204" pitchFamily="34" charset="0"/>
                          <a:cs typeface="Arial" panose="020B0604020202020204" pitchFamily="34" charset="0"/>
                        </a:rPr>
                        <a:t>3</a:t>
                      </a:r>
                      <a:endParaRPr lang="ro-RO" sz="1300" dirty="0">
                        <a:effectLst/>
                        <a:latin typeface="Arial" panose="020B0604020202020204" pitchFamily="34" charset="0"/>
                        <a:cs typeface="Arial" panose="020B0604020202020204" pitchFamily="34" charset="0"/>
                      </a:endParaRPr>
                    </a:p>
                    <a:p>
                      <a:pPr algn="l" rtl="0">
                        <a:lnSpc>
                          <a:spcPct val="125000"/>
                        </a:lnSpc>
                        <a:spcAft>
                          <a:spcPts val="0"/>
                        </a:spcAft>
                      </a:pPr>
                      <a:r>
                        <a:rPr lang="pt-pt" sz="1300" dirty="0">
                          <a:effectLst/>
                          <a:latin typeface="Arial" panose="020B0604020202020204" pitchFamily="34" charset="0"/>
                          <a:cs typeface="Arial" panose="020B0604020202020204" pitchFamily="34" charset="0"/>
                        </a:rPr>
                        <a:t>Concentrar-se no aumento da sua compreensão (e compreender a sua própria resistência/preocupações)</a:t>
                      </a:r>
                      <a:endParaRPr lang="ro-RO" sz="13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rtl="0">
                        <a:lnSpc>
                          <a:spcPct val="125000"/>
                        </a:lnSpc>
                        <a:spcAft>
                          <a:spcPts val="0"/>
                        </a:spcAft>
                      </a:pPr>
                      <a:r>
                        <a:rPr lang="pt-pt" sz="1300" dirty="0">
                          <a:effectLst/>
                          <a:latin typeface="Arial" panose="020B0604020202020204" pitchFamily="34" charset="0"/>
                          <a:cs typeface="Arial" panose="020B0604020202020204" pitchFamily="34" charset="0"/>
                        </a:rPr>
                        <a:t>4</a:t>
                      </a:r>
                      <a:endParaRPr lang="ro-RO" sz="1300" dirty="0">
                        <a:effectLst/>
                        <a:latin typeface="Arial" panose="020B0604020202020204" pitchFamily="34" charset="0"/>
                        <a:cs typeface="Arial" panose="020B0604020202020204" pitchFamily="34" charset="0"/>
                      </a:endParaRPr>
                    </a:p>
                    <a:p>
                      <a:pPr algn="l" rtl="0">
                        <a:lnSpc>
                          <a:spcPct val="125000"/>
                        </a:lnSpc>
                        <a:spcAft>
                          <a:spcPts val="0"/>
                        </a:spcAft>
                      </a:pPr>
                      <a:r>
                        <a:rPr lang="pt-pt" sz="1300" dirty="0">
                          <a:effectLst/>
                          <a:latin typeface="Arial" panose="020B0604020202020204" pitchFamily="34" charset="0"/>
                          <a:cs typeface="Arial" panose="020B0604020202020204" pitchFamily="34" charset="0"/>
                        </a:rPr>
                        <a:t>Continuar a informar e a testar a compreensão, melhorar a compreensão através de consultas e testes/verificações de pressupostos (alto risco)</a:t>
                      </a:r>
                      <a:endParaRPr lang="ro-RO" sz="13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548074222"/>
                  </a:ext>
                </a:extLst>
              </a:tr>
            </a:tbl>
          </a:graphicData>
        </a:graphic>
      </p:graphicFrame>
    </p:spTree>
    <p:custDataLst>
      <p:tags r:id="rId1"/>
    </p:custDataLst>
    <p:extLst>
      <p:ext uri="{BB962C8B-B14F-4D97-AF65-F5344CB8AC3E}">
        <p14:creationId xmlns:p14="http://schemas.microsoft.com/office/powerpoint/2010/main" val="349782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pt-pt" dirty="0"/>
              <a:t>a linha de chegada</a:t>
            </a:r>
          </a:p>
        </p:txBody>
      </p:sp>
      <p:sp>
        <p:nvSpPr>
          <p:cNvPr id="3" name="Content Placeholder 2"/>
          <p:cNvSpPr>
            <a:spLocks noGrp="1"/>
          </p:cNvSpPr>
          <p:nvPr>
            <p:ph idx="1"/>
          </p:nvPr>
        </p:nvSpPr>
        <p:spPr>
          <a:xfrm>
            <a:off x="5802922" y="690113"/>
            <a:ext cx="5683392" cy="4915160"/>
          </a:xfrm>
        </p:spPr>
        <p:txBody>
          <a:bodyPr rtlCol="0"/>
          <a:lstStyle/>
          <a:p>
            <a:pPr marL="0" indent="0" rtl="0">
              <a:buNone/>
            </a:pPr>
            <a:r>
              <a:rPr lang="pt-pt" sz="2400" b="1" dirty="0"/>
              <a:t>Não há linha de chegada!</a:t>
            </a:r>
          </a:p>
          <a:p>
            <a:pPr rtl="0"/>
            <a:r>
              <a:rPr lang="pt-pt" sz="2400" dirty="0"/>
              <a:t>A construção de fortes ligações das partes interessadas antes da revisão nacional reforçará o valor e o alcance da revisão, </a:t>
            </a:r>
            <a:r>
              <a:rPr lang="pt-pt" sz="2400" dirty="0" err="1"/>
              <a:t>adopção</a:t>
            </a:r>
            <a:r>
              <a:rPr lang="pt-pt" sz="2400" dirty="0"/>
              <a:t> e implementação das normas NSS. </a:t>
            </a:r>
          </a:p>
          <a:p>
            <a:pPr rtl="0"/>
            <a:r>
              <a:rPr lang="pt-pt" sz="2400" dirty="0"/>
              <a:t>A publicação e </a:t>
            </a:r>
            <a:r>
              <a:rPr lang="pt-pt" sz="2400" dirty="0" err="1"/>
              <a:t>adopção</a:t>
            </a:r>
            <a:r>
              <a:rPr lang="pt-pt" sz="2400" dirty="0"/>
              <a:t> não é o fim do seu compromisso:</a:t>
            </a:r>
          </a:p>
          <a:p>
            <a:pPr lvl="1" rtl="0"/>
            <a:r>
              <a:rPr lang="pt-pt" sz="2000" dirty="0"/>
              <a:t>Certifique-se de que está ligado às pessoas certas para ver estas normas implementadas no seu país. </a:t>
            </a:r>
          </a:p>
          <a:p>
            <a:pPr lvl="1" rtl="0"/>
            <a:r>
              <a:rPr lang="pt-pt" sz="2000" dirty="0"/>
              <a:t>Acompanhe os seus grupos de partes interessadas para os apoiar na sua implementação.</a:t>
            </a:r>
          </a:p>
          <a:p>
            <a:pPr lvl="1" rtl="0"/>
            <a:r>
              <a:rPr lang="pt-pt" sz="2000" dirty="0"/>
              <a:t>Continuar a partilha de conhecimentos através da realização de sessões informativas e técnicas.</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64165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rtlCol="0"/>
          <a:lstStyle/>
          <a:p>
            <a:pPr rtl="0"/>
            <a:endParaRPr lang="en-US" dirty="0"/>
          </a:p>
        </p:txBody>
      </p:sp>
      <p:sp>
        <p:nvSpPr>
          <p:cNvPr id="13" name="Text Placeholder 12">
            <a:extLst>
              <a:ext uri="{FF2B5EF4-FFF2-40B4-BE49-F238E27FC236}">
                <a16:creationId xmlns:a16="http://schemas.microsoft.com/office/drawing/2014/main" id="{8374AE34-0E19-144E-9463-7ECF56489B02}"/>
              </a:ext>
            </a:extLst>
          </p:cNvPr>
          <p:cNvSpPr>
            <a:spLocks noGrp="1"/>
          </p:cNvSpPr>
          <p:nvPr>
            <p:ph type="body" idx="1"/>
          </p:nvPr>
        </p:nvSpPr>
        <p:spPr>
          <a:xfrm>
            <a:off x="628650" y="300039"/>
            <a:ext cx="3538904" cy="992049"/>
          </a:xfrm>
        </p:spPr>
        <p:txBody>
          <a:bodyPr rtlCol="0">
            <a:normAutofit fontScale="40000" lnSpcReduction="20000"/>
          </a:bodyPr>
          <a:lstStyle/>
          <a:p>
            <a:pPr algn="l" rtl="0"/>
            <a:r>
              <a:rPr lang="pt-PT" sz="4600" b="1" dirty="0"/>
              <a:t>Perguntas ou comentários? </a:t>
            </a:r>
            <a:br>
              <a:rPr lang="pt-PT" sz="4600" b="1" dirty="0"/>
            </a:br>
            <a:r>
              <a:rPr lang="pt-PT" sz="4600" b="1" dirty="0"/>
              <a:t>Envie-nos um e-mail para: </a:t>
            </a:r>
          </a:p>
          <a:p>
            <a:pPr algn="l" rtl="0"/>
            <a:r>
              <a:rPr lang="pt-PT" sz="3600" dirty="0"/>
              <a:t>sanitation@ansi.org</a:t>
            </a:r>
            <a:endParaRPr lang="en-US" dirty="0"/>
          </a:p>
        </p:txBody>
      </p:sp>
      <p:sp>
        <p:nvSpPr>
          <p:cNvPr id="14" name="Subtitle 13">
            <a:extLst>
              <a:ext uri="{FF2B5EF4-FFF2-40B4-BE49-F238E27FC236}">
                <a16:creationId xmlns:a16="http://schemas.microsoft.com/office/drawing/2014/main" id="{FC9B942C-3A6E-8443-9ACD-7C57D473DE26}"/>
              </a:ext>
            </a:extLst>
          </p:cNvPr>
          <p:cNvSpPr>
            <a:spLocks noGrp="1"/>
          </p:cNvSpPr>
          <p:nvPr>
            <p:ph type="subTitle" idx="13"/>
          </p:nvPr>
        </p:nvSpPr>
        <p:spPr>
          <a:xfrm>
            <a:off x="7959969" y="4958863"/>
            <a:ext cx="4088596" cy="904055"/>
          </a:xfrm>
        </p:spPr>
        <p:txBody>
          <a:bodyPr rtlCol="0">
            <a:normAutofit/>
          </a:bodyPr>
          <a:lstStyle/>
          <a:p>
            <a:pPr rtl="0"/>
            <a:r>
              <a:rPr lang="pt-pt" sz="2000" b="1" dirty="0">
                <a:hlinkClick r:id="rId4"/>
              </a:rPr>
              <a:t>https://sanitation.ansi.org/</a:t>
            </a:r>
            <a:endParaRPr lang="en-US" sz="2000" b="1" dirty="0"/>
          </a:p>
          <a:p>
            <a:pPr rtl="0"/>
            <a:r>
              <a:rPr lang="pt-pt" sz="2000" dirty="0"/>
              <a:t>sanitation@ansi.org</a:t>
            </a:r>
          </a:p>
        </p:txBody>
      </p:sp>
    </p:spTree>
    <p:custDataLst>
      <p:tags r:id="rId1"/>
    </p:custDataLst>
    <p:extLst>
      <p:ext uri="{BB962C8B-B14F-4D97-AF65-F5344CB8AC3E}">
        <p14:creationId xmlns:p14="http://schemas.microsoft.com/office/powerpoint/2010/main" val="3627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pt-pt"/>
              <a:t>Papel do organismo nacional de normalização</a:t>
            </a:r>
          </a:p>
        </p:txBody>
      </p:sp>
      <p:sp>
        <p:nvSpPr>
          <p:cNvPr id="3" name="Content Placeholder 2"/>
          <p:cNvSpPr>
            <a:spLocks noGrp="1"/>
          </p:cNvSpPr>
          <p:nvPr>
            <p:ph idx="1"/>
          </p:nvPr>
        </p:nvSpPr>
        <p:spPr>
          <a:xfrm>
            <a:off x="5768903" y="1237785"/>
            <a:ext cx="6033963" cy="3542296"/>
          </a:xfrm>
        </p:spPr>
        <p:txBody>
          <a:bodyPr rtlCol="0"/>
          <a:lstStyle/>
          <a:p>
            <a:pPr marL="0" indent="0" rtl="0">
              <a:buNone/>
            </a:pPr>
            <a:r>
              <a:rPr lang="pt-pt" b="1" dirty="0"/>
              <a:t>Antes de proceder à revisão nacional das normas ISO de saneamento não ligado à rede </a:t>
            </a:r>
            <a:br>
              <a:rPr lang="pt-pt" b="1" dirty="0"/>
            </a:br>
            <a:r>
              <a:rPr lang="pt-pt" b="1" dirty="0"/>
              <a:t>de esgotos (NSS), </a:t>
            </a:r>
            <a:r>
              <a:rPr lang="pt-pt" b="1" dirty="0" err="1"/>
              <a:t>reflicta</a:t>
            </a:r>
            <a:r>
              <a:rPr lang="pt-pt" b="1" dirty="0"/>
              <a:t> sobre: </a:t>
            </a:r>
          </a:p>
          <a:p>
            <a:pPr rtl="0"/>
            <a:r>
              <a:rPr lang="pt-pt" dirty="0"/>
              <a:t>Que prioridades tem o seu organismo nacional de normas (NSB):</a:t>
            </a:r>
          </a:p>
          <a:p>
            <a:pPr lvl="1" rtl="0"/>
            <a:r>
              <a:rPr lang="pt-pt" dirty="0"/>
              <a:t>Pode introduzir novas normas para revisão neste momento? </a:t>
            </a:r>
          </a:p>
          <a:p>
            <a:pPr lvl="1" rtl="0"/>
            <a:r>
              <a:rPr lang="pt-pt" dirty="0"/>
              <a:t>Precisa de propor a revisão do NSS para inclusão nas prioridades do próximo ano?</a:t>
            </a:r>
          </a:p>
          <a:p>
            <a:pPr lvl="1" rtl="0"/>
            <a:r>
              <a:rPr lang="pt-pt" dirty="0"/>
              <a:t>Precisa de apoio do ministério ou das partes interessadas relevantes para a revisão?</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9649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pt-pt"/>
              <a:t>comités técnicos</a:t>
            </a:r>
          </a:p>
        </p:txBody>
      </p:sp>
      <p:sp>
        <p:nvSpPr>
          <p:cNvPr id="3" name="Content Placeholder 2"/>
          <p:cNvSpPr>
            <a:spLocks noGrp="1"/>
          </p:cNvSpPr>
          <p:nvPr>
            <p:ph idx="1"/>
          </p:nvPr>
        </p:nvSpPr>
        <p:spPr>
          <a:xfrm>
            <a:off x="5768904" y="1237785"/>
            <a:ext cx="5683392" cy="3542296"/>
          </a:xfrm>
        </p:spPr>
        <p:txBody>
          <a:bodyPr rtlCol="0"/>
          <a:lstStyle/>
          <a:p>
            <a:pPr rtl="0"/>
            <a:r>
              <a:rPr lang="pt-pt" sz="3200"/>
              <a:t>O seu NSB tem um comité técnico relacionado com o saneamento ou WASH (TC)? </a:t>
            </a:r>
          </a:p>
          <a:p>
            <a:pPr rtl="0"/>
            <a:r>
              <a:rPr lang="pt-pt" sz="3200"/>
              <a:t>Tem peritos em saneamento não ligado à rede de esgotos neste TC?</a:t>
            </a:r>
          </a:p>
          <a:p>
            <a:pPr lvl="1" rtl="0"/>
            <a:r>
              <a:rPr lang="pt-pt" sz="2800"/>
              <a:t>Tem necessidade de recrutar peritos? </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82560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2515235"/>
            <a:ext cx="4194887" cy="1325880"/>
          </a:xfrm>
        </p:spPr>
        <p:txBody>
          <a:bodyPr rtlCol="0">
            <a:normAutofit fontScale="90000"/>
          </a:bodyPr>
          <a:lstStyle/>
          <a:p>
            <a:pPr rtl="0"/>
            <a:r>
              <a:rPr lang="pt-pt" dirty="0"/>
              <a:t>importância </a:t>
            </a:r>
            <a:br>
              <a:rPr lang="pt-pt" dirty="0"/>
            </a:br>
            <a:r>
              <a:rPr lang="pt-pt" dirty="0"/>
              <a:t>dos peritos em WASH no seu TC</a:t>
            </a:r>
          </a:p>
        </p:txBody>
      </p:sp>
      <p:sp>
        <p:nvSpPr>
          <p:cNvPr id="3" name="Content Placeholder 2"/>
          <p:cNvSpPr>
            <a:spLocks noGrp="1"/>
          </p:cNvSpPr>
          <p:nvPr>
            <p:ph idx="1"/>
          </p:nvPr>
        </p:nvSpPr>
        <p:spPr/>
        <p:txBody>
          <a:bodyPr rtlCol="0"/>
          <a:lstStyle/>
          <a:p>
            <a:pPr rtl="0"/>
            <a:r>
              <a:rPr lang="pt-pt"/>
              <a:t>Os peritos de WASH para as zonas rurais e urbanas têm um conhecimento profundo das situações e realidades no terreno.</a:t>
            </a:r>
          </a:p>
          <a:p>
            <a:pPr rtl="0"/>
            <a:r>
              <a:rPr lang="pt-pt"/>
              <a:t>Os peritos de WASH podem demonstrar a necessidade das normas NSS aos ministérios relevantes e à liderança do NSB para apoiar a revisão nacional.</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5334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2515235"/>
            <a:ext cx="4539944" cy="1325880"/>
          </a:xfrm>
        </p:spPr>
        <p:txBody>
          <a:bodyPr rtlCol="0">
            <a:normAutofit fontScale="90000"/>
          </a:bodyPr>
          <a:lstStyle/>
          <a:p>
            <a:pPr rtl="0"/>
            <a:r>
              <a:rPr lang="pt-pt" dirty="0"/>
              <a:t>identificar </a:t>
            </a:r>
            <a:br>
              <a:rPr lang="pt-pt" dirty="0"/>
            </a:br>
            <a:r>
              <a:rPr lang="pt-pt" dirty="0"/>
              <a:t>as partes interessadas</a:t>
            </a:r>
          </a:p>
        </p:txBody>
      </p:sp>
      <p:sp>
        <p:nvSpPr>
          <p:cNvPr id="3" name="Content Placeholder 2"/>
          <p:cNvSpPr>
            <a:spLocks noGrp="1"/>
          </p:cNvSpPr>
          <p:nvPr>
            <p:ph idx="1"/>
          </p:nvPr>
        </p:nvSpPr>
        <p:spPr>
          <a:xfrm>
            <a:off x="5768904" y="3051893"/>
            <a:ext cx="5683392" cy="2895902"/>
          </a:xfrm>
        </p:spPr>
        <p:txBody>
          <a:bodyPr numCol="2" rtlCol="0"/>
          <a:lstStyle/>
          <a:p>
            <a:pPr lvl="1" rtl="0">
              <a:buFont typeface="Arial" panose="020B0604020202020204" pitchFamily="34" charset="0"/>
              <a:buChar char="•"/>
            </a:pPr>
            <a:r>
              <a:rPr lang="pt-pt" sz="2000" dirty="0"/>
              <a:t>ONG</a:t>
            </a:r>
          </a:p>
          <a:p>
            <a:pPr lvl="1" rtl="0">
              <a:buFont typeface="Arial" panose="020B0604020202020204" pitchFamily="34" charset="0"/>
              <a:buChar char="•"/>
            </a:pPr>
            <a:r>
              <a:rPr lang="pt-pt" sz="2000" dirty="0"/>
              <a:t>Ministérios</a:t>
            </a:r>
          </a:p>
          <a:p>
            <a:pPr lvl="1" rtl="0">
              <a:buFont typeface="Arial" panose="020B0604020202020204" pitchFamily="34" charset="0"/>
              <a:buChar char="•"/>
            </a:pPr>
            <a:r>
              <a:rPr lang="pt-pt" sz="2000" dirty="0"/>
              <a:t>Governo local</a:t>
            </a:r>
          </a:p>
          <a:p>
            <a:pPr lvl="1" rtl="0">
              <a:buFont typeface="Arial" panose="020B0604020202020204" pitchFamily="34" charset="0"/>
              <a:buChar char="•"/>
            </a:pPr>
            <a:r>
              <a:rPr lang="pt-pt" sz="2000" dirty="0"/>
              <a:t>Meios académicos</a:t>
            </a:r>
          </a:p>
          <a:p>
            <a:pPr lvl="1" rtl="0">
              <a:buFont typeface="Arial" panose="020B0604020202020204" pitchFamily="34" charset="0"/>
              <a:buChar char="•"/>
            </a:pPr>
            <a:r>
              <a:rPr lang="pt-pt" sz="2000" dirty="0"/>
              <a:t>Sector privado</a:t>
            </a:r>
          </a:p>
          <a:p>
            <a:pPr lvl="1" rtl="0">
              <a:buFont typeface="Arial" panose="020B0604020202020204" pitchFamily="34" charset="0"/>
              <a:buChar char="•"/>
            </a:pPr>
            <a:r>
              <a:rPr lang="pt-pt" sz="2000" dirty="0"/>
              <a:t>Empresas de engenharia</a:t>
            </a:r>
          </a:p>
          <a:p>
            <a:pPr lvl="1" rtl="0">
              <a:buFont typeface="Arial" panose="020B0604020202020204" pitchFamily="34" charset="0"/>
              <a:buChar char="•"/>
            </a:pPr>
            <a:r>
              <a:rPr lang="pt-pt" sz="2000" dirty="0"/>
              <a:t>Empresas de consultoria</a:t>
            </a:r>
          </a:p>
          <a:p>
            <a:pPr lvl="1" rtl="0">
              <a:buFont typeface="Arial" panose="020B0604020202020204" pitchFamily="34" charset="0"/>
              <a:buChar char="•"/>
            </a:pPr>
            <a:r>
              <a:rPr lang="pt-pt" sz="2000" dirty="0"/>
              <a:t>Reguladores</a:t>
            </a:r>
          </a:p>
          <a:p>
            <a:pPr lvl="1" rtl="0">
              <a:buFont typeface="Arial" panose="020B0604020202020204" pitchFamily="34" charset="0"/>
              <a:buChar char="•"/>
            </a:pPr>
            <a:r>
              <a:rPr lang="pt-pt" sz="2000" dirty="0"/>
              <a:t>Fabricantes, fornecedores e apoio à cadeia de valor posterior</a:t>
            </a:r>
          </a:p>
          <a:p>
            <a:pPr lvl="1" rtl="0">
              <a:buFont typeface="Arial" panose="020B0604020202020204" pitchFamily="34" charset="0"/>
              <a:buChar char="•"/>
            </a:pPr>
            <a:r>
              <a:rPr lang="pt-pt" sz="2000" dirty="0"/>
              <a:t>Promotores imobiliários, proprietários e promotores de edifícios ecológicos </a:t>
            </a:r>
          </a:p>
          <a:p>
            <a:pPr lvl="1" rtl="0"/>
            <a:endParaRPr lang="en-US" sz="2000" dirty="0"/>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2"/>
          <p:cNvSpPr txBox="1">
            <a:spLocks/>
          </p:cNvSpPr>
          <p:nvPr/>
        </p:nvSpPr>
        <p:spPr>
          <a:xfrm>
            <a:off x="6126478" y="676783"/>
            <a:ext cx="6065521" cy="1466977"/>
          </a:xfrm>
          <a:prstGeom prst="rect">
            <a:avLst/>
          </a:prstGeom>
          <a:noFill/>
        </p:spPr>
        <p:txBody>
          <a:bodyPr lIns="0" tIns="0" rIns="0" bIns="0" rtlCol="0" anchor="ctr"/>
          <a:lstStyle>
            <a:lvl1pPr marL="228600" indent="-228600" algn="l" defTabSz="914400" rtl="0" eaLnBrk="1" latinLnBrk="0" hangingPunct="1">
              <a:lnSpc>
                <a:spcPct val="90000"/>
              </a:lnSpc>
              <a:spcBef>
                <a:spcPts val="1000"/>
              </a:spcBef>
              <a:buClr>
                <a:srgbClr val="0A55A3"/>
              </a:buClr>
              <a:buSzPct val="75000"/>
              <a:buFont typeface="PingFang SC Regular" panose="020B0400000000000000" pitchFamily="34" charset="-122"/>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PingFang SC Regular" panose="020B0400000000000000" pitchFamily="34" charset="-122"/>
              <a:buNone/>
            </a:pPr>
            <a:r>
              <a:rPr lang="pt-pt" b="1" dirty="0"/>
              <a:t>Identificar as partes interessadas em diferentes sectores</a:t>
            </a:r>
          </a:p>
          <a:p>
            <a:pPr rtl="0"/>
            <a:r>
              <a:rPr lang="pt-pt" dirty="0"/>
              <a:t>Encorajar os membros do comité técnico a contactar as suas redes</a:t>
            </a:r>
          </a:p>
          <a:p>
            <a:pPr rtl="0"/>
            <a:r>
              <a:rPr lang="pt-pt" dirty="0"/>
              <a:t>As partes interessadas podem ser:</a:t>
            </a:r>
          </a:p>
        </p:txBody>
      </p:sp>
    </p:spTree>
    <p:custDataLst>
      <p:tags r:id="rId1"/>
    </p:custDataLst>
    <p:extLst>
      <p:ext uri="{BB962C8B-B14F-4D97-AF65-F5344CB8AC3E}">
        <p14:creationId xmlns:p14="http://schemas.microsoft.com/office/powerpoint/2010/main" val="318778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lstStyle/>
          <a:p>
            <a:pPr rtl="0"/>
            <a:r>
              <a:rPr lang="pt-pt" b="1"/>
              <a:t>Identificação das partes interessadas</a:t>
            </a:r>
          </a:p>
          <a:p>
            <a:pPr rtl="0"/>
            <a:endParaRPr lang="en-US"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1825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85538" y="5584875"/>
            <a:ext cx="4389120" cy="127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p:txBody>
          <a:bodyPr rtlCol="0">
            <a:noAutofit/>
          </a:bodyPr>
          <a:lstStyle/>
          <a:p>
            <a:pPr rtl="0"/>
            <a:r>
              <a:rPr lang="pt-pt" sz="4000" dirty="0"/>
              <a:t>O seu papel ao identificar as partes interessadas:</a:t>
            </a:r>
            <a:r>
              <a:rPr lang="ro-MD" sz="4000" dirty="0"/>
              <a:t> </a:t>
            </a:r>
            <a:r>
              <a:rPr lang="pt-pt" sz="4000" i="1" dirty="0"/>
              <a:t>mapeamento visual das partes interessadas</a:t>
            </a:r>
            <a:endParaRPr lang="en-US" sz="40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084133113"/>
              </p:ext>
            </p:extLst>
          </p:nvPr>
        </p:nvGraphicFramePr>
        <p:xfrm>
          <a:off x="838201" y="1690688"/>
          <a:ext cx="11161541" cy="5194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027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85538" y="5584875"/>
            <a:ext cx="4389120" cy="127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p:txBody>
          <a:bodyPr rtlCol="0">
            <a:noAutofit/>
          </a:bodyPr>
          <a:lstStyle/>
          <a:p>
            <a:pPr rtl="0"/>
            <a:r>
              <a:rPr lang="pt-pt" sz="4000" dirty="0"/>
              <a:t>O seu papel ao identificar as partes interessadas:</a:t>
            </a:r>
            <a:r>
              <a:rPr lang="ro-MD" sz="4000" dirty="0"/>
              <a:t> </a:t>
            </a:r>
            <a:r>
              <a:rPr lang="pt-pt" sz="4000" i="1" dirty="0"/>
              <a:t>mapeamento visual das </a:t>
            </a:r>
            <a:br>
              <a:rPr lang="pt-pt" sz="4000" i="1" dirty="0"/>
            </a:br>
            <a:r>
              <a:rPr lang="pt-pt" sz="4000" i="1" dirty="0"/>
              <a:t>partes interessadas</a:t>
            </a:r>
            <a:r>
              <a:rPr lang="ro-MD" sz="4000" i="1" dirty="0"/>
              <a:t> </a:t>
            </a:r>
            <a:r>
              <a:rPr lang="pt-pt" sz="4000" i="1" dirty="0"/>
              <a:t>um exemplo</a:t>
            </a:r>
            <a:endParaRPr lang="en-US" sz="40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rotWithShape="1">
          <a:blip r:embed="rId4"/>
          <a:srcRect t="6117"/>
          <a:stretch/>
        </p:blipFill>
        <p:spPr>
          <a:xfrm>
            <a:off x="838200" y="1868291"/>
            <a:ext cx="4975336" cy="3538981"/>
          </a:xfrm>
          <a:prstGeom prst="rect">
            <a:avLst/>
          </a:prstGeom>
        </p:spPr>
      </p:pic>
      <p:pic>
        <p:nvPicPr>
          <p:cNvPr id="8" name="Picture 7"/>
          <p:cNvPicPr>
            <a:picLocks noChangeAspect="1"/>
          </p:cNvPicPr>
          <p:nvPr/>
        </p:nvPicPr>
        <p:blipFill>
          <a:blip r:embed="rId5"/>
          <a:stretch>
            <a:fillRect/>
          </a:stretch>
        </p:blipFill>
        <p:spPr>
          <a:xfrm>
            <a:off x="6695215" y="1868291"/>
            <a:ext cx="4658585" cy="3538981"/>
          </a:xfrm>
          <a:prstGeom prst="rect">
            <a:avLst/>
          </a:prstGeom>
        </p:spPr>
      </p:pic>
      <p:sp>
        <p:nvSpPr>
          <p:cNvPr id="9" name="TextBox 8"/>
          <p:cNvSpPr txBox="1"/>
          <p:nvPr/>
        </p:nvSpPr>
        <p:spPr>
          <a:xfrm>
            <a:off x="838200" y="5758159"/>
            <a:ext cx="10515600" cy="923330"/>
          </a:xfrm>
          <a:prstGeom prst="rect">
            <a:avLst/>
          </a:prstGeom>
          <a:noFill/>
        </p:spPr>
        <p:txBody>
          <a:bodyPr wrap="square" rtlCol="0">
            <a:spAutoFit/>
          </a:bodyPr>
          <a:lstStyle/>
          <a:p>
            <a:pPr rtl="0"/>
            <a:r>
              <a:rPr lang="pt-pt"/>
              <a:t>Um exemplo de mapeamento visual das partes interessadas do NSB Peer to Peer Workshop no Comité de Harmonização Técnica da Organização Africana de Normalização para rever normas de saneamento não ligado à rede de esgotos (ISO 30500, ISO 24510, ISO 24511, ISO 24521) </a:t>
            </a:r>
          </a:p>
        </p:txBody>
      </p:sp>
    </p:spTree>
    <p:custDataLst>
      <p:tags r:id="rId1"/>
    </p:custDataLst>
    <p:extLst>
      <p:ext uri="{BB962C8B-B14F-4D97-AF65-F5344CB8AC3E}">
        <p14:creationId xmlns:p14="http://schemas.microsoft.com/office/powerpoint/2010/main" val="230461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17015" cy="1325563"/>
          </a:xfrm>
        </p:spPr>
        <p:txBody>
          <a:bodyPr rtlCol="0">
            <a:noAutofit/>
          </a:bodyPr>
          <a:lstStyle/>
          <a:p>
            <a:pPr rtl="0"/>
            <a:r>
              <a:rPr lang="pt-pt" sz="3600" dirty="0"/>
              <a:t>O seu papel ao identificar as partes interessadas:</a:t>
            </a:r>
            <a:r>
              <a:rPr lang="ro-MD" sz="3600" dirty="0"/>
              <a:t> </a:t>
            </a:r>
            <a:r>
              <a:rPr lang="pt-pt" sz="3600" i="1" dirty="0"/>
              <a:t>mapeamento estruturado das partes interessadas</a:t>
            </a:r>
            <a:endParaRPr lang="en-US" sz="36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6"/>
          <p:cNvSpPr>
            <a:spLocks noGrp="1"/>
          </p:cNvSpPr>
          <p:nvPr>
            <p:ph sz="half" idx="13"/>
          </p:nvPr>
        </p:nvSpPr>
        <p:spPr>
          <a:xfrm>
            <a:off x="661182" y="2792119"/>
            <a:ext cx="5691553" cy="3906593"/>
          </a:xfrm>
        </p:spPr>
        <p:txBody>
          <a:bodyPr rtlCol="0"/>
          <a:lstStyle/>
          <a:p>
            <a:pPr rtl="0"/>
            <a:r>
              <a:rPr lang="pt-pt" sz="2300" dirty="0"/>
              <a:t>Elaborar um quadro</a:t>
            </a:r>
          </a:p>
          <a:p>
            <a:pPr rtl="0"/>
            <a:r>
              <a:rPr lang="pt-pt" sz="2300" dirty="0"/>
              <a:t>Quais são os seus interesses e motivações?</a:t>
            </a:r>
          </a:p>
          <a:p>
            <a:pPr rtl="0"/>
            <a:r>
              <a:rPr lang="pt-pt" sz="2300" dirty="0"/>
              <a:t>Qual seria o seu "ganho" e o seu interesse em </a:t>
            </a:r>
            <a:r>
              <a:rPr lang="pt-pt" sz="2300" dirty="0" err="1"/>
              <a:t>adoptar</a:t>
            </a:r>
            <a:r>
              <a:rPr lang="pt-pt" sz="2300" dirty="0"/>
              <a:t>/implementar com sucesso?</a:t>
            </a:r>
          </a:p>
          <a:p>
            <a:pPr rtl="0"/>
            <a:r>
              <a:rPr lang="pt-pt" sz="2300" dirty="0"/>
              <a:t>Identificar as estratégias </a:t>
            </a:r>
            <a:r>
              <a:rPr lang="pt-pt" sz="2300" dirty="0" err="1"/>
              <a:t>actuais</a:t>
            </a:r>
            <a:r>
              <a:rPr lang="pt-pt" sz="2300" dirty="0"/>
              <a:t> que podem ser utilizadas para envolver estas partes interessadas em comités técnicos, sessões de informação e oportunidades de formação </a:t>
            </a:r>
          </a:p>
          <a:p>
            <a:pPr rtl="0"/>
            <a:endParaRPr lang="en-US" sz="23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15820252"/>
              </p:ext>
            </p:extLst>
          </p:nvPr>
        </p:nvGraphicFramePr>
        <p:xfrm>
          <a:off x="6543040" y="3361079"/>
          <a:ext cx="5516880" cy="2863714"/>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2279941770"/>
                    </a:ext>
                  </a:extLst>
                </a:gridCol>
                <a:gridCol w="1488440">
                  <a:extLst>
                    <a:ext uri="{9D8B030D-6E8A-4147-A177-3AD203B41FA5}">
                      <a16:colId xmlns:a16="http://schemas.microsoft.com/office/drawing/2014/main" val="2279602110"/>
                    </a:ext>
                  </a:extLst>
                </a:gridCol>
                <a:gridCol w="1379220">
                  <a:extLst>
                    <a:ext uri="{9D8B030D-6E8A-4147-A177-3AD203B41FA5}">
                      <a16:colId xmlns:a16="http://schemas.microsoft.com/office/drawing/2014/main" val="2138373276"/>
                    </a:ext>
                  </a:extLst>
                </a:gridCol>
                <a:gridCol w="1379220">
                  <a:extLst>
                    <a:ext uri="{9D8B030D-6E8A-4147-A177-3AD203B41FA5}">
                      <a16:colId xmlns:a16="http://schemas.microsoft.com/office/drawing/2014/main" val="1240066735"/>
                    </a:ext>
                  </a:extLst>
                </a:gridCol>
              </a:tblGrid>
              <a:tr h="1708761">
                <a:tc>
                  <a:txBody>
                    <a:bodyPr/>
                    <a:lstStyle/>
                    <a:p>
                      <a:pPr rtl="0"/>
                      <a:r>
                        <a:rPr lang="pt-pt" sz="1600" dirty="0"/>
                        <a:t>Partes interessadas</a:t>
                      </a:r>
                    </a:p>
                  </a:txBody>
                  <a:tcPr marL="45057" marR="45057"/>
                </a:tc>
                <a:tc>
                  <a:txBody>
                    <a:bodyPr/>
                    <a:lstStyle/>
                    <a:p>
                      <a:pPr rtl="0"/>
                      <a:r>
                        <a:rPr lang="pt-pt" sz="1600" b="1" dirty="0"/>
                        <a:t>Quais são os seus interesses e preocupações no que diz respeito à norma ISO 30500/ISO 24521?</a:t>
                      </a:r>
                    </a:p>
                  </a:txBody>
                  <a:tcPr marL="45057" marR="45057"/>
                </a:tc>
                <a:tc>
                  <a:txBody>
                    <a:bodyPr/>
                    <a:lstStyle/>
                    <a:p>
                      <a:pPr rtl="0"/>
                      <a:r>
                        <a:rPr lang="pt-pt" sz="1600" dirty="0"/>
                        <a:t>O que considerariam "ganhos" com a sua adopção e o impacto?</a:t>
                      </a:r>
                      <a:endParaRPr lang="en-US" sz="1600" dirty="0"/>
                    </a:p>
                  </a:txBody>
                  <a:tcPr marL="45057" marR="45057"/>
                </a:tc>
                <a:tc>
                  <a:txBody>
                    <a:bodyPr/>
                    <a:lstStyle/>
                    <a:p>
                      <a:pPr rtl="0"/>
                      <a:r>
                        <a:rPr lang="pt-pt" sz="1600" dirty="0"/>
                        <a:t>Quais são as estratégias para influenciar as suas decisões?</a:t>
                      </a:r>
                      <a:endParaRPr lang="en-US" sz="1600" dirty="0"/>
                    </a:p>
                  </a:txBody>
                  <a:tcPr marL="45057" marR="45057"/>
                </a:tc>
                <a:extLst>
                  <a:ext uri="{0D108BD9-81ED-4DB2-BD59-A6C34878D82A}">
                    <a16:rowId xmlns:a16="http://schemas.microsoft.com/office/drawing/2014/main" val="2801000171"/>
                  </a:ext>
                </a:extLst>
              </a:tr>
              <a:tr h="410777">
                <a:tc>
                  <a:txBody>
                    <a:bodyPr/>
                    <a:lstStyle/>
                    <a:p>
                      <a:pPr rtl="0"/>
                      <a:r>
                        <a:rPr lang="pt-pt"/>
                        <a:t>Exemplo 1 </a:t>
                      </a:r>
                      <a:endParaRPr lang="en-US" dirty="0"/>
                    </a:p>
                  </a:txBody>
                  <a:tcPr marL="45057" marR="45057"/>
                </a:tc>
                <a:tc>
                  <a:txBody>
                    <a:bodyPr/>
                    <a:lstStyle/>
                    <a:p>
                      <a:pPr rtl="0"/>
                      <a:endParaRPr lang="en-US" dirty="0"/>
                    </a:p>
                  </a:txBody>
                  <a:tcPr marL="45057" marR="45057"/>
                </a:tc>
                <a:tc>
                  <a:txBody>
                    <a:bodyPr/>
                    <a:lstStyle/>
                    <a:p>
                      <a:pPr rtl="0"/>
                      <a:endParaRPr lang="en-US" dirty="0"/>
                    </a:p>
                  </a:txBody>
                  <a:tcPr marL="45057" marR="45057"/>
                </a:tc>
                <a:tc>
                  <a:txBody>
                    <a:bodyPr/>
                    <a:lstStyle/>
                    <a:p>
                      <a:pPr rtl="0"/>
                      <a:endParaRPr lang="en-US"/>
                    </a:p>
                  </a:txBody>
                  <a:tcPr marL="45057" marR="45057"/>
                </a:tc>
                <a:extLst>
                  <a:ext uri="{0D108BD9-81ED-4DB2-BD59-A6C34878D82A}">
                    <a16:rowId xmlns:a16="http://schemas.microsoft.com/office/drawing/2014/main" val="218692158"/>
                  </a:ext>
                </a:extLst>
              </a:tr>
              <a:tr h="410777">
                <a:tc>
                  <a:txBody>
                    <a:bodyPr/>
                    <a:lstStyle/>
                    <a:p>
                      <a:pPr rtl="0"/>
                      <a:r>
                        <a:rPr lang="pt-pt"/>
                        <a:t>Exemplo 2</a:t>
                      </a:r>
                    </a:p>
                  </a:txBody>
                  <a:tcPr marL="45057" marR="45057"/>
                </a:tc>
                <a:tc>
                  <a:txBody>
                    <a:bodyPr/>
                    <a:lstStyle/>
                    <a:p>
                      <a:pPr rtl="0"/>
                      <a:endParaRPr lang="en-US" dirty="0"/>
                    </a:p>
                  </a:txBody>
                  <a:tcPr marL="45057" marR="45057"/>
                </a:tc>
                <a:tc>
                  <a:txBody>
                    <a:bodyPr/>
                    <a:lstStyle/>
                    <a:p>
                      <a:pPr rtl="0"/>
                      <a:endParaRPr lang="en-US"/>
                    </a:p>
                  </a:txBody>
                  <a:tcPr marL="45057" marR="45057"/>
                </a:tc>
                <a:tc>
                  <a:txBody>
                    <a:bodyPr/>
                    <a:lstStyle/>
                    <a:p>
                      <a:pPr rtl="0"/>
                      <a:endParaRPr lang="en-US" dirty="0"/>
                    </a:p>
                  </a:txBody>
                  <a:tcPr marL="45057" marR="45057"/>
                </a:tc>
                <a:extLst>
                  <a:ext uri="{0D108BD9-81ED-4DB2-BD59-A6C34878D82A}">
                    <a16:rowId xmlns:a16="http://schemas.microsoft.com/office/drawing/2014/main" val="2659345606"/>
                  </a:ext>
                </a:extLst>
              </a:tr>
            </a:tbl>
          </a:graphicData>
        </a:graphic>
      </p:graphicFrame>
      <p:sp>
        <p:nvSpPr>
          <p:cNvPr id="8" name="Rectangle 7"/>
          <p:cNvSpPr/>
          <p:nvPr/>
        </p:nvSpPr>
        <p:spPr>
          <a:xfrm>
            <a:off x="838200" y="1886931"/>
            <a:ext cx="11005624" cy="954107"/>
          </a:xfrm>
          <a:prstGeom prst="rect">
            <a:avLst/>
          </a:prstGeom>
        </p:spPr>
        <p:txBody>
          <a:bodyPr wrap="square" rtlCol="0">
            <a:spAutoFit/>
          </a:bodyPr>
          <a:lstStyle/>
          <a:p>
            <a:pPr rtl="0"/>
            <a:r>
              <a:rPr lang="pt-pt" sz="2700" b="1" dirty="0">
                <a:solidFill>
                  <a:srgbClr val="0A55A3"/>
                </a:solidFill>
                <a:latin typeface="Arial" panose="020B0604020202020204" pitchFamily="34" charset="0"/>
                <a:cs typeface="Arial" panose="020B0604020202020204" pitchFamily="34" charset="0"/>
              </a:rPr>
              <a:t>Agora que já visualizou as partes interessadas, identifique porque é que cada uma delas está interessada nas normas NSS. </a:t>
            </a:r>
          </a:p>
        </p:txBody>
      </p:sp>
    </p:spTree>
    <p:custDataLst>
      <p:tags r:id="rId1"/>
    </p:custDataLst>
    <p:extLst>
      <p:ext uri="{BB962C8B-B14F-4D97-AF65-F5344CB8AC3E}">
        <p14:creationId xmlns:p14="http://schemas.microsoft.com/office/powerpoint/2010/main" val="1084860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1019</TotalTime>
  <Words>2481</Words>
  <Application>Microsoft Office PowerPoint</Application>
  <PresentationFormat>Widescreen</PresentationFormat>
  <Paragraphs>232</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Microsoft Sans Serif</vt:lpstr>
      <vt:lpstr>PingFang SC Regular</vt:lpstr>
      <vt:lpstr>1_Office Theme</vt:lpstr>
      <vt:lpstr>envolver o sector do WASH  antes da revisão nacional</vt:lpstr>
      <vt:lpstr>Papel do organismo nacional de normalização</vt:lpstr>
      <vt:lpstr>comités técnicos</vt:lpstr>
      <vt:lpstr>importância  dos peritos em WASH no seu TC</vt:lpstr>
      <vt:lpstr>identificar  as partes interessadas</vt:lpstr>
      <vt:lpstr>PowerPoint Presentation</vt:lpstr>
      <vt:lpstr>O seu papel ao identificar as partes interessadas: mapeamento visual das partes interessadas</vt:lpstr>
      <vt:lpstr>O seu papel ao identificar as partes interessadas: mapeamento visual das  partes interessadas um exemplo</vt:lpstr>
      <vt:lpstr>O seu papel ao identificar as partes interessadas: mapeamento estruturado das partes interessadas</vt:lpstr>
      <vt:lpstr>PowerPoint Presentation</vt:lpstr>
      <vt:lpstr>O seu papel ao identificar as partes interessadas: mapeamento estruturado das partes interessadas  exemplo compilado</vt:lpstr>
      <vt:lpstr>PowerPoint Presentation</vt:lpstr>
      <vt:lpstr>Participação efectiva</vt:lpstr>
      <vt:lpstr>Estratégias de influência</vt:lpstr>
      <vt:lpstr>Estratégias de influência</vt:lpstr>
      <vt:lpstr>Como alcançar o compromisso das partes interessadas</vt:lpstr>
      <vt:lpstr>a linha de chegada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Attiya Sayyed</dc:creator>
  <cp:lastModifiedBy>Attiya Sayyed</cp:lastModifiedBy>
  <cp:revision>70</cp:revision>
  <dcterms:created xsi:type="dcterms:W3CDTF">2020-02-04T19:01:50Z</dcterms:created>
  <dcterms:modified xsi:type="dcterms:W3CDTF">2020-09-28T19:27:09Z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B2540125-7700-482A-ACDF-B6CC5CFDABBC</vt:lpwstr>
  </property>
  <property fmtid="{D5CDD505-2E9C-101B-9397-08002B2CF9AE}" pid="3" name="ArticulatePath">
    <vt:lpwstr>Engaging WASH Sector Actors Before National Review</vt:lpwstr>
  </property>
</Properties>
</file>