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9" r:id="rId2"/>
    <p:sldId id="261" r:id="rId3"/>
    <p:sldId id="264" r:id="rId4"/>
    <p:sldId id="260" r:id="rId5"/>
    <p:sldId id="258" r:id="rId6"/>
    <p:sldId id="272" r:id="rId7"/>
    <p:sldId id="265" r:id="rId8"/>
    <p:sldId id="268" r:id="rId9"/>
    <p:sldId id="267" r:id="rId10"/>
    <p:sldId id="269" r:id="rId11"/>
    <p:sldId id="266" r:id="rId12"/>
    <p:sldId id="273" r:id="rId13"/>
    <p:sldId id="262" r:id="rId14"/>
    <p:sldId id="274" r:id="rId15"/>
    <p:sldId id="275" r:id="rId16"/>
    <p:sldId id="277" r:id="rId17"/>
    <p:sldId id="278"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55A3"/>
    <a:srgbClr val="3E79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75941" autoAdjust="0"/>
  </p:normalViewPr>
  <p:slideViewPr>
    <p:cSldViewPr snapToGrid="0">
      <p:cViewPr varScale="1">
        <p:scale>
          <a:sx n="51" d="100"/>
          <a:sy n="51" d="100"/>
        </p:scale>
        <p:origin x="137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CABB63-939D-4354-A094-CC803ED90DF7}" type="doc">
      <dgm:prSet loTypeId="urn:microsoft.com/office/officeart/2005/8/layout/venn2" loCatId="relationship" qsTypeId="urn:microsoft.com/office/officeart/2005/8/quickstyle/simple1" qsCatId="simple" csTypeId="urn:microsoft.com/office/officeart/2005/8/colors/accent1_3" csCatId="accent1" phldr="1"/>
      <dgm:spPr/>
      <dgm:t>
        <a:bodyPr/>
        <a:lstStyle/>
        <a:p>
          <a:endParaRPr lang="en-US"/>
        </a:p>
      </dgm:t>
    </dgm:pt>
    <dgm:pt modelId="{1F35A9B0-8225-4424-987D-4FD1AE415F60}">
      <dgm:prSet phldrT="[Text]" custT="1"/>
      <dgm:spPr/>
      <dgm:t>
        <a:bodyPr/>
        <a:lstStyle/>
        <a:p>
          <a:r>
            <a:rPr lang="en-US" sz="2800" b="1" smtClean="0"/>
            <a:t>Tertiary stakeholders</a:t>
          </a:r>
          <a:endParaRPr lang="en-US" sz="2800" dirty="0"/>
        </a:p>
      </dgm:t>
    </dgm:pt>
    <dgm:pt modelId="{4368CC50-45B1-4163-A536-29BD46AE4EE4}" type="sibTrans" cxnId="{8E0B1DC8-D122-4F8E-8023-FBC203588B48}">
      <dgm:prSet/>
      <dgm:spPr/>
      <dgm:t>
        <a:bodyPr/>
        <a:lstStyle/>
        <a:p>
          <a:endParaRPr lang="en-US"/>
        </a:p>
      </dgm:t>
    </dgm:pt>
    <dgm:pt modelId="{DB33252F-DEC4-400F-8F85-BB7226E78E8C}" type="parTrans" cxnId="{8E0B1DC8-D122-4F8E-8023-FBC203588B48}">
      <dgm:prSet/>
      <dgm:spPr/>
      <dgm:t>
        <a:bodyPr/>
        <a:lstStyle/>
        <a:p>
          <a:endParaRPr lang="en-US"/>
        </a:p>
      </dgm:t>
    </dgm:pt>
    <dgm:pt modelId="{9A8C5ADC-23D3-401F-9EE4-F9EA3BA29E91}">
      <dgm:prSet phldrT="[Text]" custT="1"/>
      <dgm:spPr/>
      <dgm:t>
        <a:bodyPr/>
        <a:lstStyle/>
        <a:p>
          <a:r>
            <a:rPr lang="en-US" sz="2400" b="1" dirty="0" smtClean="0"/>
            <a:t>Secondary stakeholders</a:t>
          </a:r>
          <a:endParaRPr lang="en-US" sz="2400" dirty="0"/>
        </a:p>
      </dgm:t>
    </dgm:pt>
    <dgm:pt modelId="{B675B01A-9909-47BF-BB23-BAFDB5A93655}" type="sibTrans" cxnId="{67CD2668-CE63-4A47-8F18-3C451D25B578}">
      <dgm:prSet/>
      <dgm:spPr/>
      <dgm:t>
        <a:bodyPr/>
        <a:lstStyle/>
        <a:p>
          <a:endParaRPr lang="en-US"/>
        </a:p>
      </dgm:t>
    </dgm:pt>
    <dgm:pt modelId="{85CC51CC-B06A-4ED7-9257-194CEEAFEDEB}" type="parTrans" cxnId="{67CD2668-CE63-4A47-8F18-3C451D25B578}">
      <dgm:prSet/>
      <dgm:spPr/>
      <dgm:t>
        <a:bodyPr/>
        <a:lstStyle/>
        <a:p>
          <a:endParaRPr lang="en-US"/>
        </a:p>
      </dgm:t>
    </dgm:pt>
    <dgm:pt modelId="{ED3F6E85-EC0E-4693-B9EC-8FC8A36F66BF}">
      <dgm:prSet phldrT="[Text]" custT="1"/>
      <dgm:spPr/>
      <dgm:t>
        <a:bodyPr/>
        <a:lstStyle/>
        <a:p>
          <a:r>
            <a:rPr lang="en-US" sz="2400" b="1" dirty="0" smtClean="0"/>
            <a:t>Primary stakeholders</a:t>
          </a:r>
          <a:endParaRPr lang="en-US" sz="2400" dirty="0"/>
        </a:p>
      </dgm:t>
    </dgm:pt>
    <dgm:pt modelId="{9EE2C188-9AD9-4ADA-982C-FDC7DB3FC771}" type="sibTrans" cxnId="{50E77C3C-1199-43A2-ACDA-42EA0F4480E9}">
      <dgm:prSet/>
      <dgm:spPr/>
      <dgm:t>
        <a:bodyPr/>
        <a:lstStyle/>
        <a:p>
          <a:endParaRPr lang="en-US"/>
        </a:p>
      </dgm:t>
    </dgm:pt>
    <dgm:pt modelId="{8808EED0-0486-4A24-8295-20B86E25CB2C}" type="parTrans" cxnId="{50E77C3C-1199-43A2-ACDA-42EA0F4480E9}">
      <dgm:prSet/>
      <dgm:spPr/>
      <dgm:t>
        <a:bodyPr/>
        <a:lstStyle/>
        <a:p>
          <a:endParaRPr lang="en-US"/>
        </a:p>
      </dgm:t>
    </dgm:pt>
    <dgm:pt modelId="{5100E515-D2AF-4635-B09C-F197D1991CF5}">
      <dgm:prSet phldrT="[Text]" custT="1"/>
      <dgm:spPr/>
      <dgm:t>
        <a:bodyPr/>
        <a:lstStyle/>
        <a:p>
          <a:r>
            <a:rPr lang="en-US" sz="2400" dirty="0" smtClean="0"/>
            <a:t>ISO 30500 /</a:t>
          </a:r>
        </a:p>
        <a:p>
          <a:r>
            <a:rPr lang="en-US" sz="2400" dirty="0" smtClean="0"/>
            <a:t> ISO 24521</a:t>
          </a:r>
          <a:endParaRPr lang="en-US" sz="2400" dirty="0"/>
        </a:p>
      </dgm:t>
    </dgm:pt>
    <dgm:pt modelId="{4B1CE418-E079-473F-A8D4-5CEA5E41E41B}" type="parTrans" cxnId="{DC7390FA-F8B9-455E-812A-0CC94C9B1922}">
      <dgm:prSet/>
      <dgm:spPr/>
      <dgm:t>
        <a:bodyPr/>
        <a:lstStyle/>
        <a:p>
          <a:endParaRPr lang="en-US"/>
        </a:p>
      </dgm:t>
    </dgm:pt>
    <dgm:pt modelId="{DBB19F27-74F0-4343-8B7B-6827C580E172}" type="sibTrans" cxnId="{DC7390FA-F8B9-455E-812A-0CC94C9B1922}">
      <dgm:prSet/>
      <dgm:spPr/>
      <dgm:t>
        <a:bodyPr/>
        <a:lstStyle/>
        <a:p>
          <a:endParaRPr lang="en-US"/>
        </a:p>
      </dgm:t>
    </dgm:pt>
    <dgm:pt modelId="{9C5D9885-5DE2-43A2-8E29-70DB3E9A9B11}" type="pres">
      <dgm:prSet presAssocID="{29CABB63-939D-4354-A094-CC803ED90DF7}" presName="Name0" presStyleCnt="0">
        <dgm:presLayoutVars>
          <dgm:chMax val="7"/>
          <dgm:resizeHandles val="exact"/>
        </dgm:presLayoutVars>
      </dgm:prSet>
      <dgm:spPr/>
      <dgm:t>
        <a:bodyPr/>
        <a:lstStyle/>
        <a:p>
          <a:endParaRPr lang="en-US"/>
        </a:p>
      </dgm:t>
    </dgm:pt>
    <dgm:pt modelId="{F3C87F7E-1C1A-4C89-B52B-4BF659F1706A}" type="pres">
      <dgm:prSet presAssocID="{29CABB63-939D-4354-A094-CC803ED90DF7}" presName="comp1" presStyleCnt="0"/>
      <dgm:spPr/>
    </dgm:pt>
    <dgm:pt modelId="{7A4D58F6-33BD-4A90-9258-031AC6794172}" type="pres">
      <dgm:prSet presAssocID="{29CABB63-939D-4354-A094-CC803ED90DF7}" presName="circle1" presStyleLbl="node1" presStyleIdx="0" presStyleCnt="4" custScaleX="198642"/>
      <dgm:spPr/>
      <dgm:t>
        <a:bodyPr/>
        <a:lstStyle/>
        <a:p>
          <a:endParaRPr lang="en-US"/>
        </a:p>
      </dgm:t>
    </dgm:pt>
    <dgm:pt modelId="{8104F4A3-63FF-44AB-9B6B-E60279CCB941}" type="pres">
      <dgm:prSet presAssocID="{29CABB63-939D-4354-A094-CC803ED90DF7}" presName="c1text" presStyleLbl="node1" presStyleIdx="0" presStyleCnt="4">
        <dgm:presLayoutVars>
          <dgm:bulletEnabled val="1"/>
        </dgm:presLayoutVars>
      </dgm:prSet>
      <dgm:spPr/>
      <dgm:t>
        <a:bodyPr/>
        <a:lstStyle/>
        <a:p>
          <a:endParaRPr lang="en-US"/>
        </a:p>
      </dgm:t>
    </dgm:pt>
    <dgm:pt modelId="{6B100E8C-3240-437D-B6B6-AE7CCBC38BB5}" type="pres">
      <dgm:prSet presAssocID="{29CABB63-939D-4354-A094-CC803ED90DF7}" presName="comp2" presStyleCnt="0"/>
      <dgm:spPr/>
    </dgm:pt>
    <dgm:pt modelId="{64604CAC-CD42-4B55-B2E0-A7F550BCA79B}" type="pres">
      <dgm:prSet presAssocID="{29CABB63-939D-4354-A094-CC803ED90DF7}" presName="circle2" presStyleLbl="node1" presStyleIdx="1" presStyleCnt="4" custScaleX="198642"/>
      <dgm:spPr/>
      <dgm:t>
        <a:bodyPr/>
        <a:lstStyle/>
        <a:p>
          <a:endParaRPr lang="en-US"/>
        </a:p>
      </dgm:t>
    </dgm:pt>
    <dgm:pt modelId="{266FA1EB-BCD0-4919-AD58-95E67DDEA92C}" type="pres">
      <dgm:prSet presAssocID="{29CABB63-939D-4354-A094-CC803ED90DF7}" presName="c2text" presStyleLbl="node1" presStyleIdx="1" presStyleCnt="4">
        <dgm:presLayoutVars>
          <dgm:bulletEnabled val="1"/>
        </dgm:presLayoutVars>
      </dgm:prSet>
      <dgm:spPr/>
      <dgm:t>
        <a:bodyPr/>
        <a:lstStyle/>
        <a:p>
          <a:endParaRPr lang="en-US"/>
        </a:p>
      </dgm:t>
    </dgm:pt>
    <dgm:pt modelId="{46B17BF7-B2D5-4941-8FC0-2EEF2A30E294}" type="pres">
      <dgm:prSet presAssocID="{29CABB63-939D-4354-A094-CC803ED90DF7}" presName="comp3" presStyleCnt="0"/>
      <dgm:spPr/>
    </dgm:pt>
    <dgm:pt modelId="{6912749C-4831-4CB6-922D-D828A68627AF}" type="pres">
      <dgm:prSet presAssocID="{29CABB63-939D-4354-A094-CC803ED90DF7}" presName="circle3" presStyleLbl="node1" presStyleIdx="2" presStyleCnt="4" custScaleX="198642"/>
      <dgm:spPr/>
      <dgm:t>
        <a:bodyPr/>
        <a:lstStyle/>
        <a:p>
          <a:endParaRPr lang="en-US"/>
        </a:p>
      </dgm:t>
    </dgm:pt>
    <dgm:pt modelId="{BF6B3A97-20F4-4723-9A07-BD94DD23E4C1}" type="pres">
      <dgm:prSet presAssocID="{29CABB63-939D-4354-A094-CC803ED90DF7}" presName="c3text" presStyleLbl="node1" presStyleIdx="2" presStyleCnt="4">
        <dgm:presLayoutVars>
          <dgm:bulletEnabled val="1"/>
        </dgm:presLayoutVars>
      </dgm:prSet>
      <dgm:spPr/>
      <dgm:t>
        <a:bodyPr/>
        <a:lstStyle/>
        <a:p>
          <a:endParaRPr lang="en-US"/>
        </a:p>
      </dgm:t>
    </dgm:pt>
    <dgm:pt modelId="{ABFDB5DE-6537-43B8-97CF-0D85D40917A2}" type="pres">
      <dgm:prSet presAssocID="{29CABB63-939D-4354-A094-CC803ED90DF7}" presName="comp4" presStyleCnt="0"/>
      <dgm:spPr/>
    </dgm:pt>
    <dgm:pt modelId="{A79CD3B9-7586-47C3-871C-A5B9B3FE8589}" type="pres">
      <dgm:prSet presAssocID="{29CABB63-939D-4354-A094-CC803ED90DF7}" presName="circle4" presStyleLbl="node1" presStyleIdx="3" presStyleCnt="4" custScaleX="198642"/>
      <dgm:spPr/>
      <dgm:t>
        <a:bodyPr/>
        <a:lstStyle/>
        <a:p>
          <a:endParaRPr lang="en-US"/>
        </a:p>
      </dgm:t>
    </dgm:pt>
    <dgm:pt modelId="{482273C0-83FC-440D-96AF-AADF30FBF5F6}" type="pres">
      <dgm:prSet presAssocID="{29CABB63-939D-4354-A094-CC803ED90DF7}" presName="c4text" presStyleLbl="node1" presStyleIdx="3" presStyleCnt="4">
        <dgm:presLayoutVars>
          <dgm:bulletEnabled val="1"/>
        </dgm:presLayoutVars>
      </dgm:prSet>
      <dgm:spPr/>
      <dgm:t>
        <a:bodyPr/>
        <a:lstStyle/>
        <a:p>
          <a:endParaRPr lang="en-US"/>
        </a:p>
      </dgm:t>
    </dgm:pt>
  </dgm:ptLst>
  <dgm:cxnLst>
    <dgm:cxn modelId="{7CA09EC3-5C00-4D37-BFA4-239056CE2BC6}" type="presOf" srcId="{1F35A9B0-8225-4424-987D-4FD1AE415F60}" destId="{7A4D58F6-33BD-4A90-9258-031AC6794172}" srcOrd="0" destOrd="0" presId="urn:microsoft.com/office/officeart/2005/8/layout/venn2"/>
    <dgm:cxn modelId="{CFE75DEA-8434-4EF1-AB5B-514858FA1E8B}" type="presOf" srcId="{9A8C5ADC-23D3-401F-9EE4-F9EA3BA29E91}" destId="{64604CAC-CD42-4B55-B2E0-A7F550BCA79B}" srcOrd="0" destOrd="0" presId="urn:microsoft.com/office/officeart/2005/8/layout/venn2"/>
    <dgm:cxn modelId="{98639B13-606D-4DCD-8152-BB2A2A613559}" type="presOf" srcId="{1F35A9B0-8225-4424-987D-4FD1AE415F60}" destId="{8104F4A3-63FF-44AB-9B6B-E60279CCB941}" srcOrd="1" destOrd="0" presId="urn:microsoft.com/office/officeart/2005/8/layout/venn2"/>
    <dgm:cxn modelId="{0442F284-B469-46B1-A83D-CD8F44594919}" type="presOf" srcId="{5100E515-D2AF-4635-B09C-F197D1991CF5}" destId="{482273C0-83FC-440D-96AF-AADF30FBF5F6}" srcOrd="1" destOrd="0" presId="urn:microsoft.com/office/officeart/2005/8/layout/venn2"/>
    <dgm:cxn modelId="{50E77C3C-1199-43A2-ACDA-42EA0F4480E9}" srcId="{29CABB63-939D-4354-A094-CC803ED90DF7}" destId="{ED3F6E85-EC0E-4693-B9EC-8FC8A36F66BF}" srcOrd="2" destOrd="0" parTransId="{8808EED0-0486-4A24-8295-20B86E25CB2C}" sibTransId="{9EE2C188-9AD9-4ADA-982C-FDC7DB3FC771}"/>
    <dgm:cxn modelId="{C8FED2A0-E7D8-45AB-ABCD-3130B0D1E18C}" type="presOf" srcId="{5100E515-D2AF-4635-B09C-F197D1991CF5}" destId="{A79CD3B9-7586-47C3-871C-A5B9B3FE8589}" srcOrd="0" destOrd="0" presId="urn:microsoft.com/office/officeart/2005/8/layout/venn2"/>
    <dgm:cxn modelId="{67CD2668-CE63-4A47-8F18-3C451D25B578}" srcId="{29CABB63-939D-4354-A094-CC803ED90DF7}" destId="{9A8C5ADC-23D3-401F-9EE4-F9EA3BA29E91}" srcOrd="1" destOrd="0" parTransId="{85CC51CC-B06A-4ED7-9257-194CEEAFEDEB}" sibTransId="{B675B01A-9909-47BF-BB23-BAFDB5A93655}"/>
    <dgm:cxn modelId="{4CFFB1E4-1ACF-4DDC-ABA8-CE5ADFA8F299}" type="presOf" srcId="{29CABB63-939D-4354-A094-CC803ED90DF7}" destId="{9C5D9885-5DE2-43A2-8E29-70DB3E9A9B11}" srcOrd="0" destOrd="0" presId="urn:microsoft.com/office/officeart/2005/8/layout/venn2"/>
    <dgm:cxn modelId="{8382E7D0-F9E6-4A40-92F3-84D026D08C65}" type="presOf" srcId="{ED3F6E85-EC0E-4693-B9EC-8FC8A36F66BF}" destId="{6912749C-4831-4CB6-922D-D828A68627AF}" srcOrd="0" destOrd="0" presId="urn:microsoft.com/office/officeart/2005/8/layout/venn2"/>
    <dgm:cxn modelId="{DC7390FA-F8B9-455E-812A-0CC94C9B1922}" srcId="{29CABB63-939D-4354-A094-CC803ED90DF7}" destId="{5100E515-D2AF-4635-B09C-F197D1991CF5}" srcOrd="3" destOrd="0" parTransId="{4B1CE418-E079-473F-A8D4-5CEA5E41E41B}" sibTransId="{DBB19F27-74F0-4343-8B7B-6827C580E172}"/>
    <dgm:cxn modelId="{8E0B1DC8-D122-4F8E-8023-FBC203588B48}" srcId="{29CABB63-939D-4354-A094-CC803ED90DF7}" destId="{1F35A9B0-8225-4424-987D-4FD1AE415F60}" srcOrd="0" destOrd="0" parTransId="{DB33252F-DEC4-400F-8F85-BB7226E78E8C}" sibTransId="{4368CC50-45B1-4163-A536-29BD46AE4EE4}"/>
    <dgm:cxn modelId="{CF4EE0F0-1FE0-40CE-855E-10FE52E58065}" type="presOf" srcId="{ED3F6E85-EC0E-4693-B9EC-8FC8A36F66BF}" destId="{BF6B3A97-20F4-4723-9A07-BD94DD23E4C1}" srcOrd="1" destOrd="0" presId="urn:microsoft.com/office/officeart/2005/8/layout/venn2"/>
    <dgm:cxn modelId="{0E0B3077-C690-4733-9302-CE2E553C3B5E}" type="presOf" srcId="{9A8C5ADC-23D3-401F-9EE4-F9EA3BA29E91}" destId="{266FA1EB-BCD0-4919-AD58-95E67DDEA92C}" srcOrd="1" destOrd="0" presId="urn:microsoft.com/office/officeart/2005/8/layout/venn2"/>
    <dgm:cxn modelId="{76F92206-C8AE-46BD-9D80-0ECBF26B4FB5}" type="presParOf" srcId="{9C5D9885-5DE2-43A2-8E29-70DB3E9A9B11}" destId="{F3C87F7E-1C1A-4C89-B52B-4BF659F1706A}" srcOrd="0" destOrd="0" presId="urn:microsoft.com/office/officeart/2005/8/layout/venn2"/>
    <dgm:cxn modelId="{228B80E4-EAFD-4296-B570-9574D57F255E}" type="presParOf" srcId="{F3C87F7E-1C1A-4C89-B52B-4BF659F1706A}" destId="{7A4D58F6-33BD-4A90-9258-031AC6794172}" srcOrd="0" destOrd="0" presId="urn:microsoft.com/office/officeart/2005/8/layout/venn2"/>
    <dgm:cxn modelId="{B6E3B21C-8DD3-4748-A4AD-C05760A59D0A}" type="presParOf" srcId="{F3C87F7E-1C1A-4C89-B52B-4BF659F1706A}" destId="{8104F4A3-63FF-44AB-9B6B-E60279CCB941}" srcOrd="1" destOrd="0" presId="urn:microsoft.com/office/officeart/2005/8/layout/venn2"/>
    <dgm:cxn modelId="{EC951C7F-8CEB-4348-9F7D-F2DF9F436204}" type="presParOf" srcId="{9C5D9885-5DE2-43A2-8E29-70DB3E9A9B11}" destId="{6B100E8C-3240-437D-B6B6-AE7CCBC38BB5}" srcOrd="1" destOrd="0" presId="urn:microsoft.com/office/officeart/2005/8/layout/venn2"/>
    <dgm:cxn modelId="{47F5E749-423D-4CAC-85D3-81C168B1A0F0}" type="presParOf" srcId="{6B100E8C-3240-437D-B6B6-AE7CCBC38BB5}" destId="{64604CAC-CD42-4B55-B2E0-A7F550BCA79B}" srcOrd="0" destOrd="0" presId="urn:microsoft.com/office/officeart/2005/8/layout/venn2"/>
    <dgm:cxn modelId="{7D8B8436-F436-431A-A984-A26DFF20903C}" type="presParOf" srcId="{6B100E8C-3240-437D-B6B6-AE7CCBC38BB5}" destId="{266FA1EB-BCD0-4919-AD58-95E67DDEA92C}" srcOrd="1" destOrd="0" presId="urn:microsoft.com/office/officeart/2005/8/layout/venn2"/>
    <dgm:cxn modelId="{35D57FA6-4FAF-46F9-A5A9-69057949B293}" type="presParOf" srcId="{9C5D9885-5DE2-43A2-8E29-70DB3E9A9B11}" destId="{46B17BF7-B2D5-4941-8FC0-2EEF2A30E294}" srcOrd="2" destOrd="0" presId="urn:microsoft.com/office/officeart/2005/8/layout/venn2"/>
    <dgm:cxn modelId="{CDCA634C-A853-4791-863A-AAC0AC115283}" type="presParOf" srcId="{46B17BF7-B2D5-4941-8FC0-2EEF2A30E294}" destId="{6912749C-4831-4CB6-922D-D828A68627AF}" srcOrd="0" destOrd="0" presId="urn:microsoft.com/office/officeart/2005/8/layout/venn2"/>
    <dgm:cxn modelId="{00AA54E0-1DE4-48E7-B1C6-9E212163155B}" type="presParOf" srcId="{46B17BF7-B2D5-4941-8FC0-2EEF2A30E294}" destId="{BF6B3A97-20F4-4723-9A07-BD94DD23E4C1}" srcOrd="1" destOrd="0" presId="urn:microsoft.com/office/officeart/2005/8/layout/venn2"/>
    <dgm:cxn modelId="{0ADFDEB3-8B8E-458D-B40E-8CBBD22B3F64}" type="presParOf" srcId="{9C5D9885-5DE2-43A2-8E29-70DB3E9A9B11}" destId="{ABFDB5DE-6537-43B8-97CF-0D85D40917A2}" srcOrd="3" destOrd="0" presId="urn:microsoft.com/office/officeart/2005/8/layout/venn2"/>
    <dgm:cxn modelId="{AE102346-B70A-401F-9C15-45254C0BB889}" type="presParOf" srcId="{ABFDB5DE-6537-43B8-97CF-0D85D40917A2}" destId="{A79CD3B9-7586-47C3-871C-A5B9B3FE8589}" srcOrd="0" destOrd="0" presId="urn:microsoft.com/office/officeart/2005/8/layout/venn2"/>
    <dgm:cxn modelId="{A0E8946A-57B2-4CF2-B5F5-EC43780841F6}" type="presParOf" srcId="{ABFDB5DE-6537-43B8-97CF-0D85D40917A2}" destId="{482273C0-83FC-440D-96AF-AADF30FBF5F6}"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4D58F6-33BD-4A90-9258-031AC6794172}">
      <dsp:nvSpPr>
        <dsp:cNvPr id="0" name=""/>
        <dsp:cNvSpPr/>
      </dsp:nvSpPr>
      <dsp:spPr>
        <a:xfrm>
          <a:off x="422026" y="0"/>
          <a:ext cx="10317487" cy="5194011"/>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smtClean="0"/>
            <a:t>Tertiary stakeholders</a:t>
          </a:r>
          <a:endParaRPr lang="en-US" sz="2800" kern="1200" dirty="0"/>
        </a:p>
      </dsp:txBody>
      <dsp:txXfrm>
        <a:off x="4138385" y="259700"/>
        <a:ext cx="2884769" cy="779101"/>
      </dsp:txXfrm>
    </dsp:sp>
    <dsp:sp modelId="{64604CAC-CD42-4B55-B2E0-A7F550BCA79B}">
      <dsp:nvSpPr>
        <dsp:cNvPr id="0" name=""/>
        <dsp:cNvSpPr/>
      </dsp:nvSpPr>
      <dsp:spPr>
        <a:xfrm>
          <a:off x="1453775" y="1038802"/>
          <a:ext cx="8253989" cy="4155208"/>
        </a:xfrm>
        <a:prstGeom prst="ellipse">
          <a:avLst/>
        </a:prstGeom>
        <a:solidFill>
          <a:schemeClr val="accent1">
            <a:shade val="80000"/>
            <a:hueOff val="116428"/>
            <a:satOff val="-2085"/>
            <a:lumOff val="8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Secondary stakeholders</a:t>
          </a:r>
          <a:endParaRPr lang="en-US" sz="2400" kern="1200" dirty="0"/>
        </a:p>
      </dsp:txBody>
      <dsp:txXfrm>
        <a:off x="4138385" y="1288114"/>
        <a:ext cx="2884769" cy="747937"/>
      </dsp:txXfrm>
    </dsp:sp>
    <dsp:sp modelId="{6912749C-4831-4CB6-922D-D828A68627AF}">
      <dsp:nvSpPr>
        <dsp:cNvPr id="0" name=""/>
        <dsp:cNvSpPr/>
      </dsp:nvSpPr>
      <dsp:spPr>
        <a:xfrm>
          <a:off x="2485524" y="2077604"/>
          <a:ext cx="6190492" cy="3116406"/>
        </a:xfrm>
        <a:prstGeom prst="ellipse">
          <a:avLst/>
        </a:prstGeom>
        <a:solidFill>
          <a:schemeClr val="accent1">
            <a:shade val="80000"/>
            <a:hueOff val="232855"/>
            <a:satOff val="-4171"/>
            <a:lumOff val="1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Primary stakeholders</a:t>
          </a:r>
          <a:endParaRPr lang="en-US" sz="2400" kern="1200" dirty="0"/>
        </a:p>
      </dsp:txBody>
      <dsp:txXfrm>
        <a:off x="4138385" y="2311334"/>
        <a:ext cx="2884769" cy="701191"/>
      </dsp:txXfrm>
    </dsp:sp>
    <dsp:sp modelId="{A79CD3B9-7586-47C3-871C-A5B9B3FE8589}">
      <dsp:nvSpPr>
        <dsp:cNvPr id="0" name=""/>
        <dsp:cNvSpPr/>
      </dsp:nvSpPr>
      <dsp:spPr>
        <a:xfrm>
          <a:off x="3517273" y="3116406"/>
          <a:ext cx="4126994" cy="2077604"/>
        </a:xfrm>
        <a:prstGeom prst="ellipse">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ISO 30500 /</a:t>
          </a:r>
        </a:p>
        <a:p>
          <a:pPr lvl="0" algn="ctr" defTabSz="1066800">
            <a:lnSpc>
              <a:spcPct val="90000"/>
            </a:lnSpc>
            <a:spcBef>
              <a:spcPct val="0"/>
            </a:spcBef>
            <a:spcAft>
              <a:spcPct val="35000"/>
            </a:spcAft>
          </a:pPr>
          <a:r>
            <a:rPr lang="en-US" sz="2400" kern="1200" dirty="0" smtClean="0"/>
            <a:t> ISO 24521</a:t>
          </a:r>
          <a:endParaRPr lang="en-US" sz="2400" kern="1200" dirty="0"/>
        </a:p>
      </dsp:txBody>
      <dsp:txXfrm>
        <a:off x="4121657" y="3635807"/>
        <a:ext cx="2918226" cy="1038802"/>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06B29-BBDD-456D-9A2C-10826F9CF084}" type="datetimeFigureOut">
              <a:rPr lang="en-US" smtClean="0"/>
              <a:t>9/10/2020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25E8BC-3E76-466B-AE3A-5AE7DF01FB0F}" type="slidenum">
              <a:rPr lang="en-US" smtClean="0"/>
              <a:t>‹#›</a:t>
            </a:fld>
            <a:endParaRPr lang="en-US"/>
          </a:p>
        </p:txBody>
      </p:sp>
    </p:spTree>
    <p:extLst>
      <p:ext uri="{BB962C8B-B14F-4D97-AF65-F5344CB8AC3E}">
        <p14:creationId xmlns:p14="http://schemas.microsoft.com/office/powerpoint/2010/main" val="3610749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anitation.ansi.org/EnglishToolbox"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a:t>
            </a:r>
            <a:r>
              <a:rPr lang="en-US" baseline="0" dirty="0" smtClean="0"/>
              <a:t> recruiting both rural and urban WASH experts. Some technologies in NSS standards may be appropriate for different contexts. </a:t>
            </a:r>
          </a:p>
          <a:p>
            <a:r>
              <a:rPr lang="en-US" baseline="0" dirty="0" smtClean="0"/>
              <a:t>WASH experts will have an understanding of the end users of NSS: reinvented toilets (ISO 30500) or waste water treatment plants operational guidelines (ISO 24521, ISO 24510, ISO 24511)</a:t>
            </a:r>
            <a:endParaRPr lang="en-US" dirty="0"/>
          </a:p>
        </p:txBody>
      </p:sp>
      <p:sp>
        <p:nvSpPr>
          <p:cNvPr id="4" name="Slide Number Placeholder 3"/>
          <p:cNvSpPr>
            <a:spLocks noGrp="1"/>
          </p:cNvSpPr>
          <p:nvPr>
            <p:ph type="sldNum" sz="quarter" idx="10"/>
          </p:nvPr>
        </p:nvSpPr>
        <p:spPr/>
        <p:txBody>
          <a:bodyPr/>
          <a:lstStyle/>
          <a:p>
            <a:fld id="{0125E8BC-3E76-466B-AE3A-5AE7DF01FB0F}" type="slidenum">
              <a:rPr lang="en-US" smtClean="0"/>
              <a:t>4</a:t>
            </a:fld>
            <a:endParaRPr lang="en-US"/>
          </a:p>
        </p:txBody>
      </p:sp>
    </p:spTree>
    <p:extLst>
      <p:ext uri="{BB962C8B-B14F-4D97-AF65-F5344CB8AC3E}">
        <p14:creationId xmlns:p14="http://schemas.microsoft.com/office/powerpoint/2010/main" val="510323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about which</a:t>
            </a:r>
            <a:r>
              <a:rPr lang="en-US" baseline="0" dirty="0" smtClean="0"/>
              <a:t> tactics you use and which you think may be most effective when dealing with different stakeholders at different stages of the adoption and implementation. </a:t>
            </a:r>
            <a:endParaRPr lang="en-US" dirty="0"/>
          </a:p>
        </p:txBody>
      </p:sp>
      <p:sp>
        <p:nvSpPr>
          <p:cNvPr id="4" name="Slide Number Placeholder 3"/>
          <p:cNvSpPr>
            <a:spLocks noGrp="1"/>
          </p:cNvSpPr>
          <p:nvPr>
            <p:ph type="sldNum" sz="quarter" idx="10"/>
          </p:nvPr>
        </p:nvSpPr>
        <p:spPr/>
        <p:txBody>
          <a:bodyPr/>
          <a:lstStyle/>
          <a:p>
            <a:fld id="{0125E8BC-3E76-466B-AE3A-5AE7DF01FB0F}" type="slidenum">
              <a:rPr lang="en-US" smtClean="0"/>
              <a:t>15</a:t>
            </a:fld>
            <a:endParaRPr lang="en-US"/>
          </a:p>
        </p:txBody>
      </p:sp>
    </p:spTree>
    <p:extLst>
      <p:ext uri="{BB962C8B-B14F-4D97-AF65-F5344CB8AC3E}">
        <p14:creationId xmlns:p14="http://schemas.microsoft.com/office/powerpoint/2010/main" val="2614323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about what strategies an</a:t>
            </a:r>
            <a:r>
              <a:rPr lang="en-US" baseline="0" dirty="0" smtClean="0"/>
              <a:t>d specific tactics would be important to become committed to review, adoption, and implementation on NSS standards.</a:t>
            </a:r>
            <a:endParaRPr lang="en-US" dirty="0" smtClean="0"/>
          </a:p>
          <a:p>
            <a:endParaRPr lang="en-US" dirty="0" smtClean="0"/>
          </a:p>
          <a:p>
            <a:r>
              <a:rPr lang="en-US" dirty="0" smtClean="0"/>
              <a:t>This</a:t>
            </a:r>
            <a:r>
              <a:rPr lang="en-US" baseline="0" dirty="0" smtClean="0"/>
              <a:t> strategy can be used for any standard– not just NSS standards. </a:t>
            </a:r>
            <a:endParaRPr lang="en-US" dirty="0"/>
          </a:p>
        </p:txBody>
      </p:sp>
      <p:sp>
        <p:nvSpPr>
          <p:cNvPr id="4" name="Slide Number Placeholder 3"/>
          <p:cNvSpPr>
            <a:spLocks noGrp="1"/>
          </p:cNvSpPr>
          <p:nvPr>
            <p:ph type="sldNum" sz="quarter" idx="10"/>
          </p:nvPr>
        </p:nvSpPr>
        <p:spPr/>
        <p:txBody>
          <a:bodyPr/>
          <a:lstStyle/>
          <a:p>
            <a:fld id="{0125E8BC-3E76-466B-AE3A-5AE7DF01FB0F}" type="slidenum">
              <a:rPr lang="en-US" smtClean="0"/>
              <a:t>16</a:t>
            </a:fld>
            <a:endParaRPr lang="en-US"/>
          </a:p>
        </p:txBody>
      </p:sp>
    </p:spTree>
    <p:extLst>
      <p:ext uri="{BB962C8B-B14F-4D97-AF65-F5344CB8AC3E}">
        <p14:creationId xmlns:p14="http://schemas.microsoft.com/office/powerpoint/2010/main" val="586799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Visit</a:t>
            </a:r>
            <a:r>
              <a:rPr lang="en-US" baseline="0" dirty="0" smtClean="0"/>
              <a:t> ANSI’s English Toolbox to download more powerpoints to guide you on steps to take after national adoption: </a:t>
            </a:r>
            <a:r>
              <a:rPr lang="en-US" dirty="0" smtClean="0">
                <a:hlinkClick r:id="rId3"/>
              </a:rPr>
              <a:t>https://sanitation.ansi.org/EnglishToolbox</a:t>
            </a:r>
            <a:endParaRPr lang="en-US" dirty="0"/>
          </a:p>
        </p:txBody>
      </p:sp>
      <p:sp>
        <p:nvSpPr>
          <p:cNvPr id="4" name="Slide Number Placeholder 3"/>
          <p:cNvSpPr>
            <a:spLocks noGrp="1"/>
          </p:cNvSpPr>
          <p:nvPr>
            <p:ph type="sldNum" sz="quarter" idx="10"/>
          </p:nvPr>
        </p:nvSpPr>
        <p:spPr/>
        <p:txBody>
          <a:bodyPr/>
          <a:lstStyle/>
          <a:p>
            <a:fld id="{0125E8BC-3E76-466B-AE3A-5AE7DF01FB0F}" type="slidenum">
              <a:rPr lang="en-US" smtClean="0"/>
              <a:t>17</a:t>
            </a:fld>
            <a:endParaRPr lang="en-US"/>
          </a:p>
        </p:txBody>
      </p:sp>
    </p:spTree>
    <p:extLst>
      <p:ext uri="{BB962C8B-B14F-4D97-AF65-F5344CB8AC3E}">
        <p14:creationId xmlns:p14="http://schemas.microsoft.com/office/powerpoint/2010/main" val="4282504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188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t>
            </a:r>
            <a:r>
              <a:rPr lang="en-US" baseline="0" dirty="0" smtClean="0"/>
              <a:t> the time to identify stakeholders that you will be engaged with from review to adoption to implementation. </a:t>
            </a:r>
          </a:p>
          <a:p>
            <a:endParaRPr lang="en-US" baseline="0" dirty="0" smtClean="0"/>
          </a:p>
          <a:p>
            <a:r>
              <a:rPr lang="en-US" baseline="0" dirty="0" smtClean="0"/>
              <a:t>Keep track of your stakeholders in an excel sheet and inform them of updates to review/adoption and encourage them to participate when possible. </a:t>
            </a:r>
          </a:p>
          <a:p>
            <a:endParaRPr lang="en-US" baseline="0" dirty="0" smtClean="0"/>
          </a:p>
          <a:p>
            <a:r>
              <a:rPr lang="en-US" baseline="0" dirty="0" smtClean="0"/>
              <a:t>The next section will give you the opportunity to brainstorm stakeholders. </a:t>
            </a:r>
            <a:endParaRPr lang="en-US" dirty="0"/>
          </a:p>
        </p:txBody>
      </p:sp>
      <p:sp>
        <p:nvSpPr>
          <p:cNvPr id="4" name="Slide Number Placeholder 3"/>
          <p:cNvSpPr>
            <a:spLocks noGrp="1"/>
          </p:cNvSpPr>
          <p:nvPr>
            <p:ph type="sldNum" sz="quarter" idx="10"/>
          </p:nvPr>
        </p:nvSpPr>
        <p:spPr/>
        <p:txBody>
          <a:bodyPr/>
          <a:lstStyle/>
          <a:p>
            <a:fld id="{0125E8BC-3E76-466B-AE3A-5AE7DF01FB0F}" type="slidenum">
              <a:rPr lang="en-US" smtClean="0"/>
              <a:t>5</a:t>
            </a:fld>
            <a:endParaRPr lang="en-US"/>
          </a:p>
        </p:txBody>
      </p:sp>
    </p:spTree>
    <p:extLst>
      <p:ext uri="{BB962C8B-B14F-4D97-AF65-F5344CB8AC3E}">
        <p14:creationId xmlns:p14="http://schemas.microsoft.com/office/powerpoint/2010/main" val="3548600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Visualize your stakeholders.</a:t>
            </a:r>
          </a:p>
          <a:p>
            <a:endParaRPr lang="en-US" dirty="0" smtClean="0"/>
          </a:p>
          <a:p>
            <a:r>
              <a:rPr lang="en-US" dirty="0" smtClean="0"/>
              <a:t>This exercise is best conducted in a group.</a:t>
            </a:r>
            <a:r>
              <a:rPr lang="en-US" baseline="0" dirty="0" smtClean="0"/>
              <a:t> </a:t>
            </a:r>
          </a:p>
          <a:p>
            <a:pPr marL="171450" indent="-171450">
              <a:buFont typeface="Arial" panose="020B0604020202020204" pitchFamily="34" charset="0"/>
              <a:buChar char="•"/>
            </a:pPr>
            <a:r>
              <a:rPr lang="en-US" dirty="0" smtClean="0"/>
              <a:t>Think</a:t>
            </a:r>
            <a:r>
              <a:rPr lang="en-US" baseline="0" dirty="0" smtClean="0"/>
              <a:t> of who is at the center of nationally adopting and implementing ISO 30500 and/or ISO 24521. </a:t>
            </a:r>
          </a:p>
          <a:p>
            <a:pPr marL="171450" indent="-171450">
              <a:buFont typeface="Arial" panose="020B0604020202020204" pitchFamily="34" charset="0"/>
              <a:buChar char="•"/>
            </a:pPr>
            <a:r>
              <a:rPr lang="en-US" baseline="0" dirty="0" smtClean="0"/>
              <a:t>Draw three circles insides of each other and begin to map your stakeholders</a:t>
            </a:r>
          </a:p>
          <a:p>
            <a:pPr marL="628650" lvl="1" indent="-171450">
              <a:buFont typeface="Arial" panose="020B0604020202020204" pitchFamily="34" charset="0"/>
              <a:buChar char="•"/>
            </a:pPr>
            <a:r>
              <a:rPr lang="en-US" baseline="0" dirty="0" smtClean="0"/>
              <a:t>Primary stakeholders: Who is the closest to national review? Who needs to be directly engaged?</a:t>
            </a:r>
          </a:p>
          <a:p>
            <a:pPr marL="628650" lvl="1" indent="-171450">
              <a:buFont typeface="Arial" panose="020B0604020202020204" pitchFamily="34" charset="0"/>
              <a:buChar char="•"/>
            </a:pPr>
            <a:r>
              <a:rPr lang="en-US" baseline="0" dirty="0" smtClean="0"/>
              <a:t>Secondary stakeholders: When national review/adoption is complete, who needs to learn and implement these standards</a:t>
            </a:r>
          </a:p>
          <a:p>
            <a:pPr marL="628650" lvl="1" indent="-171450">
              <a:buFont typeface="Arial" panose="020B0604020202020204" pitchFamily="34" charset="0"/>
              <a:buChar char="•"/>
            </a:pPr>
            <a:r>
              <a:rPr lang="en-US" baseline="0" dirty="0" smtClean="0"/>
              <a:t>Tertiary Stakeholders: Is there anyone else that is involved in the process of national review, adoption/publication, and implementation of the standards? </a:t>
            </a:r>
          </a:p>
          <a:p>
            <a:endParaRPr lang="en-US" baseline="0" dirty="0" smtClean="0"/>
          </a:p>
          <a:p>
            <a:r>
              <a:rPr lang="en-US" baseline="0" dirty="0" smtClean="0"/>
              <a:t>Consider:</a:t>
            </a:r>
          </a:p>
          <a:p>
            <a:pPr marL="171450" indent="-171450">
              <a:buFont typeface="Arial" panose="020B0604020202020204" pitchFamily="34" charset="0"/>
              <a:buChar char="•"/>
            </a:pPr>
            <a:r>
              <a:rPr lang="en-US" baseline="0" dirty="0" smtClean="0"/>
              <a:t>Question yourselves as to why tertiary stakeholders are the furthest away? Should they be included in the beginning? Why or why not? </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Some examples from previous exercise include: </a:t>
            </a:r>
          </a:p>
          <a:p>
            <a:pPr lvl="0"/>
            <a:r>
              <a:rPr lang="en-US" sz="1200" b="1" dirty="0" smtClean="0"/>
              <a:t>Primary stakeholders</a:t>
            </a:r>
            <a:r>
              <a:rPr lang="en-US" sz="1200" dirty="0" smtClean="0"/>
              <a:t>: Government entities: health, environmental, water and sanitation, local authorities, </a:t>
            </a:r>
            <a:r>
              <a:rPr lang="en-US" sz="1200" dirty="0" smtClean="0"/>
              <a:t>and </a:t>
            </a:r>
            <a:r>
              <a:rPr lang="en-US" sz="1200" dirty="0" smtClean="0"/>
              <a:t>NSB</a:t>
            </a:r>
          </a:p>
          <a:p>
            <a:pPr lvl="0"/>
            <a:r>
              <a:rPr lang="en-US" sz="1200" b="1" dirty="0" smtClean="0"/>
              <a:t>Secondary stakeholders</a:t>
            </a:r>
            <a:r>
              <a:rPr lang="en-US" sz="1200" dirty="0" smtClean="0"/>
              <a:t>: research institutions, estate developers, NGOS, conformity assessment bodies, manufacturers, industry, traders, importers</a:t>
            </a:r>
          </a:p>
          <a:p>
            <a:pPr lvl="0"/>
            <a:r>
              <a:rPr lang="en-US" sz="1200" b="1" dirty="0" smtClean="0"/>
              <a:t>Tertiary stakeholders:</a:t>
            </a:r>
            <a:r>
              <a:rPr lang="en-US" sz="1200" dirty="0" smtClean="0"/>
              <a:t> social workers, academia, hospitals, schools, households, manufacturers, consumers, associations, construction companies</a:t>
            </a:r>
            <a:endParaRPr lang="en-US" sz="1200" b="1" dirty="0" smtClean="0"/>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0125E8BC-3E76-466B-AE3A-5AE7DF01FB0F}" type="slidenum">
              <a:rPr lang="en-US" smtClean="0"/>
              <a:t>7</a:t>
            </a:fld>
            <a:endParaRPr lang="en-US"/>
          </a:p>
        </p:txBody>
      </p:sp>
    </p:spTree>
    <p:extLst>
      <p:ext uri="{BB962C8B-B14F-4D97-AF65-F5344CB8AC3E}">
        <p14:creationId xmlns:p14="http://schemas.microsoft.com/office/powerpoint/2010/main" val="88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Review this example to give you some ideas. </a:t>
            </a:r>
          </a:p>
          <a:p>
            <a:r>
              <a:rPr lang="en-US" baseline="0" dirty="0" smtClean="0"/>
              <a:t>Can you improve on this?</a:t>
            </a:r>
          </a:p>
          <a:p>
            <a:endParaRPr lang="en-US" baseline="0" dirty="0" smtClean="0"/>
          </a:p>
          <a:p>
            <a:r>
              <a:rPr lang="en-US" baseline="0" dirty="0" smtClean="0"/>
              <a:t>You can see how different groups have identified similar stakeholders in different groups. </a:t>
            </a:r>
          </a:p>
          <a:p>
            <a:endParaRPr lang="en-US" baseline="0" dirty="0" smtClean="0"/>
          </a:p>
          <a:p>
            <a:r>
              <a:rPr lang="en-US" baseline="0" dirty="0" smtClean="0"/>
              <a:t>Think about: </a:t>
            </a:r>
          </a:p>
          <a:p>
            <a:pPr marL="171450" indent="-171450">
              <a:buFontTx/>
              <a:buChar char="-"/>
            </a:pPr>
            <a:r>
              <a:rPr lang="en-US" baseline="0" dirty="0" smtClean="0"/>
              <a:t>What if adoption strategies focused on end users (/target communities and their local authorities)</a:t>
            </a:r>
          </a:p>
          <a:p>
            <a:pPr marL="171450" indent="-171450">
              <a:buFontTx/>
              <a:buChar char="-"/>
            </a:pPr>
            <a:r>
              <a:rPr lang="en-US" baseline="0" dirty="0" smtClean="0"/>
              <a:t>What would be the impact of reframing NSS standards as a means to an end, not as an end in itself?</a:t>
            </a:r>
          </a:p>
          <a:p>
            <a:pPr marL="171450" indent="-171450">
              <a:buFontTx/>
              <a:buChar char="-"/>
            </a:pPr>
            <a:endParaRPr lang="en-US" baseline="0" dirty="0" smtClean="0"/>
          </a:p>
          <a:p>
            <a:pPr marL="171450" indent="-171450">
              <a:buFontTx/>
              <a:buChar char="-"/>
            </a:pPr>
            <a:endParaRPr lang="en-US" baseline="0" dirty="0" smtClean="0"/>
          </a:p>
          <a:p>
            <a:r>
              <a:rPr lang="en-US" baseline="0" dirty="0" smtClean="0"/>
              <a:t>There are no right answers!</a:t>
            </a:r>
          </a:p>
        </p:txBody>
      </p:sp>
      <p:sp>
        <p:nvSpPr>
          <p:cNvPr id="4" name="Slide Number Placeholder 3"/>
          <p:cNvSpPr>
            <a:spLocks noGrp="1"/>
          </p:cNvSpPr>
          <p:nvPr>
            <p:ph type="sldNum" sz="quarter" idx="10"/>
          </p:nvPr>
        </p:nvSpPr>
        <p:spPr/>
        <p:txBody>
          <a:bodyPr/>
          <a:lstStyle/>
          <a:p>
            <a:fld id="{0125E8BC-3E76-466B-AE3A-5AE7DF01FB0F}" type="slidenum">
              <a:rPr lang="en-US" smtClean="0"/>
              <a:t>8</a:t>
            </a:fld>
            <a:endParaRPr lang="en-US"/>
          </a:p>
        </p:txBody>
      </p:sp>
    </p:spTree>
    <p:extLst>
      <p:ext uri="{BB962C8B-B14F-4D97-AF65-F5344CB8AC3E}">
        <p14:creationId xmlns:p14="http://schemas.microsoft.com/office/powerpoint/2010/main" val="2564963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 have visualized</a:t>
            </a:r>
            <a:r>
              <a:rPr lang="en-US" baseline="0" dirty="0" smtClean="0"/>
              <a:t> stakeholders, identify why each of them are interested in NSS standards. </a:t>
            </a:r>
          </a:p>
          <a:p>
            <a:pPr marL="171450" indent="-171450">
              <a:buFont typeface="Arial" panose="020B0604020202020204" pitchFamily="34" charset="0"/>
              <a:buChar char="•"/>
            </a:pPr>
            <a:r>
              <a:rPr lang="en-US" baseline="0" dirty="0" smtClean="0"/>
              <a:t>What are each of their interests and motives?</a:t>
            </a:r>
          </a:p>
          <a:p>
            <a:pPr marL="171450" indent="-171450">
              <a:buFont typeface="Arial" panose="020B0604020202020204" pitchFamily="34" charset="0"/>
              <a:buChar char="•"/>
            </a:pPr>
            <a:r>
              <a:rPr lang="en-US" baseline="0" dirty="0" smtClean="0"/>
              <a:t>What would be their “win” and vested interest in successful adoption/implementation?</a:t>
            </a:r>
          </a:p>
          <a:p>
            <a:pPr marL="171450" indent="-171450">
              <a:buFont typeface="Arial" panose="020B0604020202020204" pitchFamily="34" charset="0"/>
              <a:buChar char="•"/>
            </a:pPr>
            <a:r>
              <a:rPr lang="en-US" baseline="0" dirty="0" smtClean="0"/>
              <a:t>Identify the current strategies that can be used to engage these stakeholders for technical committees, information sessions, and training opportunities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Make a table like the one in the slide for each stakeholder group.</a:t>
            </a:r>
            <a:endParaRPr lang="en-US" dirty="0"/>
          </a:p>
        </p:txBody>
      </p:sp>
      <p:sp>
        <p:nvSpPr>
          <p:cNvPr id="4" name="Slide Number Placeholder 3"/>
          <p:cNvSpPr>
            <a:spLocks noGrp="1"/>
          </p:cNvSpPr>
          <p:nvPr>
            <p:ph type="sldNum" sz="quarter" idx="10"/>
          </p:nvPr>
        </p:nvSpPr>
        <p:spPr/>
        <p:txBody>
          <a:bodyPr/>
          <a:lstStyle/>
          <a:p>
            <a:fld id="{0125E8BC-3E76-466B-AE3A-5AE7DF01FB0F}" type="slidenum">
              <a:rPr lang="en-US" smtClean="0"/>
              <a:t>9</a:t>
            </a:fld>
            <a:endParaRPr lang="en-US"/>
          </a:p>
        </p:txBody>
      </p:sp>
    </p:spTree>
    <p:extLst>
      <p:ext uri="{BB962C8B-B14F-4D97-AF65-F5344CB8AC3E}">
        <p14:creationId xmlns:p14="http://schemas.microsoft.com/office/powerpoint/2010/main" val="3567704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Review this example to give you some ideas. </a:t>
            </a:r>
          </a:p>
          <a:p>
            <a:r>
              <a:rPr lang="en-US" baseline="0" dirty="0" smtClean="0"/>
              <a:t>Expand each image to see each clearly. </a:t>
            </a:r>
          </a:p>
          <a:p>
            <a:r>
              <a:rPr lang="en-US" baseline="0" dirty="0" smtClean="0"/>
              <a:t>There are no right answers!</a:t>
            </a:r>
          </a:p>
        </p:txBody>
      </p:sp>
      <p:sp>
        <p:nvSpPr>
          <p:cNvPr id="4" name="Slide Number Placeholder 3"/>
          <p:cNvSpPr>
            <a:spLocks noGrp="1"/>
          </p:cNvSpPr>
          <p:nvPr>
            <p:ph type="sldNum" sz="quarter" idx="10"/>
          </p:nvPr>
        </p:nvSpPr>
        <p:spPr/>
        <p:txBody>
          <a:bodyPr/>
          <a:lstStyle/>
          <a:p>
            <a:fld id="{0125E8BC-3E76-466B-AE3A-5AE7DF01FB0F}" type="slidenum">
              <a:rPr lang="en-US" smtClean="0"/>
              <a:t>10</a:t>
            </a:fld>
            <a:endParaRPr lang="en-US"/>
          </a:p>
        </p:txBody>
      </p:sp>
    </p:spTree>
    <p:extLst>
      <p:ext uri="{BB962C8B-B14F-4D97-AF65-F5344CB8AC3E}">
        <p14:creationId xmlns:p14="http://schemas.microsoft.com/office/powerpoint/2010/main" val="770323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See this compilation</a:t>
            </a:r>
            <a:r>
              <a:rPr lang="en-US" sz="1200" b="0" i="0" kern="1200" baseline="0" dirty="0" smtClean="0">
                <a:solidFill>
                  <a:schemeClr val="tx1"/>
                </a:solidFill>
                <a:effectLst/>
                <a:latin typeface="+mn-lt"/>
                <a:ea typeface="+mn-ea"/>
                <a:cs typeface="+mn-cs"/>
              </a:rPr>
              <a:t> of stakeholders, their whys and their wins from </a:t>
            </a:r>
            <a:r>
              <a:rPr lang="en-US" dirty="0" smtClean="0"/>
              <a:t>the NSB Peer to Peer Workshop at the African Organization for Standardisation Technical Harmonization Committee to review non-sewered sanitation standards (ISO 30500, ISO 24510, ISO 24511, ISO 24521).</a:t>
            </a:r>
          </a:p>
          <a:p>
            <a:pPr marL="0" marR="0" lvl="0" indent="0" algn="l" defTabSz="914400" rtl="0" eaLnBrk="1" fontAlgn="ctr"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ctr" latinLnBrk="0" hangingPunct="1">
              <a:lnSpc>
                <a:spcPct val="100000"/>
              </a:lnSpc>
              <a:spcBef>
                <a:spcPts val="0"/>
              </a:spcBef>
              <a:spcAft>
                <a:spcPts val="0"/>
              </a:spcAft>
              <a:buClrTx/>
              <a:buSzTx/>
              <a:buFontTx/>
              <a:buNone/>
              <a:tabLst/>
              <a:defRPr/>
            </a:pPr>
            <a:r>
              <a:rPr lang="en-US" dirty="0" smtClean="0"/>
              <a:t>Use</a:t>
            </a:r>
            <a:r>
              <a:rPr lang="en-US" baseline="0" dirty="0" smtClean="0"/>
              <a:t> the example in this slide and above to identify your own stakeholders for national review of NSS standards. </a:t>
            </a:r>
            <a:endParaRPr lang="en-US" dirty="0" smtClean="0"/>
          </a:p>
          <a:p>
            <a:pPr rtl="0" fontAlgn="ct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125E8BC-3E76-466B-AE3A-5AE7DF01FB0F}" type="slidenum">
              <a:rPr lang="en-US" smtClean="0"/>
              <a:t>11</a:t>
            </a:fld>
            <a:endParaRPr lang="en-US"/>
          </a:p>
        </p:txBody>
      </p:sp>
    </p:spTree>
    <p:extLst>
      <p:ext uri="{BB962C8B-B14F-4D97-AF65-F5344CB8AC3E}">
        <p14:creationId xmlns:p14="http://schemas.microsoft.com/office/powerpoint/2010/main" val="110303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25E8BC-3E76-466B-AE3A-5AE7DF01FB0F}" type="slidenum">
              <a:rPr lang="en-US" smtClean="0"/>
              <a:t>13</a:t>
            </a:fld>
            <a:endParaRPr lang="en-US"/>
          </a:p>
        </p:txBody>
      </p:sp>
    </p:spTree>
    <p:extLst>
      <p:ext uri="{BB962C8B-B14F-4D97-AF65-F5344CB8AC3E}">
        <p14:creationId xmlns:p14="http://schemas.microsoft.com/office/powerpoint/2010/main" val="3519205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s</a:t>
            </a:r>
            <a:r>
              <a:rPr lang="en-US" dirty="0" smtClean="0"/>
              <a:t>everal</a:t>
            </a:r>
            <a:r>
              <a:rPr lang="en-US" baseline="0" dirty="0" smtClean="0"/>
              <a:t> core strategies used by leaders to get effective results. Those most often used are shown on this slide. </a:t>
            </a:r>
            <a:endParaRPr lang="en-US" dirty="0"/>
          </a:p>
        </p:txBody>
      </p:sp>
      <p:sp>
        <p:nvSpPr>
          <p:cNvPr id="4" name="Slide Number Placeholder 3"/>
          <p:cNvSpPr>
            <a:spLocks noGrp="1"/>
          </p:cNvSpPr>
          <p:nvPr>
            <p:ph type="sldNum" sz="quarter" idx="10"/>
          </p:nvPr>
        </p:nvSpPr>
        <p:spPr/>
        <p:txBody>
          <a:bodyPr/>
          <a:lstStyle/>
          <a:p>
            <a:fld id="{0125E8BC-3E76-466B-AE3A-5AE7DF01FB0F}" type="slidenum">
              <a:rPr lang="en-US" smtClean="0"/>
              <a:t>14</a:t>
            </a:fld>
            <a:endParaRPr lang="en-US"/>
          </a:p>
        </p:txBody>
      </p:sp>
    </p:spTree>
    <p:extLst>
      <p:ext uri="{BB962C8B-B14F-4D97-AF65-F5344CB8AC3E}">
        <p14:creationId xmlns:p14="http://schemas.microsoft.com/office/powerpoint/2010/main" val="2478254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7182D8-AC61-FE4C-9C12-9BDD095860EA}"/>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B9EA2A7-AB4E-6D47-B359-E456A7C23DC7}"/>
              </a:ext>
            </a:extLst>
          </p:cNvPr>
          <p:cNvSpPr>
            <a:spLocks noGrp="1"/>
          </p:cNvSpPr>
          <p:nvPr>
            <p:ph type="subTitle" idx="1" hasCustomPrompt="1"/>
          </p:nvPr>
        </p:nvSpPr>
        <p:spPr>
          <a:xfrm>
            <a:off x="7817223" y="3931956"/>
            <a:ext cx="4231341" cy="1930961"/>
          </a:xfrm>
          <a:prstGeom prst="rect">
            <a:avLst/>
          </a:prstGeo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a:p>
            <a:r>
              <a:rPr lang="en-US" dirty="0"/>
              <a:t>Date</a:t>
            </a:r>
          </a:p>
          <a:p>
            <a:r>
              <a:rPr lang="en-US" dirty="0"/>
              <a:t>Event</a:t>
            </a:r>
          </a:p>
          <a:p>
            <a:r>
              <a:rPr lang="en-US" dirty="0"/>
              <a:t>Location</a:t>
            </a:r>
          </a:p>
        </p:txBody>
      </p:sp>
      <p:sp>
        <p:nvSpPr>
          <p:cNvPr id="4" name="Date Placeholder 3">
            <a:extLst>
              <a:ext uri="{FF2B5EF4-FFF2-40B4-BE49-F238E27FC236}">
                <a16:creationId xmlns:a16="http://schemas.microsoft.com/office/drawing/2014/main" id="{A4944FD1-6E88-FA4F-9802-157F7D1C54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78EBED-7CE0-9843-9786-21AEE62776F5}"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9/10/2020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374AD5C0-3D80-F647-AE90-78ABB69110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F8F0C3D1-C7A1-B848-A973-87B4CFCF28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12" name="Text Placeholder 11">
            <a:extLst>
              <a:ext uri="{FF2B5EF4-FFF2-40B4-BE49-F238E27FC236}">
                <a16:creationId xmlns:a16="http://schemas.microsoft.com/office/drawing/2014/main" id="{3DA257D5-5F3F-E248-9373-1DE92F7C52D2}"/>
              </a:ext>
            </a:extLst>
          </p:cNvPr>
          <p:cNvSpPr>
            <a:spLocks noGrp="1"/>
          </p:cNvSpPr>
          <p:nvPr>
            <p:ph type="body" sz="quarter" idx="13" hasCustomPrompt="1"/>
          </p:nvPr>
        </p:nvSpPr>
        <p:spPr>
          <a:xfrm>
            <a:off x="99588" y="1894682"/>
            <a:ext cx="4686725" cy="855662"/>
          </a:xfrm>
          <a:prstGeom prst="rect">
            <a:avLst/>
          </a:prstGeom>
        </p:spPr>
        <p:txBody>
          <a:bodyPr lIns="0" tIns="0" rIns="0" bIns="0" anchor="t"/>
          <a:lstStyle>
            <a:lvl1pPr marL="0" indent="0" algn="r">
              <a:buNone/>
              <a:defRPr/>
            </a:lvl1pPr>
          </a:lstStyle>
          <a:p>
            <a:pPr lvl="0"/>
            <a:r>
              <a:rPr lang="en-US" dirty="0"/>
              <a:t>subhead</a:t>
            </a:r>
          </a:p>
        </p:txBody>
      </p:sp>
      <p:sp>
        <p:nvSpPr>
          <p:cNvPr id="15" name="Title 1">
            <a:extLst>
              <a:ext uri="{FF2B5EF4-FFF2-40B4-BE49-F238E27FC236}">
                <a16:creationId xmlns:a16="http://schemas.microsoft.com/office/drawing/2014/main" id="{88895574-6685-FF49-9137-361CF3C52A97}"/>
              </a:ext>
            </a:extLst>
          </p:cNvPr>
          <p:cNvSpPr>
            <a:spLocks noGrp="1"/>
          </p:cNvSpPr>
          <p:nvPr>
            <p:ph type="title" hasCustomPrompt="1"/>
          </p:nvPr>
        </p:nvSpPr>
        <p:spPr>
          <a:xfrm>
            <a:off x="859789" y="1038065"/>
            <a:ext cx="3926524" cy="715145"/>
          </a:xfrm>
        </p:spPr>
        <p:txBody>
          <a:bodyPr lIns="0" tIns="0" rIns="0" bIns="0" anchor="ctr" anchorCtr="0"/>
          <a:lstStyle>
            <a:lvl1pPr algn="r">
              <a:defRPr b="1">
                <a:solidFill>
                  <a:srgbClr val="0A55A3"/>
                </a:solidFill>
              </a:defRPr>
            </a:lvl1pPr>
          </a:lstStyle>
          <a:p>
            <a:r>
              <a:rPr lang="en-US" dirty="0"/>
              <a:t>title style</a:t>
            </a:r>
          </a:p>
        </p:txBody>
      </p:sp>
    </p:spTree>
    <p:extLst>
      <p:ext uri="{BB962C8B-B14F-4D97-AF65-F5344CB8AC3E}">
        <p14:creationId xmlns:p14="http://schemas.microsoft.com/office/powerpoint/2010/main" val="2003193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00522-2591-6544-A3EE-DE5B4BDF44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EBDD08-A3E3-B844-80D1-C933171EB58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7F237E-8602-EC41-997A-021E9CF3C0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718F18-7780-5640-A40F-98A72D81B9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90B94B-E58D-244A-9AA5-4A1876A4B1EA}"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9/10/2020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994DA447-ED4A-024D-BAF5-57703115C0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9ECAB821-EC67-9E4D-BD97-72414B3577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219071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401F7-A781-7A47-BA58-98ED19FBB9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ADEBE4-746E-004B-9782-7B975371263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E380C-9419-584A-9405-DA6C0BDC2E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83D726-3EF5-5443-AC54-84D1AD632BB3}"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9/10/2020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0101ACE3-2555-434C-8BB4-0939C44C6E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A256B73F-BE4D-724D-A6FF-33B0609198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0401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D7C12-F493-244E-BA16-3384544FCE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26108-B39F-C54A-8DA0-7DB2DD98396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E0214-37F7-9B4F-92C8-58B330BA39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E1FBE8-6C0B-B14A-A313-30297CA75A20}"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9/10/2020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4EADE68E-C2AD-8B43-A86D-DF0F00796F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CA338E75-2CB5-CB43-97DC-67A5E69C30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0245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9B406B-9A3E-DF4B-9113-23A0BDAEE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p:txBody>
          <a:bodyPr/>
          <a:lstStyle/>
          <a:p>
            <a:fld id="{98414F58-76A1-624F-AE38-044EE08740B0}" type="datetime1">
              <a:rPr lang="en-US" smtClean="0"/>
              <a:t>9/10/2020</a:t>
            </a:fld>
            <a:endParaRPr lang="en-US"/>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a:lstStyle/>
          <a:p>
            <a:fld id="{FA0B7275-42E7-9344-8EE7-3495E2503A86}" type="slidenum">
              <a:rPr lang="en-US" smtClean="0"/>
              <a:t>‹#›</a:t>
            </a:fld>
            <a:endParaRPr lang="en-US"/>
          </a:p>
        </p:txBody>
      </p:sp>
      <p:sp>
        <p:nvSpPr>
          <p:cNvPr id="8" name="Text Placeholder 2">
            <a:extLst>
              <a:ext uri="{FF2B5EF4-FFF2-40B4-BE49-F238E27FC236}">
                <a16:creationId xmlns:a16="http://schemas.microsoft.com/office/drawing/2014/main" id="{15A10FDA-7958-4B46-B0C1-0D84F19369B8}"/>
              </a:ext>
            </a:extLst>
          </p:cNvPr>
          <p:cNvSpPr>
            <a:spLocks noGrp="1"/>
          </p:cNvSpPr>
          <p:nvPr>
            <p:ph type="body" idx="1" hasCustomPrompt="1"/>
          </p:nvPr>
        </p:nvSpPr>
        <p:spPr>
          <a:xfrm>
            <a:off x="628650" y="300039"/>
            <a:ext cx="2952750" cy="2371725"/>
          </a:xfrm>
        </p:spPr>
        <p:txBody>
          <a:bodyPr>
            <a:normAutofit/>
          </a:bodyPr>
          <a:lstStyle>
            <a:lvl1pPr marL="0" indent="0">
              <a:buNone/>
              <a:defRPr sz="3600">
                <a:solidFill>
                  <a:srgbClr val="0A55A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discussion</a:t>
            </a:r>
          </a:p>
        </p:txBody>
      </p:sp>
      <p:sp>
        <p:nvSpPr>
          <p:cNvPr id="11" name="Subtitle 2">
            <a:extLst>
              <a:ext uri="{FF2B5EF4-FFF2-40B4-BE49-F238E27FC236}">
                <a16:creationId xmlns:a16="http://schemas.microsoft.com/office/drawing/2014/main" id="{98E84DB1-0342-934F-A91A-A893E50BE9DB}"/>
              </a:ext>
            </a:extLst>
          </p:cNvPr>
          <p:cNvSpPr>
            <a:spLocks noGrp="1"/>
          </p:cNvSpPr>
          <p:nvPr>
            <p:ph type="subTitle" idx="13" hasCustomPrompt="1"/>
          </p:nvPr>
        </p:nvSpPr>
        <p:spPr>
          <a:xfrm>
            <a:off x="8501064" y="3931957"/>
            <a:ext cx="3547501" cy="1930961"/>
          </a:xfrm>
        </p:spPr>
        <p:txBody>
          <a:bodyP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a:p>
            <a:r>
              <a:rPr lang="en-US" dirty="0"/>
              <a:t>Date</a:t>
            </a:r>
          </a:p>
          <a:p>
            <a:r>
              <a:rPr lang="en-US" dirty="0"/>
              <a:t>Event</a:t>
            </a:r>
          </a:p>
          <a:p>
            <a:r>
              <a:rPr lang="en-US" dirty="0"/>
              <a:t>Location</a:t>
            </a:r>
          </a:p>
        </p:txBody>
      </p:sp>
      <p:pic>
        <p:nvPicPr>
          <p:cNvPr id="12" name="Picture 11">
            <a:extLst>
              <a:ext uri="{FF2B5EF4-FFF2-40B4-BE49-F238E27FC236}">
                <a16:creationId xmlns:a16="http://schemas.microsoft.com/office/drawing/2014/main" id="{9131B10C-51C0-4F44-83DD-E32ABCA7A26D}"/>
              </a:ext>
            </a:extLst>
          </p:cNvPr>
          <p:cNvPicPr>
            <a:picLocks noChangeAspect="1"/>
          </p:cNvPicPr>
          <p:nvPr userDrawn="1"/>
        </p:nvPicPr>
        <p:blipFill>
          <a:blip r:embed="rId3"/>
          <a:stretch>
            <a:fillRect/>
          </a:stretch>
        </p:blipFill>
        <p:spPr>
          <a:xfrm>
            <a:off x="8138649" y="5972176"/>
            <a:ext cx="2834640" cy="885825"/>
          </a:xfrm>
          <a:prstGeom prst="rect">
            <a:avLst/>
          </a:prstGeom>
        </p:spPr>
      </p:pic>
    </p:spTree>
    <p:extLst>
      <p:ext uri="{BB962C8B-B14F-4D97-AF65-F5344CB8AC3E}">
        <p14:creationId xmlns:p14="http://schemas.microsoft.com/office/powerpoint/2010/main" val="3212285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2C80C7-310B-1A43-BD7E-DD76A3347752}"/>
              </a:ext>
            </a:extLst>
          </p:cNvPr>
          <p:cNvPicPr>
            <a:picLocks noChangeAspect="1"/>
          </p:cNvPicPr>
          <p:nvPr userDrawn="1"/>
        </p:nvPicPr>
        <p:blipFill rotWithShape="1">
          <a:blip r:embed="rId2">
            <a:alphaModFix/>
          </a:blip>
          <a:srcRect t="513" r="68807" b="30775"/>
          <a:stretch/>
        </p:blipFill>
        <p:spPr>
          <a:xfrm>
            <a:off x="-37003" y="0"/>
            <a:ext cx="5534709" cy="6858000"/>
          </a:xfrm>
          <a:prstGeom prst="rect">
            <a:avLst/>
          </a:prstGeom>
        </p:spPr>
      </p:pic>
      <p:sp>
        <p:nvSpPr>
          <p:cNvPr id="2" name="Title 1">
            <a:extLst>
              <a:ext uri="{FF2B5EF4-FFF2-40B4-BE49-F238E27FC236}">
                <a16:creationId xmlns:a16="http://schemas.microsoft.com/office/drawing/2014/main" id="{5CC6BF06-BDF3-5546-BF2E-1DA9421FC3AD}"/>
              </a:ext>
            </a:extLst>
          </p:cNvPr>
          <p:cNvSpPr>
            <a:spLocks noGrp="1"/>
          </p:cNvSpPr>
          <p:nvPr>
            <p:ph type="title" hasCustomPrompt="1"/>
          </p:nvPr>
        </p:nvSpPr>
        <p:spPr>
          <a:xfrm>
            <a:off x="389133" y="2515235"/>
            <a:ext cx="3926524" cy="1325880"/>
          </a:xfrm>
        </p:spPr>
        <p:txBody>
          <a:bodyPr lIns="0" tIns="0" rIns="0" bIns="0" anchor="ctr" anchorCtr="0"/>
          <a:lstStyle>
            <a:lvl1pPr algn="r">
              <a:defRPr b="1" baseline="0">
                <a:solidFill>
                  <a:srgbClr val="0A55A3"/>
                </a:solidFill>
              </a:defRPr>
            </a:lvl1pPr>
          </a:lstStyle>
          <a:p>
            <a:r>
              <a:rPr lang="en-US" dirty="0"/>
              <a:t>title style</a:t>
            </a:r>
          </a:p>
        </p:txBody>
      </p:sp>
      <p:sp>
        <p:nvSpPr>
          <p:cNvPr id="3"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2" y="1252728"/>
            <a:ext cx="5683392" cy="4352544"/>
          </a:xfrm>
          <a:prstGeom prst="rect">
            <a:avLst/>
          </a:prstGeom>
          <a:noFill/>
        </p:spPr>
        <p:txBody>
          <a:bodyPr lIns="0" tIns="0" rIns="0" bIns="0" anchor="ctr"/>
          <a:lstStyle>
            <a:lvl1pPr marL="228600" indent="-228600">
              <a:buClr>
                <a:srgbClr val="0A55A3"/>
              </a:buClr>
              <a:buSzPct val="75000"/>
              <a:buFont typeface="PingFang SC Regular" panose="020B0400000000000000" pitchFamily="34" charset="-122"/>
              <a:buChar char="＋"/>
              <a:defRPr>
                <a:solidFill>
                  <a:srgbClr val="0A55A3"/>
                </a:solidFill>
              </a:defRPr>
            </a:lvl1pPr>
            <a:lvl2pPr marL="685800" indent="-228600">
              <a:buClr>
                <a:srgbClr val="0A55A3"/>
              </a:buClr>
              <a:buSzPct val="75000"/>
              <a:buFont typeface="PingFang SC Regular" panose="020B0400000000000000" pitchFamily="34" charset="-122"/>
              <a:buChar char="﹣"/>
              <a:defRPr>
                <a:solidFill>
                  <a:srgbClr val="0A55A3"/>
                </a:solidFill>
              </a:defRPr>
            </a:lvl2pPr>
            <a:lvl3pPr marL="1143000" indent="-228600">
              <a:buClr>
                <a:srgbClr val="0A55A3"/>
              </a:buClr>
              <a:buSzPct val="75000"/>
              <a:buFont typeface="PingFang SC Regular" panose="020B0400000000000000" pitchFamily="34" charset="-122"/>
              <a:buChar char="﹣"/>
              <a:defRPr>
                <a:solidFill>
                  <a:srgbClr val="0A55A3"/>
                </a:solidFill>
              </a:defRPr>
            </a:lvl3pPr>
            <a:lvl4pPr marL="1600200" indent="-228600">
              <a:buClr>
                <a:srgbClr val="0A55A3"/>
              </a:buClr>
              <a:buSzPct val="75000"/>
              <a:buFont typeface="PingFang SC Regular" panose="020B0400000000000000" pitchFamily="34" charset="-122"/>
              <a:buChar char="﹣"/>
              <a:defRPr>
                <a:solidFill>
                  <a:srgbClr val="0A55A3"/>
                </a:solidFill>
              </a:defRPr>
            </a:lvl4pPr>
            <a:lvl5pPr marL="2057400" indent="-228600">
              <a:buClr>
                <a:srgbClr val="0A55A3"/>
              </a:buClr>
              <a:buSzPct val="75000"/>
              <a:buFont typeface="PingFang SC Regular" panose="020B0400000000000000" pitchFamily="34" charset="-122"/>
              <a:buChar char="﹣"/>
              <a:defRPr>
                <a:solidFill>
                  <a:srgbClr val="0A55A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4695BE2-42D1-FA41-B94E-C38DD3FF35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4D0A2-B78F-2E45-962B-C6201F1E61F8}"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9/10/2020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4AA79CB0-BC2B-3B40-8D80-23801816BB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ECF3DB2E-EE73-F942-A54E-26D3DE2994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3"/>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1176026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2E259E-8B94-1748-884F-311C6C0C255E}"/>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45507C57-2048-2046-AD54-0E863C98F1E1}"/>
              </a:ext>
            </a:extLst>
          </p:cNvPr>
          <p:cNvSpPr>
            <a:spLocks noGrp="1"/>
          </p:cNvSpPr>
          <p:nvPr>
            <p:ph type="body" idx="1" hasCustomPrompt="1"/>
          </p:nvPr>
        </p:nvSpPr>
        <p:spPr>
          <a:xfrm>
            <a:off x="838200" y="1928813"/>
            <a:ext cx="10515600" cy="1500187"/>
          </a:xfrm>
          <a:prstGeom prst="rect">
            <a:avLst/>
          </a:prstGeom>
        </p:spPr>
        <p:txBody>
          <a:bodyPr>
            <a:normAutofit/>
          </a:bodyPr>
          <a:lstStyle>
            <a:lvl1pPr marL="0" indent="0">
              <a:buNone/>
              <a:defRPr sz="3600">
                <a:solidFill>
                  <a:srgbClr val="0A55A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discussion</a:t>
            </a:r>
          </a:p>
        </p:txBody>
      </p:sp>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414F58-76A1-624F-AE38-044EE08740B0}"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9/10/2020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389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05D4-CBAF-5046-A811-F35AE54F98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067B25-CCA3-D04F-B882-F41CB15FD363}"/>
              </a:ext>
            </a:extLst>
          </p:cNvPr>
          <p:cNvSpPr>
            <a:spLocks noGrp="1"/>
          </p:cNvSpPr>
          <p:nvPr>
            <p:ph sz="half" idx="1"/>
          </p:nvPr>
        </p:nvSpPr>
        <p:spPr>
          <a:xfrm>
            <a:off x="838200" y="1825625"/>
            <a:ext cx="5181600" cy="4351338"/>
          </a:xfrm>
          <a:prstGeom prst="rect">
            <a:avLst/>
          </a:prstGeom>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18AE237-BCEB-F042-B839-5F80462518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FF1F50-7B4F-184D-BBE6-7DF0434CA170}"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9/10/2020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1C727A8C-7831-A14B-92AE-0C88195041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6A2DA942-7081-564E-B272-A18036B82E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Content Placeholder 2">
            <a:extLst>
              <a:ext uri="{FF2B5EF4-FFF2-40B4-BE49-F238E27FC236}">
                <a16:creationId xmlns:a16="http://schemas.microsoft.com/office/drawing/2014/main" id="{23067B25-CCA3-D04F-B882-F41CB15FD363}"/>
              </a:ext>
            </a:extLst>
          </p:cNvPr>
          <p:cNvSpPr>
            <a:spLocks noGrp="1"/>
          </p:cNvSpPr>
          <p:nvPr>
            <p:ph sz="half" idx="13"/>
          </p:nvPr>
        </p:nvSpPr>
        <p:spPr>
          <a:xfrm>
            <a:off x="6172200" y="1825625"/>
            <a:ext cx="5181600" cy="4351338"/>
          </a:xfrm>
          <a:prstGeom prst="rect">
            <a:avLst/>
          </a:prstGeom>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3868118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062D-B4FD-FC4C-811D-C48421AA92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A4432-9C52-6F46-8954-7A023B5D5E2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AA8456CC-A5D6-C746-87C6-DD1866691BE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CFE1A214-1752-7B48-81FD-1A083073CB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9D2CFE-5237-214A-948B-66842380581B}"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9/10/2020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Footer Placeholder 7">
            <a:extLst>
              <a:ext uri="{FF2B5EF4-FFF2-40B4-BE49-F238E27FC236}">
                <a16:creationId xmlns:a16="http://schemas.microsoft.com/office/drawing/2014/main" id="{95BF65E2-571C-DB4E-8DC1-F70EDA9B73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Slide Number Placeholder 8">
            <a:extLst>
              <a:ext uri="{FF2B5EF4-FFF2-40B4-BE49-F238E27FC236}">
                <a16:creationId xmlns:a16="http://schemas.microsoft.com/office/drawing/2014/main" id="{2B524C6A-2D26-6A4E-BDDA-EB26829C36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10" name="Content Placeholder 2">
            <a:extLst>
              <a:ext uri="{FF2B5EF4-FFF2-40B4-BE49-F238E27FC236}">
                <a16:creationId xmlns:a16="http://schemas.microsoft.com/office/drawing/2014/main" id="{23067B25-CCA3-D04F-B882-F41CB15FD363}"/>
              </a:ext>
            </a:extLst>
          </p:cNvPr>
          <p:cNvSpPr>
            <a:spLocks noGrp="1"/>
          </p:cNvSpPr>
          <p:nvPr>
            <p:ph sz="half" idx="13"/>
          </p:nvPr>
        </p:nvSpPr>
        <p:spPr>
          <a:xfrm>
            <a:off x="838200" y="2505075"/>
            <a:ext cx="5159375" cy="3671888"/>
          </a:xfrm>
          <a:prstGeom prst="rect">
            <a:avLst/>
          </a:prstGeom>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23067B25-CCA3-D04F-B882-F41CB15FD363}"/>
              </a:ext>
            </a:extLst>
          </p:cNvPr>
          <p:cNvSpPr>
            <a:spLocks noGrp="1"/>
          </p:cNvSpPr>
          <p:nvPr>
            <p:ph sz="half" idx="14"/>
          </p:nvPr>
        </p:nvSpPr>
        <p:spPr>
          <a:xfrm>
            <a:off x="6172200" y="2505075"/>
            <a:ext cx="5159375" cy="3671888"/>
          </a:xfrm>
          <a:prstGeom prst="rect">
            <a:avLst/>
          </a:prstGeom>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369480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18821-C09B-0A4E-AB78-6A7461ED3242}"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9/10/2020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5"/>
            <a:ext cx="2834640" cy="885825"/>
          </a:xfrm>
          <a:prstGeom prst="rect">
            <a:avLst/>
          </a:prstGeom>
        </p:spPr>
      </p:pic>
      <p:sp>
        <p:nvSpPr>
          <p:cNvPr id="7" name="Content Placeholder 2">
            <a:extLst>
              <a:ext uri="{FF2B5EF4-FFF2-40B4-BE49-F238E27FC236}">
                <a16:creationId xmlns:a16="http://schemas.microsoft.com/office/drawing/2014/main" id="{23067B25-CCA3-D04F-B882-F41CB15FD363}"/>
              </a:ext>
            </a:extLst>
          </p:cNvPr>
          <p:cNvSpPr>
            <a:spLocks noGrp="1"/>
          </p:cNvSpPr>
          <p:nvPr>
            <p:ph sz="half" idx="1"/>
          </p:nvPr>
        </p:nvSpPr>
        <p:spPr>
          <a:xfrm>
            <a:off x="838200" y="1825625"/>
            <a:ext cx="10515600" cy="4351338"/>
          </a:xfrm>
          <a:prstGeom prst="rect">
            <a:avLst/>
          </a:prstGeom>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08568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C18821-C09B-0A4E-AB78-6A7461ED3242}"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9/10/2020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Content Placeholder 2">
            <a:extLst>
              <a:ext uri="{FF2B5EF4-FFF2-40B4-BE49-F238E27FC236}">
                <a16:creationId xmlns:a16="http://schemas.microsoft.com/office/drawing/2014/main" id="{23067B25-CCA3-D04F-B882-F41CB15FD363}"/>
              </a:ext>
            </a:extLst>
          </p:cNvPr>
          <p:cNvSpPr>
            <a:spLocks noGrp="1"/>
          </p:cNvSpPr>
          <p:nvPr>
            <p:ph sz="half" idx="1"/>
          </p:nvPr>
        </p:nvSpPr>
        <p:spPr>
          <a:xfrm>
            <a:off x="838200" y="1825625"/>
            <a:ext cx="10515600" cy="4351338"/>
          </a:xfrm>
          <a:prstGeom prst="rect">
            <a:avLst/>
          </a:prstGeom>
        </p:spPr>
        <p:txBody>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58903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91D22-A5B6-4C47-905D-416D80F2D6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4D0AD7-351D-634D-A9D2-4677BED25FA7}"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9/10/2020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5D7F3AFB-7A6B-DA40-A900-F037276F65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6183A714-81A9-F541-B241-8E250DD6A6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719371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30D23-0584-8A44-93F9-1D90EDEAA7CE}"/>
              </a:ext>
            </a:extLst>
          </p:cNvPr>
          <p:cNvSpPr>
            <a:spLocks noGrp="1"/>
          </p:cNvSpPr>
          <p:nvPr>
            <p:ph idx="1" hasCustomPrompt="1"/>
          </p:nvPr>
        </p:nvSpPr>
        <p:spPr>
          <a:xfrm>
            <a:off x="838200" y="987425"/>
            <a:ext cx="10517188" cy="4873625"/>
          </a:xfrm>
          <a:prstGeom prst="rect">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[VIDEO]</a:t>
            </a:r>
          </a:p>
        </p:txBody>
      </p:sp>
      <p:sp>
        <p:nvSpPr>
          <p:cNvPr id="5" name="Date Placeholder 4">
            <a:extLst>
              <a:ext uri="{FF2B5EF4-FFF2-40B4-BE49-F238E27FC236}">
                <a16:creationId xmlns:a16="http://schemas.microsoft.com/office/drawing/2014/main" id="{A0F8AB91-85C2-284E-B7A5-394EB18A29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1CDAFA-A6BA-264E-8860-96CD16B6D616}"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9/10/2020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A13AEB2E-49EA-B94D-9DC4-DD308EE40F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0B46456F-1D63-4C4D-84AD-07BA116F39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148019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E6D6F-715E-D64A-8F1E-FAF5C6D8EF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BF9126C2-3D7C-2742-8F74-3F4EB360C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B0E021-A12C-6F4D-9501-3BFC63E1CD7E}"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9/10/2020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5CEBB318-9184-364A-99FC-7599C7AB97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0B7D2D8D-2001-3846-82C7-BABE3E23E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754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2" r:id="rId7"/>
    <p:sldLayoutId id="2147483667" r:id="rId8"/>
    <p:sldLayoutId id="2147483668" r:id="rId9"/>
    <p:sldLayoutId id="2147483669" r:id="rId10"/>
    <p:sldLayoutId id="2147483670" r:id="rId11"/>
    <p:sldLayoutId id="2147483671" r:id="rId12"/>
    <p:sldLayoutId id="2147483673" r:id="rId13"/>
  </p:sldLayoutIdLst>
  <p:hf hdr="0" ftr="0" dt="0"/>
  <p:txStyles>
    <p:titleStyle>
      <a:lvl1pPr algn="l" defTabSz="914400" rtl="0" eaLnBrk="1" latinLnBrk="0" hangingPunct="1">
        <a:lnSpc>
          <a:spcPct val="90000"/>
        </a:lnSpc>
        <a:spcBef>
          <a:spcPct val="0"/>
        </a:spcBef>
        <a:buNone/>
        <a:defRPr sz="4400" kern="1200">
          <a:solidFill>
            <a:srgbClr val="0A55A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Title 4"/>
          <p:cNvSpPr>
            <a:spLocks noGrp="1"/>
          </p:cNvSpPr>
          <p:nvPr>
            <p:ph type="title"/>
          </p:nvPr>
        </p:nvSpPr>
        <p:spPr>
          <a:xfrm>
            <a:off x="859788" y="1038065"/>
            <a:ext cx="8269463" cy="715145"/>
          </a:xfrm>
        </p:spPr>
        <p:txBody>
          <a:bodyPr>
            <a:normAutofit fontScale="90000"/>
          </a:bodyPr>
          <a:lstStyle/>
          <a:p>
            <a:pPr algn="l"/>
            <a:r>
              <a:rPr lang="en-US" dirty="0"/>
              <a:t>engaging </a:t>
            </a:r>
            <a:r>
              <a:rPr lang="en-US" dirty="0" smtClean="0"/>
              <a:t>the WASH sector before national review</a:t>
            </a:r>
            <a:endParaRPr lang="en-US" dirty="0"/>
          </a:p>
        </p:txBody>
      </p:sp>
      <p:sp>
        <p:nvSpPr>
          <p:cNvPr id="6" name="Subtitle 1">
            <a:extLst>
              <a:ext uri="{FF2B5EF4-FFF2-40B4-BE49-F238E27FC236}">
                <a16:creationId xmlns:a16="http://schemas.microsoft.com/office/drawing/2014/main" id="{960E455D-9593-8E4D-B682-432031393CFA}"/>
              </a:ext>
            </a:extLst>
          </p:cNvPr>
          <p:cNvSpPr>
            <a:spLocks noGrp="1"/>
          </p:cNvSpPr>
          <p:nvPr>
            <p:ph type="subTitle" idx="1"/>
          </p:nvPr>
        </p:nvSpPr>
        <p:spPr>
          <a:xfrm>
            <a:off x="7817223" y="3931956"/>
            <a:ext cx="4231341" cy="1930961"/>
          </a:xfrm>
        </p:spPr>
        <p:txBody>
          <a:bodyPr/>
          <a:lstStyle/>
          <a:p>
            <a:r>
              <a:rPr lang="en-US" dirty="0" smtClean="0"/>
              <a:t>Presenter name</a:t>
            </a:r>
          </a:p>
          <a:p>
            <a:r>
              <a:rPr lang="en-US" dirty="0" smtClean="0"/>
              <a:t>Organization</a:t>
            </a:r>
            <a:endParaRPr lang="en-US" dirty="0"/>
          </a:p>
          <a:p>
            <a:r>
              <a:rPr lang="en-US" dirty="0" smtClean="0"/>
              <a:t>Date</a:t>
            </a:r>
            <a:endParaRPr lang="en-US" dirty="0"/>
          </a:p>
          <a:p>
            <a:r>
              <a:rPr lang="en-US" dirty="0" smtClean="0"/>
              <a:t>Location</a:t>
            </a:r>
            <a:endParaRPr lang="en-US" dirty="0"/>
          </a:p>
        </p:txBody>
      </p:sp>
    </p:spTree>
    <p:extLst>
      <p:ext uri="{BB962C8B-B14F-4D97-AF65-F5344CB8AC3E}">
        <p14:creationId xmlns:p14="http://schemas.microsoft.com/office/powerpoint/2010/main" val="3462974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385538" y="5584875"/>
            <a:ext cx="4389120" cy="1273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Your role when identifying </a:t>
            </a:r>
            <a:r>
              <a:rPr lang="en-US" dirty="0" smtClean="0"/>
              <a:t>stakeholders:</a:t>
            </a:r>
            <a:br>
              <a:rPr lang="en-US" dirty="0" smtClean="0"/>
            </a:br>
            <a:r>
              <a:rPr lang="en-US" sz="3600" i="1" dirty="0" smtClean="0"/>
              <a:t>structured stakeholder mapping</a:t>
            </a:r>
            <a:br>
              <a:rPr lang="en-US" sz="3600" i="1" dirty="0" smtClean="0"/>
            </a:br>
            <a:r>
              <a:rPr lang="en-US" sz="3600" i="1" dirty="0" smtClean="0"/>
              <a:t>examples</a:t>
            </a:r>
            <a:endParaRPr lang="en-US" sz="36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838200" y="5758159"/>
            <a:ext cx="10515600" cy="923330"/>
          </a:xfrm>
          <a:prstGeom prst="rect">
            <a:avLst/>
          </a:prstGeom>
          <a:noFill/>
        </p:spPr>
        <p:txBody>
          <a:bodyPr wrap="square" rtlCol="0">
            <a:spAutoFit/>
          </a:bodyPr>
          <a:lstStyle/>
          <a:p>
            <a:r>
              <a:rPr lang="en-US" dirty="0" smtClean="0"/>
              <a:t>An example of structured stakeholder mapping from the NSB Peer to Peer Workshop at the African Organization for Standardisation Technical Harmonization Committee to review non-sewered sanitation standards (ISO 30500, ISO 24510, ISO 24511, ISO 24521) </a:t>
            </a:r>
            <a:endParaRPr lang="en-US" dirty="0"/>
          </a:p>
        </p:txBody>
      </p:sp>
      <p:pic>
        <p:nvPicPr>
          <p:cNvPr id="5" name="Picture 4"/>
          <p:cNvPicPr>
            <a:picLocks noChangeAspect="1"/>
          </p:cNvPicPr>
          <p:nvPr/>
        </p:nvPicPr>
        <p:blipFill>
          <a:blip r:embed="rId3"/>
          <a:stretch>
            <a:fillRect/>
          </a:stretch>
        </p:blipFill>
        <p:spPr>
          <a:xfrm>
            <a:off x="838200" y="1863972"/>
            <a:ext cx="5276850" cy="3657600"/>
          </a:xfrm>
          <a:prstGeom prst="rect">
            <a:avLst/>
          </a:prstGeom>
        </p:spPr>
      </p:pic>
      <p:pic>
        <p:nvPicPr>
          <p:cNvPr id="10" name="Picture 9"/>
          <p:cNvPicPr>
            <a:picLocks noChangeAspect="1"/>
          </p:cNvPicPr>
          <p:nvPr/>
        </p:nvPicPr>
        <p:blipFill>
          <a:blip r:embed="rId4"/>
          <a:stretch>
            <a:fillRect/>
          </a:stretch>
        </p:blipFill>
        <p:spPr>
          <a:xfrm>
            <a:off x="8609830" y="1150299"/>
            <a:ext cx="3164828" cy="2070668"/>
          </a:xfrm>
          <a:prstGeom prst="rect">
            <a:avLst/>
          </a:prstGeom>
        </p:spPr>
      </p:pic>
      <p:pic>
        <p:nvPicPr>
          <p:cNvPr id="11" name="Picture 10"/>
          <p:cNvPicPr>
            <a:picLocks noChangeAspect="1"/>
          </p:cNvPicPr>
          <p:nvPr/>
        </p:nvPicPr>
        <p:blipFill>
          <a:blip r:embed="rId5"/>
          <a:stretch>
            <a:fillRect/>
          </a:stretch>
        </p:blipFill>
        <p:spPr>
          <a:xfrm>
            <a:off x="6436186" y="3349762"/>
            <a:ext cx="3371485" cy="2321755"/>
          </a:xfrm>
          <a:prstGeom prst="rect">
            <a:avLst/>
          </a:prstGeom>
        </p:spPr>
      </p:pic>
    </p:spTree>
    <p:extLst>
      <p:ext uri="{BB962C8B-B14F-4D97-AF65-F5344CB8AC3E}">
        <p14:creationId xmlns:p14="http://schemas.microsoft.com/office/powerpoint/2010/main" val="2428486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idx="4294967295"/>
          </p:nvPr>
        </p:nvSpPr>
        <p:spPr>
          <a:xfrm>
            <a:off x="838200" y="252583"/>
            <a:ext cx="10515600" cy="1325563"/>
          </a:xfrm>
        </p:spPr>
        <p:txBody>
          <a:bodyPr>
            <a:normAutofit fontScale="90000"/>
          </a:bodyPr>
          <a:lstStyle/>
          <a:p>
            <a:r>
              <a:rPr lang="en-US" dirty="0"/>
              <a:t>Your role when identifying stakeholders:</a:t>
            </a:r>
            <a:br>
              <a:rPr lang="en-US" dirty="0"/>
            </a:br>
            <a:r>
              <a:rPr lang="en-US" sz="3600" i="1" dirty="0"/>
              <a:t>structured stakeholder mapping</a:t>
            </a:r>
            <a:br>
              <a:rPr lang="en-US" sz="3600" i="1" dirty="0"/>
            </a:br>
            <a:r>
              <a:rPr lang="en-US" sz="3600" i="1" dirty="0" smtClean="0"/>
              <a:t>compiled example</a:t>
            </a:r>
            <a:endParaRPr lang="en-US" sz="3600" dirty="0"/>
          </a:p>
        </p:txBody>
      </p:sp>
      <p:pic>
        <p:nvPicPr>
          <p:cNvPr id="3" name="Picture 2"/>
          <p:cNvPicPr>
            <a:picLocks noChangeAspect="1"/>
          </p:cNvPicPr>
          <p:nvPr/>
        </p:nvPicPr>
        <p:blipFill>
          <a:blip r:embed="rId3"/>
          <a:stretch>
            <a:fillRect/>
          </a:stretch>
        </p:blipFill>
        <p:spPr>
          <a:xfrm>
            <a:off x="838200" y="1709576"/>
            <a:ext cx="9726637" cy="5148424"/>
          </a:xfrm>
          <a:prstGeom prst="rect">
            <a:avLst/>
          </a:prstGeom>
        </p:spPr>
      </p:pic>
    </p:spTree>
    <p:extLst>
      <p:ext uri="{BB962C8B-B14F-4D97-AF65-F5344CB8AC3E}">
        <p14:creationId xmlns:p14="http://schemas.microsoft.com/office/powerpoint/2010/main" val="28363706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b="1" dirty="0" smtClean="0"/>
              <a:t>Communicating with stakeholders</a:t>
            </a:r>
            <a:endParaRPr lang="en-US" b="1"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9146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 </a:t>
            </a:r>
            <a:r>
              <a:rPr lang="en-US" dirty="0"/>
              <a:t>p</a:t>
            </a:r>
            <a:r>
              <a:rPr lang="en-US" dirty="0" smtClean="0"/>
              <a:t>articipation</a:t>
            </a:r>
            <a:endParaRPr lang="en-US" dirty="0"/>
          </a:p>
        </p:txBody>
      </p:sp>
      <p:sp>
        <p:nvSpPr>
          <p:cNvPr id="3" name="Content Placeholder 2"/>
          <p:cNvSpPr>
            <a:spLocks noGrp="1"/>
          </p:cNvSpPr>
          <p:nvPr>
            <p:ph idx="1"/>
          </p:nvPr>
        </p:nvSpPr>
        <p:spPr>
          <a:xfrm>
            <a:off x="5768904" y="1028992"/>
            <a:ext cx="5683392" cy="4963246"/>
          </a:xfrm>
        </p:spPr>
        <p:txBody>
          <a:bodyPr/>
          <a:lstStyle/>
          <a:p>
            <a:pPr marL="0" indent="0">
              <a:buNone/>
            </a:pPr>
            <a:r>
              <a:rPr lang="en-US" b="1" dirty="0" smtClean="0"/>
              <a:t>When engaging with NSS stakeholders:</a:t>
            </a:r>
          </a:p>
          <a:p>
            <a:r>
              <a:rPr lang="en-US" sz="2200" dirty="0" smtClean="0"/>
              <a:t>Demonstrate interconnectedness between UN SDG 6, standards, and national priorities  </a:t>
            </a:r>
          </a:p>
          <a:p>
            <a:r>
              <a:rPr lang="en-US" sz="2200" dirty="0" smtClean="0"/>
              <a:t>Determine if stakeholders are best suited for:</a:t>
            </a:r>
          </a:p>
          <a:p>
            <a:pPr lvl="1"/>
            <a:r>
              <a:rPr lang="en-US" sz="2000" dirty="0" smtClean="0"/>
              <a:t>Technical committees</a:t>
            </a:r>
          </a:p>
          <a:p>
            <a:pPr lvl="1"/>
            <a:r>
              <a:rPr lang="en-US" sz="2000" dirty="0" smtClean="0"/>
              <a:t>Information or technical sessions</a:t>
            </a:r>
          </a:p>
          <a:p>
            <a:pPr lvl="1"/>
            <a:r>
              <a:rPr lang="en-US" sz="2000" dirty="0" smtClean="0"/>
              <a:t>Training sessions</a:t>
            </a:r>
            <a:endParaRPr lang="en-US" sz="2000" dirty="0"/>
          </a:p>
          <a:p>
            <a:r>
              <a:rPr lang="en-US" sz="2200" dirty="0" smtClean="0"/>
              <a:t>Follow </a:t>
            </a:r>
            <a:r>
              <a:rPr lang="en-US" sz="2200" dirty="0"/>
              <a:t>up with </a:t>
            </a:r>
            <a:r>
              <a:rPr lang="en-US" sz="2200" dirty="0" smtClean="0"/>
              <a:t>stakeholders after first contact:</a:t>
            </a:r>
          </a:p>
          <a:p>
            <a:pPr lvl="1"/>
            <a:r>
              <a:rPr lang="en-US" sz="2000" dirty="0" smtClean="0"/>
              <a:t>Share your </a:t>
            </a:r>
            <a:r>
              <a:rPr lang="en-US" sz="2000" dirty="0"/>
              <a:t>contact information and resources, and plan to reconnect within two weeks</a:t>
            </a:r>
            <a:r>
              <a:rPr lang="en-US" sz="2000" dirty="0" smtClean="0"/>
              <a:t>.</a:t>
            </a:r>
          </a:p>
          <a:p>
            <a:r>
              <a:rPr lang="en-US" sz="2200" dirty="0" smtClean="0"/>
              <a:t>Track your stakeholders and engagement in a word or excel document</a:t>
            </a:r>
          </a:p>
          <a:p>
            <a:pPr marL="457200" lvl="1" indent="0">
              <a:buNone/>
            </a:pPr>
            <a:endParaRPr lang="en-US" sz="2000"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14479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Influencing strategies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a:off x="657372" y="1825625"/>
            <a:ext cx="9639300" cy="4695825"/>
          </a:xfrm>
          <a:prstGeom prst="rect">
            <a:avLst/>
          </a:prstGeom>
        </p:spPr>
      </p:pic>
      <p:sp>
        <p:nvSpPr>
          <p:cNvPr id="7" name="Rectangle 6"/>
          <p:cNvSpPr/>
          <p:nvPr/>
        </p:nvSpPr>
        <p:spPr>
          <a:xfrm>
            <a:off x="838200" y="1388825"/>
            <a:ext cx="7354899" cy="461665"/>
          </a:xfrm>
          <a:prstGeom prst="rect">
            <a:avLst/>
          </a:prstGeom>
        </p:spPr>
        <p:txBody>
          <a:bodyPr wrap="none">
            <a:spAutoFit/>
          </a:bodyPr>
          <a:lstStyle/>
          <a:p>
            <a:r>
              <a:rPr lang="en-US" sz="2400" dirty="0">
                <a:solidFill>
                  <a:srgbClr val="0A55A3"/>
                </a:solidFill>
                <a:latin typeface="Arial" panose="020B0604020202020204" pitchFamily="34" charset="0"/>
                <a:cs typeface="Arial" panose="020B0604020202020204" pitchFamily="34" charset="0"/>
              </a:rPr>
              <a:t>How to get commitment from identified stakeholders:</a:t>
            </a:r>
          </a:p>
        </p:txBody>
      </p:sp>
    </p:spTree>
    <p:extLst>
      <p:ext uri="{BB962C8B-B14F-4D97-AF65-F5344CB8AC3E}">
        <p14:creationId xmlns:p14="http://schemas.microsoft.com/office/powerpoint/2010/main" val="6916822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Influencing strategies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13" name="Content Placeholder 12"/>
          <p:cNvSpPr>
            <a:spLocks noGrp="1"/>
          </p:cNvSpPr>
          <p:nvPr>
            <p:ph sz="half" idx="1"/>
          </p:nvPr>
        </p:nvSpPr>
        <p:spPr>
          <a:xfrm>
            <a:off x="838201" y="1825625"/>
            <a:ext cx="3662680" cy="4351338"/>
          </a:xfrm>
        </p:spPr>
        <p:txBody>
          <a:bodyPr/>
          <a:lstStyle/>
          <a:p>
            <a:r>
              <a:rPr lang="en-US" dirty="0" smtClean="0"/>
              <a:t>Explore additional strategies to engage with stakeholders</a:t>
            </a:r>
            <a:endParaRPr lang="en-US" dirty="0"/>
          </a:p>
        </p:txBody>
      </p:sp>
      <p:pic>
        <p:nvPicPr>
          <p:cNvPr id="8" name="Picture 7"/>
          <p:cNvPicPr>
            <a:picLocks noChangeAspect="1"/>
          </p:cNvPicPr>
          <p:nvPr/>
        </p:nvPicPr>
        <p:blipFill>
          <a:blip r:embed="rId3"/>
          <a:stretch>
            <a:fillRect/>
          </a:stretch>
        </p:blipFill>
        <p:spPr>
          <a:xfrm>
            <a:off x="4917440" y="1383316"/>
            <a:ext cx="7070543" cy="5474684"/>
          </a:xfrm>
          <a:prstGeom prst="rect">
            <a:avLst/>
          </a:prstGeom>
        </p:spPr>
      </p:pic>
    </p:spTree>
    <p:extLst>
      <p:ext uri="{BB962C8B-B14F-4D97-AF65-F5344CB8AC3E}">
        <p14:creationId xmlns:p14="http://schemas.microsoft.com/office/powerpoint/2010/main" val="3137618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achieve commitment from stakeholders</a:t>
            </a: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Content Placeholder 3"/>
          <p:cNvSpPr>
            <a:spLocks noGrp="1"/>
          </p:cNvSpPr>
          <p:nvPr>
            <p:ph sz="half" idx="1"/>
          </p:nvPr>
        </p:nvSpPr>
        <p:spPr>
          <a:xfrm>
            <a:off x="838200" y="1825625"/>
            <a:ext cx="4685270" cy="4895850"/>
          </a:xfrm>
        </p:spPr>
        <p:txBody>
          <a:bodyPr/>
          <a:lstStyle/>
          <a:p>
            <a:r>
              <a:rPr lang="en-US" sz="2200" dirty="0" smtClean="0"/>
              <a:t>Think of how you engage with stakeholders and consider ways to keep them involved throughout the NSS standards review and adoption process so they feel committed to the outcome</a:t>
            </a:r>
          </a:p>
          <a:p>
            <a:r>
              <a:rPr lang="en-US" sz="2200" dirty="0" smtClean="0"/>
              <a:t>Consider each stakeholder and identify their level of understanding and agreement on the importance of NSS standards. Use the table on the right to understand how to best interact with the stakeholder to develop their understanding. </a:t>
            </a:r>
            <a:endParaRPr lang="en-US" sz="2200" dirty="0"/>
          </a:p>
        </p:txBody>
      </p:sp>
      <p:pic>
        <p:nvPicPr>
          <p:cNvPr id="5" name="Picture 4"/>
          <p:cNvPicPr>
            <a:picLocks noChangeAspect="1"/>
          </p:cNvPicPr>
          <p:nvPr/>
        </p:nvPicPr>
        <p:blipFill rotWithShape="1">
          <a:blip r:embed="rId3"/>
          <a:srcRect l="3505" r="9721"/>
          <a:stretch/>
        </p:blipFill>
        <p:spPr>
          <a:xfrm>
            <a:off x="5548184" y="1690688"/>
            <a:ext cx="6425513" cy="3857496"/>
          </a:xfrm>
          <a:prstGeom prst="rect">
            <a:avLst/>
          </a:prstGeom>
        </p:spPr>
      </p:pic>
    </p:spTree>
    <p:extLst>
      <p:ext uri="{BB962C8B-B14F-4D97-AF65-F5344CB8AC3E}">
        <p14:creationId xmlns:p14="http://schemas.microsoft.com/office/powerpoint/2010/main" val="34978267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finish line	</a:t>
            </a:r>
            <a:endParaRPr lang="en-US" dirty="0"/>
          </a:p>
        </p:txBody>
      </p:sp>
      <p:sp>
        <p:nvSpPr>
          <p:cNvPr id="3" name="Content Placeholder 2"/>
          <p:cNvSpPr>
            <a:spLocks noGrp="1"/>
          </p:cNvSpPr>
          <p:nvPr>
            <p:ph idx="1"/>
          </p:nvPr>
        </p:nvSpPr>
        <p:spPr/>
        <p:txBody>
          <a:bodyPr/>
          <a:lstStyle/>
          <a:p>
            <a:pPr marL="0" indent="0">
              <a:buNone/>
            </a:pPr>
            <a:r>
              <a:rPr lang="en-US" sz="2400" b="1" dirty="0" smtClean="0"/>
              <a:t>There is no finish line!</a:t>
            </a:r>
          </a:p>
          <a:p>
            <a:r>
              <a:rPr lang="en-US" sz="2400" dirty="0" smtClean="0"/>
              <a:t>Building strong stakeholder connections before national review will strengthen the value and reach of NSS standards review, adoption, and implementation. </a:t>
            </a:r>
          </a:p>
          <a:p>
            <a:r>
              <a:rPr lang="en-US" sz="2400" dirty="0" smtClean="0"/>
              <a:t>Publication and adoption is not the end of your commitment:</a:t>
            </a:r>
          </a:p>
          <a:p>
            <a:pPr lvl="1"/>
            <a:r>
              <a:rPr lang="en-US" sz="2000" dirty="0" smtClean="0"/>
              <a:t>Ensure that you are connected to the right people to see these standards implemented in your country. </a:t>
            </a:r>
          </a:p>
          <a:p>
            <a:pPr lvl="1"/>
            <a:r>
              <a:rPr lang="en-US" sz="2000" dirty="0" smtClean="0"/>
              <a:t>Follow through with your stakeholder groups to support them in their </a:t>
            </a:r>
            <a:r>
              <a:rPr lang="en-US" sz="2000" dirty="0" smtClean="0"/>
              <a:t>implementation.</a:t>
            </a:r>
            <a:endParaRPr lang="en-US" sz="2000" dirty="0" smtClean="0"/>
          </a:p>
          <a:p>
            <a:pPr lvl="1"/>
            <a:r>
              <a:rPr lang="en-US" sz="2000" dirty="0" smtClean="0"/>
              <a:t>Continue </a:t>
            </a:r>
            <a:r>
              <a:rPr lang="en-US" sz="2000" dirty="0" smtClean="0"/>
              <a:t>knowledge sharing </a:t>
            </a:r>
            <a:r>
              <a:rPr lang="en-US" sz="2000" dirty="0" smtClean="0"/>
              <a:t>by hosting informational and technical sessions.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16580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174B88-AC1D-304E-BB64-6CE36FFE0421}"/>
              </a:ext>
            </a:extLst>
          </p:cNvPr>
          <p:cNvSpPr>
            <a:spLocks noGrp="1"/>
          </p:cNvSpPr>
          <p:nvPr>
            <p:ph type="sldNum" sz="quarter" idx="12"/>
          </p:nvPr>
        </p:nvSpPr>
        <p:spPr/>
        <p:txBody>
          <a:bodyPr/>
          <a:lstStyle/>
          <a:p>
            <a:endParaRPr lang="en-US" dirty="0"/>
          </a:p>
        </p:txBody>
      </p:sp>
      <p:sp>
        <p:nvSpPr>
          <p:cNvPr id="13" name="Text Placeholder 12">
            <a:extLst>
              <a:ext uri="{FF2B5EF4-FFF2-40B4-BE49-F238E27FC236}">
                <a16:creationId xmlns:a16="http://schemas.microsoft.com/office/drawing/2014/main" id="{8374AE34-0E19-144E-9463-7ECF56489B02}"/>
              </a:ext>
            </a:extLst>
          </p:cNvPr>
          <p:cNvSpPr>
            <a:spLocks noGrp="1"/>
          </p:cNvSpPr>
          <p:nvPr>
            <p:ph type="body" idx="1"/>
          </p:nvPr>
        </p:nvSpPr>
        <p:spPr>
          <a:xfrm>
            <a:off x="628650" y="300039"/>
            <a:ext cx="2869924" cy="992049"/>
          </a:xfrm>
        </p:spPr>
        <p:txBody>
          <a:bodyPr>
            <a:normAutofit/>
          </a:bodyPr>
          <a:lstStyle/>
          <a:p>
            <a:endParaRPr lang="en-US" dirty="0"/>
          </a:p>
        </p:txBody>
      </p:sp>
      <p:sp>
        <p:nvSpPr>
          <p:cNvPr id="14" name="Subtitle 13">
            <a:extLst>
              <a:ext uri="{FF2B5EF4-FFF2-40B4-BE49-F238E27FC236}">
                <a16:creationId xmlns:a16="http://schemas.microsoft.com/office/drawing/2014/main" id="{FC9B942C-3A6E-8443-9ACD-7C57D473DE26}"/>
              </a:ext>
            </a:extLst>
          </p:cNvPr>
          <p:cNvSpPr>
            <a:spLocks noGrp="1"/>
          </p:cNvSpPr>
          <p:nvPr>
            <p:ph type="subTitle" idx="13"/>
          </p:nvPr>
        </p:nvSpPr>
        <p:spPr>
          <a:xfrm>
            <a:off x="7959969" y="4958863"/>
            <a:ext cx="4088596" cy="904055"/>
          </a:xfrm>
        </p:spPr>
        <p:txBody>
          <a:bodyPr>
            <a:normAutofit/>
          </a:bodyPr>
          <a:lstStyle/>
          <a:p>
            <a:r>
              <a:rPr lang="en-US" sz="2000" b="1" dirty="0">
                <a:hlinkClick r:id="rId3"/>
              </a:rPr>
              <a:t>https://sanitation.ansi.org/</a:t>
            </a:r>
            <a:endParaRPr lang="en-US" sz="2000" b="1" dirty="0"/>
          </a:p>
          <a:p>
            <a:r>
              <a:rPr lang="en-US" sz="2000" dirty="0"/>
              <a:t>sanitation@ansi.org</a:t>
            </a:r>
          </a:p>
        </p:txBody>
      </p:sp>
    </p:spTree>
    <p:extLst>
      <p:ext uri="{BB962C8B-B14F-4D97-AF65-F5344CB8AC3E}">
        <p14:creationId xmlns:p14="http://schemas.microsoft.com/office/powerpoint/2010/main" val="3627880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National standards body role</a:t>
            </a:r>
            <a:endParaRPr lang="en-US" dirty="0"/>
          </a:p>
        </p:txBody>
      </p:sp>
      <p:sp>
        <p:nvSpPr>
          <p:cNvPr id="3" name="Content Placeholder 2"/>
          <p:cNvSpPr>
            <a:spLocks noGrp="1"/>
          </p:cNvSpPr>
          <p:nvPr>
            <p:ph idx="1"/>
          </p:nvPr>
        </p:nvSpPr>
        <p:spPr>
          <a:xfrm>
            <a:off x="5768904" y="1237785"/>
            <a:ext cx="5683392" cy="3542296"/>
          </a:xfrm>
        </p:spPr>
        <p:txBody>
          <a:bodyPr/>
          <a:lstStyle/>
          <a:p>
            <a:pPr marL="0" indent="0">
              <a:buNone/>
            </a:pPr>
            <a:r>
              <a:rPr lang="en-US" b="1" dirty="0" smtClean="0"/>
              <a:t>Before proceeding with national review of ISO non-sewered sanitation (NSS) standards, think about: </a:t>
            </a:r>
          </a:p>
          <a:p>
            <a:r>
              <a:rPr lang="en-US" dirty="0" smtClean="0"/>
              <a:t>What priorities does your national standards body (NSB) have:</a:t>
            </a:r>
          </a:p>
          <a:p>
            <a:pPr lvl="1"/>
            <a:r>
              <a:rPr lang="en-US" dirty="0" smtClean="0"/>
              <a:t>Can you introduce new standards for review at this time? </a:t>
            </a:r>
            <a:endParaRPr lang="en-US" dirty="0"/>
          </a:p>
          <a:p>
            <a:pPr lvl="1"/>
            <a:r>
              <a:rPr lang="en-US" dirty="0" smtClean="0"/>
              <a:t>Do you need to propose NSS review for inclusion in next year’s priorities?</a:t>
            </a:r>
          </a:p>
          <a:p>
            <a:pPr lvl="1"/>
            <a:r>
              <a:rPr lang="en-US" dirty="0" smtClean="0"/>
              <a:t>Do you need relevant ministry or stakeholder support to review?</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6490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a:t>
            </a:r>
            <a:r>
              <a:rPr lang="en-US" dirty="0"/>
              <a:t>c</a:t>
            </a:r>
            <a:r>
              <a:rPr lang="en-US" dirty="0" smtClean="0"/>
              <a:t>ommittees</a:t>
            </a:r>
            <a:endParaRPr lang="en-US" dirty="0"/>
          </a:p>
        </p:txBody>
      </p:sp>
      <p:sp>
        <p:nvSpPr>
          <p:cNvPr id="3" name="Content Placeholder 2"/>
          <p:cNvSpPr>
            <a:spLocks noGrp="1"/>
          </p:cNvSpPr>
          <p:nvPr>
            <p:ph idx="1"/>
          </p:nvPr>
        </p:nvSpPr>
        <p:spPr>
          <a:xfrm>
            <a:off x="5768904" y="1237785"/>
            <a:ext cx="5683392" cy="3542296"/>
          </a:xfrm>
        </p:spPr>
        <p:txBody>
          <a:bodyPr/>
          <a:lstStyle/>
          <a:p>
            <a:r>
              <a:rPr lang="en-US" sz="3200" dirty="0" smtClean="0"/>
              <a:t>Does your NSB have a sanitation or </a:t>
            </a:r>
            <a:r>
              <a:rPr lang="en-US" sz="3200" dirty="0" smtClean="0"/>
              <a:t>WASH </a:t>
            </a:r>
            <a:r>
              <a:rPr lang="en-US" sz="3200" dirty="0" smtClean="0"/>
              <a:t>related technical committee (TC)? </a:t>
            </a:r>
          </a:p>
          <a:p>
            <a:r>
              <a:rPr lang="en-US" sz="3200" dirty="0" smtClean="0"/>
              <a:t>Do you have non-sewered sanitation experts in this TC?</a:t>
            </a:r>
          </a:p>
          <a:p>
            <a:pPr lvl="1"/>
            <a:r>
              <a:rPr lang="en-US" sz="2800" dirty="0" smtClean="0"/>
              <a:t>Do you need to recruit experts?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5609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a:t>
            </a:r>
            <a:r>
              <a:rPr lang="en-US" dirty="0" smtClean="0"/>
              <a:t>mportance of WASH experts in your TC</a:t>
            </a:r>
            <a:endParaRPr lang="en-US" dirty="0"/>
          </a:p>
        </p:txBody>
      </p:sp>
      <p:sp>
        <p:nvSpPr>
          <p:cNvPr id="3" name="Content Placeholder 2"/>
          <p:cNvSpPr>
            <a:spLocks noGrp="1"/>
          </p:cNvSpPr>
          <p:nvPr>
            <p:ph idx="1"/>
          </p:nvPr>
        </p:nvSpPr>
        <p:spPr/>
        <p:txBody>
          <a:bodyPr/>
          <a:lstStyle/>
          <a:p>
            <a:r>
              <a:rPr lang="en-US" dirty="0" smtClean="0"/>
              <a:t>WASH experts for rural and urban areas have in depth understanding of the situations and realities on the ground.</a:t>
            </a:r>
          </a:p>
          <a:p>
            <a:r>
              <a:rPr lang="en-US" dirty="0" smtClean="0"/>
              <a:t>WASH experts can demonstrate the need for NSS standards to relevant ministries and NSB leadership to support national review.</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3340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identify stakeholders</a:t>
            </a:r>
            <a:endParaRPr lang="en-US" dirty="0"/>
          </a:p>
        </p:txBody>
      </p:sp>
      <p:sp>
        <p:nvSpPr>
          <p:cNvPr id="3" name="Content Placeholder 2"/>
          <p:cNvSpPr>
            <a:spLocks noGrp="1"/>
          </p:cNvSpPr>
          <p:nvPr>
            <p:ph idx="1"/>
          </p:nvPr>
        </p:nvSpPr>
        <p:spPr>
          <a:xfrm>
            <a:off x="5768904" y="3051893"/>
            <a:ext cx="5683392" cy="2895902"/>
          </a:xfrm>
        </p:spPr>
        <p:txBody>
          <a:bodyPr numCol="2"/>
          <a:lstStyle/>
          <a:p>
            <a:pPr lvl="1">
              <a:buFont typeface="Arial" panose="020B0604020202020204" pitchFamily="34" charset="0"/>
              <a:buChar char="•"/>
            </a:pPr>
            <a:r>
              <a:rPr lang="en-US" sz="2000" dirty="0" smtClean="0"/>
              <a:t>NGOs</a:t>
            </a:r>
          </a:p>
          <a:p>
            <a:pPr lvl="1">
              <a:buFont typeface="Arial" panose="020B0604020202020204" pitchFamily="34" charset="0"/>
              <a:buChar char="•"/>
            </a:pPr>
            <a:r>
              <a:rPr lang="en-US" sz="2000" dirty="0" smtClean="0"/>
              <a:t>Ministries</a:t>
            </a:r>
          </a:p>
          <a:p>
            <a:pPr lvl="1">
              <a:buFont typeface="Arial" panose="020B0604020202020204" pitchFamily="34" charset="0"/>
              <a:buChar char="•"/>
            </a:pPr>
            <a:r>
              <a:rPr lang="en-US" sz="2000" dirty="0" smtClean="0"/>
              <a:t>Local government</a:t>
            </a:r>
          </a:p>
          <a:p>
            <a:pPr lvl="1">
              <a:buFont typeface="Arial" panose="020B0604020202020204" pitchFamily="34" charset="0"/>
              <a:buChar char="•"/>
            </a:pPr>
            <a:r>
              <a:rPr lang="en-US" sz="2000" dirty="0" smtClean="0"/>
              <a:t>Academics</a:t>
            </a:r>
          </a:p>
          <a:p>
            <a:pPr lvl="1">
              <a:buFont typeface="Arial" panose="020B0604020202020204" pitchFamily="34" charset="0"/>
              <a:buChar char="•"/>
            </a:pPr>
            <a:r>
              <a:rPr lang="en-US" sz="2000" dirty="0" smtClean="0"/>
              <a:t>Private sector</a:t>
            </a:r>
          </a:p>
          <a:p>
            <a:pPr lvl="1">
              <a:buFont typeface="Arial" panose="020B0604020202020204" pitchFamily="34" charset="0"/>
              <a:buChar char="•"/>
            </a:pPr>
            <a:r>
              <a:rPr lang="en-US" sz="2000" dirty="0" smtClean="0"/>
              <a:t>Engineering firms</a:t>
            </a:r>
          </a:p>
          <a:p>
            <a:pPr lvl="1">
              <a:buFont typeface="Arial" panose="020B0604020202020204" pitchFamily="34" charset="0"/>
              <a:buChar char="•"/>
            </a:pPr>
            <a:r>
              <a:rPr lang="en-US" sz="2000" dirty="0" smtClean="0"/>
              <a:t>Consultant organizations</a:t>
            </a:r>
          </a:p>
          <a:p>
            <a:pPr lvl="1">
              <a:buFont typeface="Arial" panose="020B0604020202020204" pitchFamily="34" charset="0"/>
              <a:buChar char="•"/>
            </a:pPr>
            <a:r>
              <a:rPr lang="en-US" sz="2000" dirty="0" smtClean="0"/>
              <a:t>Regulators</a:t>
            </a:r>
          </a:p>
          <a:p>
            <a:pPr lvl="1">
              <a:buFont typeface="Arial" panose="020B0604020202020204" pitchFamily="34" charset="0"/>
              <a:buChar char="•"/>
            </a:pPr>
            <a:r>
              <a:rPr lang="en-US" sz="2000" dirty="0" smtClean="0"/>
              <a:t>Manufacturers, suppliers and downstream value chain support</a:t>
            </a:r>
          </a:p>
          <a:p>
            <a:pPr lvl="1">
              <a:buFont typeface="Arial" panose="020B0604020202020204" pitchFamily="34" charset="0"/>
              <a:buChar char="•"/>
            </a:pPr>
            <a:r>
              <a:rPr lang="en-US" sz="2000" dirty="0" smtClean="0"/>
              <a:t>Estate developers, eco-estates and green buildings owners and developers </a:t>
            </a:r>
          </a:p>
          <a:p>
            <a:pPr lvl="1"/>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Content Placeholder 2"/>
          <p:cNvSpPr txBox="1">
            <a:spLocks/>
          </p:cNvSpPr>
          <p:nvPr/>
        </p:nvSpPr>
        <p:spPr>
          <a:xfrm>
            <a:off x="6126479" y="676783"/>
            <a:ext cx="5683392" cy="1466977"/>
          </a:xfrm>
          <a:prstGeom prst="rect">
            <a:avLst/>
          </a:prstGeom>
          <a:noFill/>
        </p:spPr>
        <p:txBody>
          <a:bodyPr lIns="0" tIns="0" rIns="0" bIns="0" anchor="ctr"/>
          <a:lstStyle>
            <a:lvl1pPr marL="228600" indent="-228600" algn="l" defTabSz="914400" rtl="0" eaLnBrk="1" latinLnBrk="0" hangingPunct="1">
              <a:lnSpc>
                <a:spcPct val="90000"/>
              </a:lnSpc>
              <a:spcBef>
                <a:spcPts val="1000"/>
              </a:spcBef>
              <a:buClr>
                <a:srgbClr val="0A55A3"/>
              </a:buClr>
              <a:buSzPct val="75000"/>
              <a:buFont typeface="PingFang SC Regular" panose="020B0400000000000000" pitchFamily="34" charset="-122"/>
              <a:buChar char="＋"/>
              <a:defRPr sz="2800" kern="1200">
                <a:solidFill>
                  <a:srgbClr val="0A55A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A55A3"/>
              </a:buClr>
              <a:buSzPct val="75000"/>
              <a:buFont typeface="PingFang SC Regular" panose="020B0400000000000000" pitchFamily="34" charset="-122"/>
              <a:buChar char="﹣"/>
              <a:defRPr sz="2400" kern="1200">
                <a:solidFill>
                  <a:srgbClr val="0A55A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A55A3"/>
              </a:buClr>
              <a:buSzPct val="75000"/>
              <a:buFont typeface="PingFang SC Regular" panose="020B0400000000000000" pitchFamily="34" charset="-122"/>
              <a:buChar char="﹣"/>
              <a:defRPr sz="2000" kern="1200">
                <a:solidFill>
                  <a:srgbClr val="0A55A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A55A3"/>
              </a:buClr>
              <a:buSzPct val="75000"/>
              <a:buFont typeface="PingFang SC Regular" panose="020B0400000000000000" pitchFamily="34" charset="-122"/>
              <a:buChar char="﹣"/>
              <a:defRPr sz="1800" kern="1200">
                <a:solidFill>
                  <a:srgbClr val="0A55A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A55A3"/>
              </a:buClr>
              <a:buSzPct val="75000"/>
              <a:buFont typeface="PingFang SC Regular" panose="020B0400000000000000" pitchFamily="34" charset="-122"/>
              <a:buChar char="﹣"/>
              <a:defRPr sz="1800" kern="1200">
                <a:solidFill>
                  <a:srgbClr val="0A55A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ingFang SC Regular" panose="020B0400000000000000" pitchFamily="34" charset="-122"/>
              <a:buNone/>
            </a:pPr>
            <a:r>
              <a:rPr lang="en-US" b="1" dirty="0" smtClean="0"/>
              <a:t>Identify stakeholders across different sectors</a:t>
            </a:r>
          </a:p>
          <a:p>
            <a:r>
              <a:rPr lang="en-US" dirty="0" smtClean="0"/>
              <a:t>Encourage technical committee members to reach out to their networks</a:t>
            </a:r>
          </a:p>
          <a:p>
            <a:r>
              <a:rPr lang="en-US" dirty="0" smtClean="0"/>
              <a:t>Stakeholders may be:</a:t>
            </a:r>
          </a:p>
        </p:txBody>
      </p:sp>
    </p:spTree>
    <p:extLst>
      <p:ext uri="{BB962C8B-B14F-4D97-AF65-F5344CB8AC3E}">
        <p14:creationId xmlns:p14="http://schemas.microsoft.com/office/powerpoint/2010/main" val="31877856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b="1" dirty="0" smtClean="0"/>
              <a:t>Identifying stakeholders</a:t>
            </a:r>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253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385538" y="5584875"/>
            <a:ext cx="4389120" cy="1273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Your role when identifying </a:t>
            </a:r>
            <a:r>
              <a:rPr lang="en-US" dirty="0" smtClean="0"/>
              <a:t>stakeholders:</a:t>
            </a:r>
            <a:br>
              <a:rPr lang="en-US" dirty="0" smtClean="0"/>
            </a:br>
            <a:r>
              <a:rPr lang="en-US" i="1" dirty="0" smtClean="0"/>
              <a:t>visual stakeholder mapping</a:t>
            </a: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graphicFrame>
        <p:nvGraphicFramePr>
          <p:cNvPr id="5" name="Diagram 4"/>
          <p:cNvGraphicFramePr/>
          <p:nvPr>
            <p:extLst>
              <p:ext uri="{D42A27DB-BD31-4B8C-83A1-F6EECF244321}">
                <p14:modId xmlns:p14="http://schemas.microsoft.com/office/powerpoint/2010/main" val="2084133113"/>
              </p:ext>
            </p:extLst>
          </p:nvPr>
        </p:nvGraphicFramePr>
        <p:xfrm>
          <a:off x="838201" y="1690688"/>
          <a:ext cx="11161541" cy="5194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2730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385538" y="5584875"/>
            <a:ext cx="4389120" cy="1273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Your role when identifying </a:t>
            </a:r>
            <a:r>
              <a:rPr lang="en-US" dirty="0" smtClean="0"/>
              <a:t>stakeholders:</a:t>
            </a:r>
            <a:br>
              <a:rPr lang="en-US" dirty="0" smtClean="0"/>
            </a:br>
            <a:r>
              <a:rPr lang="en-US" i="1" dirty="0" smtClean="0"/>
              <a:t>visual stakeholder mapping</a:t>
            </a:r>
            <a:br>
              <a:rPr lang="en-US" i="1" dirty="0" smtClean="0"/>
            </a:br>
            <a:r>
              <a:rPr lang="en-US" i="1" dirty="0" smtClean="0"/>
              <a:t>an example</a:t>
            </a: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rotWithShape="1">
          <a:blip r:embed="rId3"/>
          <a:srcRect t="6117"/>
          <a:stretch/>
        </p:blipFill>
        <p:spPr>
          <a:xfrm>
            <a:off x="838200" y="1868291"/>
            <a:ext cx="4975336" cy="3538981"/>
          </a:xfrm>
          <a:prstGeom prst="rect">
            <a:avLst/>
          </a:prstGeom>
        </p:spPr>
      </p:pic>
      <p:pic>
        <p:nvPicPr>
          <p:cNvPr id="8" name="Picture 7"/>
          <p:cNvPicPr>
            <a:picLocks noChangeAspect="1"/>
          </p:cNvPicPr>
          <p:nvPr/>
        </p:nvPicPr>
        <p:blipFill>
          <a:blip r:embed="rId4"/>
          <a:stretch>
            <a:fillRect/>
          </a:stretch>
        </p:blipFill>
        <p:spPr>
          <a:xfrm>
            <a:off x="6695215" y="1868291"/>
            <a:ext cx="4658585" cy="3538981"/>
          </a:xfrm>
          <a:prstGeom prst="rect">
            <a:avLst/>
          </a:prstGeom>
        </p:spPr>
      </p:pic>
      <p:sp>
        <p:nvSpPr>
          <p:cNvPr id="9" name="TextBox 8"/>
          <p:cNvSpPr txBox="1"/>
          <p:nvPr/>
        </p:nvSpPr>
        <p:spPr>
          <a:xfrm>
            <a:off x="838200" y="5758159"/>
            <a:ext cx="10515600" cy="923330"/>
          </a:xfrm>
          <a:prstGeom prst="rect">
            <a:avLst/>
          </a:prstGeom>
          <a:noFill/>
        </p:spPr>
        <p:txBody>
          <a:bodyPr wrap="square" rtlCol="0">
            <a:spAutoFit/>
          </a:bodyPr>
          <a:lstStyle/>
          <a:p>
            <a:r>
              <a:rPr lang="en-US" dirty="0" smtClean="0"/>
              <a:t>An example of visual stakeholder mapping from the NSB Peer to Peer Workshop at the African Organization for Standardisation Technical Harmonization Committee to review non-sewered sanitation standards (ISO 30500, ISO 24510, ISO 24511, ISO 24521) </a:t>
            </a:r>
            <a:endParaRPr lang="en-US" dirty="0"/>
          </a:p>
        </p:txBody>
      </p:sp>
    </p:spTree>
    <p:extLst>
      <p:ext uri="{BB962C8B-B14F-4D97-AF65-F5344CB8AC3E}">
        <p14:creationId xmlns:p14="http://schemas.microsoft.com/office/powerpoint/2010/main" val="23046121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role when identifying stakeholders:</a:t>
            </a:r>
            <a:br>
              <a:rPr lang="en-US" dirty="0"/>
            </a:br>
            <a:r>
              <a:rPr lang="en-US" i="1" dirty="0"/>
              <a:t>structured stakeholder mapping</a:t>
            </a: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B7275-42E7-9344-8EE7-3495E2503A86}"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Content Placeholder 6"/>
          <p:cNvSpPr>
            <a:spLocks noGrp="1"/>
          </p:cNvSpPr>
          <p:nvPr>
            <p:ph sz="half" idx="13"/>
          </p:nvPr>
        </p:nvSpPr>
        <p:spPr>
          <a:xfrm>
            <a:off x="661182" y="2792119"/>
            <a:ext cx="5691553" cy="3906593"/>
          </a:xfrm>
        </p:spPr>
        <p:txBody>
          <a:bodyPr/>
          <a:lstStyle/>
          <a:p>
            <a:r>
              <a:rPr lang="en-US" sz="2400" dirty="0" smtClean="0"/>
              <a:t>Make a table</a:t>
            </a:r>
          </a:p>
          <a:p>
            <a:r>
              <a:rPr lang="en-US" sz="2400" dirty="0" smtClean="0"/>
              <a:t>What </a:t>
            </a:r>
            <a:r>
              <a:rPr lang="en-US" sz="2400" dirty="0"/>
              <a:t>are each of their interests and motives?</a:t>
            </a:r>
          </a:p>
          <a:p>
            <a:r>
              <a:rPr lang="en-US" sz="2400" dirty="0"/>
              <a:t>What would be their “win” and vested interest in successful adoption/implementation?</a:t>
            </a:r>
          </a:p>
          <a:p>
            <a:r>
              <a:rPr lang="en-US" sz="2400" dirty="0"/>
              <a:t>Identify the current strategies that can be used to engage these stakeholders for technical committees, information sessions, and training opportunities </a:t>
            </a:r>
          </a:p>
          <a:p>
            <a:endParaRPr lang="en-US" sz="2400"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061413305"/>
              </p:ext>
            </p:extLst>
          </p:nvPr>
        </p:nvGraphicFramePr>
        <p:xfrm>
          <a:off x="6543040" y="3361079"/>
          <a:ext cx="5516880" cy="2530315"/>
        </p:xfrm>
        <a:graphic>
          <a:graphicData uri="http://schemas.openxmlformats.org/drawingml/2006/table">
            <a:tbl>
              <a:tblPr firstRow="1" bandRow="1">
                <a:tableStyleId>{5C22544A-7EE6-4342-B048-85BDC9FD1C3A}</a:tableStyleId>
              </a:tblPr>
              <a:tblGrid>
                <a:gridCol w="1270000">
                  <a:extLst>
                    <a:ext uri="{9D8B030D-6E8A-4147-A177-3AD203B41FA5}">
                      <a16:colId xmlns:a16="http://schemas.microsoft.com/office/drawing/2014/main" val="2279941770"/>
                    </a:ext>
                  </a:extLst>
                </a:gridCol>
                <a:gridCol w="1488440">
                  <a:extLst>
                    <a:ext uri="{9D8B030D-6E8A-4147-A177-3AD203B41FA5}">
                      <a16:colId xmlns:a16="http://schemas.microsoft.com/office/drawing/2014/main" val="2279602110"/>
                    </a:ext>
                  </a:extLst>
                </a:gridCol>
                <a:gridCol w="1379220">
                  <a:extLst>
                    <a:ext uri="{9D8B030D-6E8A-4147-A177-3AD203B41FA5}">
                      <a16:colId xmlns:a16="http://schemas.microsoft.com/office/drawing/2014/main" val="2138373276"/>
                    </a:ext>
                  </a:extLst>
                </a:gridCol>
                <a:gridCol w="1379220">
                  <a:extLst>
                    <a:ext uri="{9D8B030D-6E8A-4147-A177-3AD203B41FA5}">
                      <a16:colId xmlns:a16="http://schemas.microsoft.com/office/drawing/2014/main" val="1240066735"/>
                    </a:ext>
                  </a:extLst>
                </a:gridCol>
              </a:tblGrid>
              <a:tr h="1708761">
                <a:tc>
                  <a:txBody>
                    <a:bodyPr/>
                    <a:lstStyle/>
                    <a:p>
                      <a:r>
                        <a:rPr lang="en-US" dirty="0" smtClean="0"/>
                        <a:t>Stakeholder</a:t>
                      </a:r>
                      <a:endParaRPr lang="en-US" dirty="0"/>
                    </a:p>
                  </a:txBody>
                  <a:tcPr marL="45057" marR="45057"/>
                </a:tc>
                <a:tc>
                  <a:txBody>
                    <a:bodyPr/>
                    <a:lstStyle/>
                    <a:p>
                      <a:r>
                        <a:rPr lang="en-US" b="1" dirty="0" smtClean="0"/>
                        <a:t>What</a:t>
                      </a:r>
                      <a:r>
                        <a:rPr lang="en-US" b="1" baseline="0" dirty="0" smtClean="0"/>
                        <a:t> are their interests and concerns in ISO 30500/ISO 24521?</a:t>
                      </a:r>
                    </a:p>
                  </a:txBody>
                  <a:tcPr marL="45057" marR="45057"/>
                </a:tc>
                <a:tc>
                  <a:txBody>
                    <a:bodyPr/>
                    <a:lstStyle/>
                    <a:p>
                      <a:r>
                        <a:rPr lang="en-US" dirty="0" smtClean="0"/>
                        <a:t>What would</a:t>
                      </a:r>
                      <a:r>
                        <a:rPr lang="en-US" baseline="0" dirty="0" smtClean="0"/>
                        <a:t> they consider “wins” with adoption and impact?</a:t>
                      </a:r>
                      <a:endParaRPr lang="en-US" dirty="0"/>
                    </a:p>
                  </a:txBody>
                  <a:tcPr marL="45057" marR="45057"/>
                </a:tc>
                <a:tc>
                  <a:txBody>
                    <a:bodyPr/>
                    <a:lstStyle/>
                    <a:p>
                      <a:r>
                        <a:rPr lang="en-US" dirty="0" smtClean="0"/>
                        <a:t>What are strategies to influence</a:t>
                      </a:r>
                      <a:r>
                        <a:rPr lang="en-US" baseline="0" dirty="0" smtClean="0"/>
                        <a:t> their decisions?</a:t>
                      </a:r>
                      <a:endParaRPr lang="en-US" dirty="0"/>
                    </a:p>
                  </a:txBody>
                  <a:tcPr marL="45057" marR="45057"/>
                </a:tc>
                <a:extLst>
                  <a:ext uri="{0D108BD9-81ED-4DB2-BD59-A6C34878D82A}">
                    <a16:rowId xmlns:a16="http://schemas.microsoft.com/office/drawing/2014/main" val="2801000171"/>
                  </a:ext>
                </a:extLst>
              </a:tr>
              <a:tr h="410777">
                <a:tc>
                  <a:txBody>
                    <a:bodyPr/>
                    <a:lstStyle/>
                    <a:p>
                      <a:r>
                        <a:rPr lang="en-US" dirty="0" smtClean="0"/>
                        <a:t>Example</a:t>
                      </a:r>
                      <a:r>
                        <a:rPr lang="en-US" baseline="0" dirty="0" smtClean="0"/>
                        <a:t> 1 </a:t>
                      </a:r>
                      <a:endParaRPr lang="en-US" dirty="0"/>
                    </a:p>
                  </a:txBody>
                  <a:tcPr marL="45057" marR="45057"/>
                </a:tc>
                <a:tc>
                  <a:txBody>
                    <a:bodyPr/>
                    <a:lstStyle/>
                    <a:p>
                      <a:endParaRPr lang="en-US" dirty="0"/>
                    </a:p>
                  </a:txBody>
                  <a:tcPr marL="45057" marR="45057"/>
                </a:tc>
                <a:tc>
                  <a:txBody>
                    <a:bodyPr/>
                    <a:lstStyle/>
                    <a:p>
                      <a:endParaRPr lang="en-US" dirty="0"/>
                    </a:p>
                  </a:txBody>
                  <a:tcPr marL="45057" marR="45057"/>
                </a:tc>
                <a:tc>
                  <a:txBody>
                    <a:bodyPr/>
                    <a:lstStyle/>
                    <a:p>
                      <a:endParaRPr lang="en-US"/>
                    </a:p>
                  </a:txBody>
                  <a:tcPr marL="45057" marR="45057"/>
                </a:tc>
                <a:extLst>
                  <a:ext uri="{0D108BD9-81ED-4DB2-BD59-A6C34878D82A}">
                    <a16:rowId xmlns:a16="http://schemas.microsoft.com/office/drawing/2014/main" val="218692158"/>
                  </a:ext>
                </a:extLst>
              </a:tr>
              <a:tr h="410777">
                <a:tc>
                  <a:txBody>
                    <a:bodyPr/>
                    <a:lstStyle/>
                    <a:p>
                      <a:r>
                        <a:rPr lang="en-US" dirty="0" smtClean="0"/>
                        <a:t>Example 2</a:t>
                      </a:r>
                    </a:p>
                  </a:txBody>
                  <a:tcPr marL="45057" marR="45057"/>
                </a:tc>
                <a:tc>
                  <a:txBody>
                    <a:bodyPr/>
                    <a:lstStyle/>
                    <a:p>
                      <a:endParaRPr lang="en-US" dirty="0"/>
                    </a:p>
                  </a:txBody>
                  <a:tcPr marL="45057" marR="45057"/>
                </a:tc>
                <a:tc>
                  <a:txBody>
                    <a:bodyPr/>
                    <a:lstStyle/>
                    <a:p>
                      <a:endParaRPr lang="en-US"/>
                    </a:p>
                  </a:txBody>
                  <a:tcPr marL="45057" marR="45057"/>
                </a:tc>
                <a:tc>
                  <a:txBody>
                    <a:bodyPr/>
                    <a:lstStyle/>
                    <a:p>
                      <a:endParaRPr lang="en-US" dirty="0"/>
                    </a:p>
                  </a:txBody>
                  <a:tcPr marL="45057" marR="45057"/>
                </a:tc>
                <a:extLst>
                  <a:ext uri="{0D108BD9-81ED-4DB2-BD59-A6C34878D82A}">
                    <a16:rowId xmlns:a16="http://schemas.microsoft.com/office/drawing/2014/main" val="2659345606"/>
                  </a:ext>
                </a:extLst>
              </a:tr>
            </a:tbl>
          </a:graphicData>
        </a:graphic>
      </p:graphicFrame>
      <p:sp>
        <p:nvSpPr>
          <p:cNvPr id="8" name="Rectangle 7"/>
          <p:cNvSpPr/>
          <p:nvPr/>
        </p:nvSpPr>
        <p:spPr>
          <a:xfrm>
            <a:off x="838200" y="1764350"/>
            <a:ext cx="11005624" cy="954107"/>
          </a:xfrm>
          <a:prstGeom prst="rect">
            <a:avLst/>
          </a:prstGeom>
        </p:spPr>
        <p:txBody>
          <a:bodyPr wrap="square">
            <a:spAutoFit/>
          </a:bodyPr>
          <a:lstStyle/>
          <a:p>
            <a:r>
              <a:rPr lang="en-US" sz="2800" b="1" dirty="0">
                <a:solidFill>
                  <a:srgbClr val="0A55A3"/>
                </a:solidFill>
                <a:latin typeface="Arial" panose="020B0604020202020204" pitchFamily="34" charset="0"/>
                <a:cs typeface="Arial" panose="020B0604020202020204" pitchFamily="34" charset="0"/>
              </a:rPr>
              <a:t>Now that you have visualized stakeholders, identify why each of them are interested in NSS standards. </a:t>
            </a:r>
          </a:p>
        </p:txBody>
      </p:sp>
    </p:spTree>
    <p:extLst>
      <p:ext uri="{BB962C8B-B14F-4D97-AF65-F5344CB8AC3E}">
        <p14:creationId xmlns:p14="http://schemas.microsoft.com/office/powerpoint/2010/main" val="108486009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931</TotalTime>
  <Words>1416</Words>
  <Application>Microsoft Office PowerPoint</Application>
  <PresentationFormat>Widescreen</PresentationFormat>
  <Paragraphs>165</Paragraphs>
  <Slides>18</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PingFang SC Regular</vt:lpstr>
      <vt:lpstr>1_Office Theme</vt:lpstr>
      <vt:lpstr>engaging the WASH sector before national review</vt:lpstr>
      <vt:lpstr>National standards body role</vt:lpstr>
      <vt:lpstr>technical committees</vt:lpstr>
      <vt:lpstr>importance of WASH experts in your TC</vt:lpstr>
      <vt:lpstr>identify stakeholders</vt:lpstr>
      <vt:lpstr>PowerPoint Presentation</vt:lpstr>
      <vt:lpstr>Your role when identifying stakeholders: visual stakeholder mapping</vt:lpstr>
      <vt:lpstr>Your role when identifying stakeholders: visual stakeholder mapping an example</vt:lpstr>
      <vt:lpstr>Your role when identifying stakeholders: structured stakeholder mapping</vt:lpstr>
      <vt:lpstr>Your role when identifying stakeholders: structured stakeholder mapping examples</vt:lpstr>
      <vt:lpstr>Your role when identifying stakeholders: structured stakeholder mapping compiled example</vt:lpstr>
      <vt:lpstr>PowerPoint Presentation</vt:lpstr>
      <vt:lpstr>effective participation</vt:lpstr>
      <vt:lpstr>Influencing strategies</vt:lpstr>
      <vt:lpstr>Influencing strategies</vt:lpstr>
      <vt:lpstr>How to achieve commitment from stakeholders</vt:lpstr>
      <vt:lpstr>the finish line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Attiya Sayyed</dc:creator>
  <cp:lastModifiedBy>Jennifer Comer</cp:lastModifiedBy>
  <cp:revision>55</cp:revision>
  <dcterms:created xsi:type="dcterms:W3CDTF">2020-02-04T19:01:50Z</dcterms:created>
  <dcterms:modified xsi:type="dcterms:W3CDTF">2020-09-10T18:12:55Z</dcterms:modified>
</cp:coreProperties>
</file>