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1"/>
  </p:sldMasterIdLst>
  <p:notesMasterIdLst>
    <p:notesMasterId r:id="rId18"/>
  </p:notesMasterIdLst>
  <p:handoutMasterIdLst>
    <p:handoutMasterId r:id="rId19"/>
  </p:handoutMasterIdLst>
  <p:sldIdLst>
    <p:sldId id="279" r:id="rId2"/>
    <p:sldId id="297" r:id="rId3"/>
    <p:sldId id="271" r:id="rId4"/>
    <p:sldId id="298" r:id="rId5"/>
    <p:sldId id="291" r:id="rId6"/>
    <p:sldId id="270" r:id="rId7"/>
    <p:sldId id="276" r:id="rId8"/>
    <p:sldId id="299" r:id="rId9"/>
    <p:sldId id="257" r:id="rId10"/>
    <p:sldId id="296" r:id="rId11"/>
    <p:sldId id="293" r:id="rId12"/>
    <p:sldId id="300" r:id="rId13"/>
    <p:sldId id="294" r:id="rId14"/>
    <p:sldId id="295" r:id="rId15"/>
    <p:sldId id="292" r:id="rId16"/>
    <p:sldId id="28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A55A3"/>
    <a:srgbClr val="0A6FB3"/>
    <a:srgbClr val="0A95B3"/>
    <a:srgbClr val="006B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64"/>
    <p:restoredTop sz="64602" autoAdjust="0"/>
  </p:normalViewPr>
  <p:slideViewPr>
    <p:cSldViewPr snapToGrid="0" snapToObjects="1">
      <p:cViewPr varScale="1">
        <p:scale>
          <a:sx n="41" d="100"/>
          <a:sy n="41" d="100"/>
        </p:scale>
        <p:origin x="54" y="48"/>
      </p:cViewPr>
      <p:guideLst/>
    </p:cSldViewPr>
  </p:slideViewPr>
  <p:notesTextViewPr>
    <p:cViewPr>
      <p:scale>
        <a:sx n="1" d="1"/>
        <a:sy n="1" d="1"/>
      </p:scale>
      <p:origin x="0" y="0"/>
    </p:cViewPr>
  </p:notesTextViewPr>
  <p:notesViewPr>
    <p:cSldViewPr snapToGrid="0" snapToObjects="1">
      <p:cViewPr varScale="1">
        <p:scale>
          <a:sx n="72" d="100"/>
          <a:sy n="72" d="100"/>
        </p:scale>
        <p:origin x="2384"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2FE507-EA04-4D46-B3BD-B531910EBF15}"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6ABDA9F2-5903-4202-AAB3-39BCD21D96AE}">
      <dgm:prSet phldrT="[Text]" custT="1"/>
      <dgm:spPr>
        <a:solidFill>
          <a:srgbClr val="0A55A3">
            <a:alpha val="10000"/>
          </a:srgbClr>
        </a:solidFill>
        <a:ln>
          <a:solidFill>
            <a:srgbClr val="0A55A3"/>
          </a:solidFill>
        </a:ln>
      </dgm:spPr>
      <dgm:t>
        <a:bodyPr/>
        <a:lstStyle/>
        <a:p>
          <a:pPr algn="ctr"/>
          <a:r>
            <a:rPr lang="en-US" sz="2000" b="1" i="0" dirty="0">
              <a:solidFill>
                <a:srgbClr val="0A55A3"/>
              </a:solidFill>
              <a:effectLst/>
              <a:latin typeface="Arial" panose="020B0604020202020204" pitchFamily="34" charset="0"/>
              <a:ea typeface="+mn-ea"/>
              <a:cs typeface="Arial" panose="020B0604020202020204" pitchFamily="34" charset="0"/>
            </a:rPr>
            <a:t>ISO 24521 </a:t>
          </a:r>
          <a:r>
            <a:rPr lang="en-US" sz="2000" b="0" i="0" dirty="0">
              <a:solidFill>
                <a:srgbClr val="0A55A3"/>
              </a:solidFill>
              <a:effectLst/>
              <a:latin typeface="Arial" panose="020B0604020202020204" pitchFamily="34" charset="0"/>
              <a:ea typeface="+mn-ea"/>
              <a:cs typeface="Arial" panose="020B0604020202020204" pitchFamily="34" charset="0"/>
            </a:rPr>
            <a:t>optimizes </a:t>
          </a:r>
          <a:r>
            <a:rPr lang="en-US" sz="2000" b="1" i="1" dirty="0">
              <a:solidFill>
                <a:srgbClr val="0A55A3"/>
              </a:solidFill>
              <a:effectLst/>
              <a:latin typeface="Arial" panose="020B0604020202020204" pitchFamily="34" charset="0"/>
              <a:ea typeface="+mn-ea"/>
              <a:cs typeface="Arial" panose="020B0604020202020204" pitchFamily="34" charset="0"/>
            </a:rPr>
            <a:t>existing</a:t>
          </a:r>
          <a:r>
            <a:rPr lang="en-US" sz="2000" b="0" i="0" dirty="0">
              <a:solidFill>
                <a:srgbClr val="0A55A3"/>
              </a:solidFill>
              <a:effectLst/>
              <a:latin typeface="Arial" panose="020B0604020202020204" pitchFamily="34" charset="0"/>
              <a:ea typeface="+mn-ea"/>
              <a:cs typeface="Arial" panose="020B0604020202020204" pitchFamily="34" charset="0"/>
            </a:rPr>
            <a:t> wastewater services</a:t>
          </a:r>
          <a:endParaRPr lang="en-US" sz="2000" dirty="0">
            <a:solidFill>
              <a:srgbClr val="0A55A3"/>
            </a:solidFill>
            <a:latin typeface="Arial" panose="020B0604020202020204" pitchFamily="34" charset="0"/>
            <a:cs typeface="Arial" panose="020B0604020202020204" pitchFamily="34" charset="0"/>
          </a:endParaRPr>
        </a:p>
      </dgm:t>
    </dgm:pt>
    <dgm:pt modelId="{9AFF670F-11D8-4DD8-AB94-AC3C61DFA77F}" type="parTrans" cxnId="{E1B3B667-CC6A-4462-96BD-2CAC33E85E59}">
      <dgm:prSet/>
      <dgm:spPr/>
      <dgm:t>
        <a:bodyPr/>
        <a:lstStyle/>
        <a:p>
          <a:pPr algn="ctr"/>
          <a:endParaRPr lang="en-US"/>
        </a:p>
      </dgm:t>
    </dgm:pt>
    <dgm:pt modelId="{9517E15B-475B-46A7-9EC3-A3747EBE553C}" type="sibTrans" cxnId="{E1B3B667-CC6A-4462-96BD-2CAC33E85E59}">
      <dgm:prSet/>
      <dgm:spPr/>
      <dgm:t>
        <a:bodyPr/>
        <a:lstStyle/>
        <a:p>
          <a:pPr algn="ctr"/>
          <a:endParaRPr lang="en-US"/>
        </a:p>
      </dgm:t>
    </dgm:pt>
    <dgm:pt modelId="{939BE24C-445B-467A-8E6D-E725FDD4CEA1}">
      <dgm:prSet phldrT="[Text]" custT="1"/>
      <dgm:spPr>
        <a:solidFill>
          <a:srgbClr val="0A55A3">
            <a:alpha val="10000"/>
          </a:srgbClr>
        </a:solidFill>
        <a:ln>
          <a:solidFill>
            <a:srgbClr val="0A55A3"/>
          </a:solidFill>
        </a:ln>
      </dgm:spPr>
      <dgm:t>
        <a:bodyPr/>
        <a:lstStyle/>
        <a:p>
          <a:pPr algn="ctr"/>
          <a:r>
            <a:rPr lang="en-US" sz="2000" b="1" i="0" dirty="0">
              <a:solidFill>
                <a:srgbClr val="0A55A3"/>
              </a:solidFill>
              <a:effectLst/>
              <a:latin typeface="Arial" panose="020B0604020202020204" pitchFamily="34" charset="0"/>
              <a:ea typeface="+mn-ea"/>
              <a:cs typeface="Arial" panose="020B0604020202020204" pitchFamily="34" charset="0"/>
            </a:rPr>
            <a:t>ISO 30500 </a:t>
          </a:r>
          <a:r>
            <a:rPr lang="en-US" sz="2000" b="0" i="0" dirty="0">
              <a:solidFill>
                <a:srgbClr val="0A55A3"/>
              </a:solidFill>
              <a:effectLst/>
              <a:latin typeface="Arial" panose="020B0604020202020204" pitchFamily="34" charset="0"/>
              <a:ea typeface="+mn-ea"/>
              <a:cs typeface="Arial" panose="020B0604020202020204" pitchFamily="34" charset="0"/>
            </a:rPr>
            <a:t>encourages development of </a:t>
          </a:r>
          <a:r>
            <a:rPr lang="en-US" sz="2000" b="1" i="1" dirty="0">
              <a:solidFill>
                <a:srgbClr val="0A55A3"/>
              </a:solidFill>
              <a:effectLst/>
              <a:latin typeface="Arial" panose="020B0604020202020204" pitchFamily="34" charset="0"/>
              <a:ea typeface="+mn-ea"/>
              <a:cs typeface="Arial" panose="020B0604020202020204" pitchFamily="34" charset="0"/>
            </a:rPr>
            <a:t>new</a:t>
          </a:r>
          <a:r>
            <a:rPr lang="en-US" sz="2000" b="0" i="0" dirty="0">
              <a:solidFill>
                <a:srgbClr val="0A55A3"/>
              </a:solidFill>
              <a:effectLst/>
              <a:latin typeface="Arial" panose="020B0604020202020204" pitchFamily="34" charset="0"/>
              <a:ea typeface="+mn-ea"/>
              <a:cs typeface="Arial" panose="020B0604020202020204" pitchFamily="34" charset="0"/>
            </a:rPr>
            <a:t> technology and solutions</a:t>
          </a:r>
          <a:endParaRPr lang="en-US" sz="2000" dirty="0">
            <a:solidFill>
              <a:srgbClr val="0A55A3"/>
            </a:solidFill>
            <a:latin typeface="Arial" panose="020B0604020202020204" pitchFamily="34" charset="0"/>
            <a:cs typeface="Arial" panose="020B0604020202020204" pitchFamily="34" charset="0"/>
          </a:endParaRPr>
        </a:p>
      </dgm:t>
    </dgm:pt>
    <dgm:pt modelId="{56162813-60D9-440C-A1BD-F86D85A674F6}" type="parTrans" cxnId="{20717DBF-90AA-4C70-A697-706D799EFC83}">
      <dgm:prSet/>
      <dgm:spPr/>
      <dgm:t>
        <a:bodyPr/>
        <a:lstStyle/>
        <a:p>
          <a:pPr algn="ctr"/>
          <a:endParaRPr lang="en-US"/>
        </a:p>
      </dgm:t>
    </dgm:pt>
    <dgm:pt modelId="{AE8BC0DC-3AB4-4D24-8749-93CEF76A7410}" type="sibTrans" cxnId="{20717DBF-90AA-4C70-A697-706D799EFC83}">
      <dgm:prSet/>
      <dgm:spPr/>
      <dgm:t>
        <a:bodyPr/>
        <a:lstStyle/>
        <a:p>
          <a:pPr algn="ctr"/>
          <a:endParaRPr lang="en-US"/>
        </a:p>
      </dgm:t>
    </dgm:pt>
    <dgm:pt modelId="{FF19FB63-EDB4-4FFA-8552-70310C95C6E6}" type="pres">
      <dgm:prSet presAssocID="{912FE507-EA04-4D46-B3BD-B531910EBF15}" presName="diagram" presStyleCnt="0">
        <dgm:presLayoutVars>
          <dgm:dir/>
          <dgm:resizeHandles val="exact"/>
        </dgm:presLayoutVars>
      </dgm:prSet>
      <dgm:spPr/>
      <dgm:t>
        <a:bodyPr/>
        <a:lstStyle/>
        <a:p>
          <a:endParaRPr lang="en-US"/>
        </a:p>
      </dgm:t>
    </dgm:pt>
    <dgm:pt modelId="{5F0FF8BF-087D-4162-BC05-8D7F4AE36DB5}" type="pres">
      <dgm:prSet presAssocID="{6ABDA9F2-5903-4202-AAB3-39BCD21D96AE}" presName="arrow" presStyleLbl="node1" presStyleIdx="0" presStyleCnt="2" custScaleY="100069" custRadScaleRad="98950" custRadScaleInc="513">
        <dgm:presLayoutVars>
          <dgm:bulletEnabled val="1"/>
        </dgm:presLayoutVars>
      </dgm:prSet>
      <dgm:spPr/>
      <dgm:t>
        <a:bodyPr/>
        <a:lstStyle/>
        <a:p>
          <a:endParaRPr lang="en-US"/>
        </a:p>
      </dgm:t>
    </dgm:pt>
    <dgm:pt modelId="{BE5ED643-47B0-4315-AFAC-4A3C7EC08E97}" type="pres">
      <dgm:prSet presAssocID="{939BE24C-445B-467A-8E6D-E725FDD4CEA1}" presName="arrow" presStyleLbl="node1" presStyleIdx="1" presStyleCnt="2" custScaleY="100069" custRadScaleRad="100019" custRadScaleInc="-335">
        <dgm:presLayoutVars>
          <dgm:bulletEnabled val="1"/>
        </dgm:presLayoutVars>
      </dgm:prSet>
      <dgm:spPr/>
      <dgm:t>
        <a:bodyPr/>
        <a:lstStyle/>
        <a:p>
          <a:endParaRPr lang="en-US"/>
        </a:p>
      </dgm:t>
    </dgm:pt>
  </dgm:ptLst>
  <dgm:cxnLst>
    <dgm:cxn modelId="{E1B3B667-CC6A-4462-96BD-2CAC33E85E59}" srcId="{912FE507-EA04-4D46-B3BD-B531910EBF15}" destId="{6ABDA9F2-5903-4202-AAB3-39BCD21D96AE}" srcOrd="0" destOrd="0" parTransId="{9AFF670F-11D8-4DD8-AB94-AC3C61DFA77F}" sibTransId="{9517E15B-475B-46A7-9EC3-A3747EBE553C}"/>
    <dgm:cxn modelId="{8AF0939F-9D36-4328-A119-C537380E0371}" type="presOf" srcId="{912FE507-EA04-4D46-B3BD-B531910EBF15}" destId="{FF19FB63-EDB4-4FFA-8552-70310C95C6E6}" srcOrd="0" destOrd="0" presId="urn:microsoft.com/office/officeart/2005/8/layout/arrow5"/>
    <dgm:cxn modelId="{FDB6F6E4-BD31-4A49-85ED-D6836AC3B717}" type="presOf" srcId="{6ABDA9F2-5903-4202-AAB3-39BCD21D96AE}" destId="{5F0FF8BF-087D-4162-BC05-8D7F4AE36DB5}" srcOrd="0" destOrd="0" presId="urn:microsoft.com/office/officeart/2005/8/layout/arrow5"/>
    <dgm:cxn modelId="{AB813D2C-ACB5-49DB-9594-D144F0D46166}" type="presOf" srcId="{939BE24C-445B-467A-8E6D-E725FDD4CEA1}" destId="{BE5ED643-47B0-4315-AFAC-4A3C7EC08E97}" srcOrd="0" destOrd="0" presId="urn:microsoft.com/office/officeart/2005/8/layout/arrow5"/>
    <dgm:cxn modelId="{20717DBF-90AA-4C70-A697-706D799EFC83}" srcId="{912FE507-EA04-4D46-B3BD-B531910EBF15}" destId="{939BE24C-445B-467A-8E6D-E725FDD4CEA1}" srcOrd="1" destOrd="0" parTransId="{56162813-60D9-440C-A1BD-F86D85A674F6}" sibTransId="{AE8BC0DC-3AB4-4D24-8749-93CEF76A7410}"/>
    <dgm:cxn modelId="{C79FB7EA-155D-46DA-8FAD-C534C4C584D0}" type="presParOf" srcId="{FF19FB63-EDB4-4FFA-8552-70310C95C6E6}" destId="{5F0FF8BF-087D-4162-BC05-8D7F4AE36DB5}" srcOrd="0" destOrd="0" presId="urn:microsoft.com/office/officeart/2005/8/layout/arrow5"/>
    <dgm:cxn modelId="{97C43AF1-AA1F-4E09-B773-3B28FB5DD451}" type="presParOf" srcId="{FF19FB63-EDB4-4FFA-8552-70310C95C6E6}" destId="{BE5ED643-47B0-4315-AFAC-4A3C7EC08E97}"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FF8BF-087D-4162-BC05-8D7F4AE36DB5}">
      <dsp:nvSpPr>
        <dsp:cNvPr id="0" name=""/>
        <dsp:cNvSpPr/>
      </dsp:nvSpPr>
      <dsp:spPr>
        <a:xfrm rot="16200000">
          <a:off x="18339" y="709569"/>
          <a:ext cx="3000541" cy="3002611"/>
        </a:xfrm>
        <a:prstGeom prst="downArrow">
          <a:avLst>
            <a:gd name="adj1" fmla="val 50000"/>
            <a:gd name="adj2" fmla="val 35000"/>
          </a:avLst>
        </a:prstGeom>
        <a:solidFill>
          <a:srgbClr val="0A55A3">
            <a:alpha val="10000"/>
          </a:srgbClr>
        </a:solidFill>
        <a:ln w="12700" cap="flat" cmpd="sng" algn="ctr">
          <a:solidFill>
            <a:srgbClr val="0A55A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i="0" kern="1200" dirty="0">
              <a:solidFill>
                <a:srgbClr val="0A55A3"/>
              </a:solidFill>
              <a:effectLst/>
              <a:latin typeface="Arial" panose="020B0604020202020204" pitchFamily="34" charset="0"/>
              <a:ea typeface="+mn-ea"/>
              <a:cs typeface="Arial" panose="020B0604020202020204" pitchFamily="34" charset="0"/>
            </a:rPr>
            <a:t>ISO 24521 </a:t>
          </a:r>
          <a:r>
            <a:rPr lang="en-US" sz="2000" b="0" i="0" kern="1200" dirty="0">
              <a:solidFill>
                <a:srgbClr val="0A55A3"/>
              </a:solidFill>
              <a:effectLst/>
              <a:latin typeface="Arial" panose="020B0604020202020204" pitchFamily="34" charset="0"/>
              <a:ea typeface="+mn-ea"/>
              <a:cs typeface="Arial" panose="020B0604020202020204" pitchFamily="34" charset="0"/>
            </a:rPr>
            <a:t>optimizes </a:t>
          </a:r>
          <a:r>
            <a:rPr lang="en-US" sz="2000" b="1" i="1" kern="1200" dirty="0">
              <a:solidFill>
                <a:srgbClr val="0A55A3"/>
              </a:solidFill>
              <a:effectLst/>
              <a:latin typeface="Arial" panose="020B0604020202020204" pitchFamily="34" charset="0"/>
              <a:ea typeface="+mn-ea"/>
              <a:cs typeface="Arial" panose="020B0604020202020204" pitchFamily="34" charset="0"/>
            </a:rPr>
            <a:t>existing</a:t>
          </a:r>
          <a:r>
            <a:rPr lang="en-US" sz="2000" b="0" i="0" kern="1200" dirty="0">
              <a:solidFill>
                <a:srgbClr val="0A55A3"/>
              </a:solidFill>
              <a:effectLst/>
              <a:latin typeface="Arial" panose="020B0604020202020204" pitchFamily="34" charset="0"/>
              <a:ea typeface="+mn-ea"/>
              <a:cs typeface="Arial" panose="020B0604020202020204" pitchFamily="34" charset="0"/>
            </a:rPr>
            <a:t> wastewater services</a:t>
          </a:r>
          <a:endParaRPr lang="en-US" sz="2000" kern="1200" dirty="0">
            <a:solidFill>
              <a:srgbClr val="0A55A3"/>
            </a:solidFill>
            <a:latin typeface="Arial" panose="020B0604020202020204" pitchFamily="34" charset="0"/>
            <a:cs typeface="Arial" panose="020B0604020202020204" pitchFamily="34" charset="0"/>
          </a:endParaRPr>
        </a:p>
      </dsp:txBody>
      <dsp:txXfrm rot="5400000">
        <a:off x="17305" y="1460739"/>
        <a:ext cx="2477516" cy="1500271"/>
      </dsp:txXfrm>
    </dsp:sp>
    <dsp:sp modelId="{BE5ED643-47B0-4315-AFAC-4A3C7EC08E97}">
      <dsp:nvSpPr>
        <dsp:cNvPr id="0" name=""/>
        <dsp:cNvSpPr/>
      </dsp:nvSpPr>
      <dsp:spPr>
        <a:xfrm rot="5400000">
          <a:off x="3218169" y="718287"/>
          <a:ext cx="3000541" cy="3002611"/>
        </a:xfrm>
        <a:prstGeom prst="downArrow">
          <a:avLst>
            <a:gd name="adj1" fmla="val 50000"/>
            <a:gd name="adj2" fmla="val 35000"/>
          </a:avLst>
        </a:prstGeom>
        <a:solidFill>
          <a:srgbClr val="0A55A3">
            <a:alpha val="10000"/>
          </a:srgbClr>
        </a:solidFill>
        <a:ln w="12700" cap="flat" cmpd="sng" algn="ctr">
          <a:solidFill>
            <a:srgbClr val="0A55A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i="0" kern="1200" dirty="0">
              <a:solidFill>
                <a:srgbClr val="0A55A3"/>
              </a:solidFill>
              <a:effectLst/>
              <a:latin typeface="Arial" panose="020B0604020202020204" pitchFamily="34" charset="0"/>
              <a:ea typeface="+mn-ea"/>
              <a:cs typeface="Arial" panose="020B0604020202020204" pitchFamily="34" charset="0"/>
            </a:rPr>
            <a:t>ISO 30500 </a:t>
          </a:r>
          <a:r>
            <a:rPr lang="en-US" sz="2000" b="0" i="0" kern="1200" dirty="0">
              <a:solidFill>
                <a:srgbClr val="0A55A3"/>
              </a:solidFill>
              <a:effectLst/>
              <a:latin typeface="Arial" panose="020B0604020202020204" pitchFamily="34" charset="0"/>
              <a:ea typeface="+mn-ea"/>
              <a:cs typeface="Arial" panose="020B0604020202020204" pitchFamily="34" charset="0"/>
            </a:rPr>
            <a:t>encourages development of </a:t>
          </a:r>
          <a:r>
            <a:rPr lang="en-US" sz="2000" b="1" i="1" kern="1200" dirty="0">
              <a:solidFill>
                <a:srgbClr val="0A55A3"/>
              </a:solidFill>
              <a:effectLst/>
              <a:latin typeface="Arial" panose="020B0604020202020204" pitchFamily="34" charset="0"/>
              <a:ea typeface="+mn-ea"/>
              <a:cs typeface="Arial" panose="020B0604020202020204" pitchFamily="34" charset="0"/>
            </a:rPr>
            <a:t>new</a:t>
          </a:r>
          <a:r>
            <a:rPr lang="en-US" sz="2000" b="0" i="0" kern="1200" dirty="0">
              <a:solidFill>
                <a:srgbClr val="0A55A3"/>
              </a:solidFill>
              <a:effectLst/>
              <a:latin typeface="Arial" panose="020B0604020202020204" pitchFamily="34" charset="0"/>
              <a:ea typeface="+mn-ea"/>
              <a:cs typeface="Arial" panose="020B0604020202020204" pitchFamily="34" charset="0"/>
            </a:rPr>
            <a:t> technology and solutions</a:t>
          </a:r>
          <a:endParaRPr lang="en-US" sz="2000" kern="1200" dirty="0">
            <a:solidFill>
              <a:srgbClr val="0A55A3"/>
            </a:solidFill>
            <a:latin typeface="Arial" panose="020B0604020202020204" pitchFamily="34" charset="0"/>
            <a:cs typeface="Arial" panose="020B0604020202020204" pitchFamily="34" charset="0"/>
          </a:endParaRPr>
        </a:p>
      </dsp:txBody>
      <dsp:txXfrm rot="-5400000">
        <a:off x="3742230" y="1469457"/>
        <a:ext cx="2477516" cy="1500271"/>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90DF1A-AD25-5C49-8169-F6EBAACAB5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513BA58-4C8D-C34A-9F6D-B8AF4DD923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9C2CC1-78D1-F74F-A143-A8C6013D1B30}" type="datetimeFigureOut">
              <a:rPr lang="en-US" smtClean="0"/>
              <a:t>6/5/2020</a:t>
            </a:fld>
            <a:endParaRPr lang="en-US" dirty="0"/>
          </a:p>
        </p:txBody>
      </p:sp>
      <p:sp>
        <p:nvSpPr>
          <p:cNvPr id="4" name="Footer Placeholder 3">
            <a:extLst>
              <a:ext uri="{FF2B5EF4-FFF2-40B4-BE49-F238E27FC236}">
                <a16:creationId xmlns:a16="http://schemas.microsoft.com/office/drawing/2014/main" id="{B0187FCE-FAB3-6645-A856-91AEF6CC16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EC29FB2-94CA-314E-8A5A-B4BA9421B5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A42A14-ACC8-4140-8B4A-5E6F6AC37544}" type="slidenum">
              <a:rPr lang="en-US" smtClean="0"/>
              <a:t>‹#›</a:t>
            </a:fld>
            <a:endParaRPr lang="en-US" dirty="0"/>
          </a:p>
        </p:txBody>
      </p:sp>
    </p:spTree>
    <p:extLst>
      <p:ext uri="{BB962C8B-B14F-4D97-AF65-F5344CB8AC3E}">
        <p14:creationId xmlns:p14="http://schemas.microsoft.com/office/powerpoint/2010/main" val="423377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9FED7F-2DB6-3C4E-A6FC-5467CCE30A76}" type="datetimeFigureOut">
              <a:rPr lang="en-US" smtClean="0"/>
              <a:t>6/5/2020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E93119-44EB-4843-BB2D-287C2286127C}" type="slidenum">
              <a:rPr lang="en-US" smtClean="0"/>
              <a:t>‹#›</a:t>
            </a:fld>
            <a:endParaRPr lang="en-US" dirty="0"/>
          </a:p>
        </p:txBody>
      </p:sp>
    </p:spTree>
    <p:extLst>
      <p:ext uri="{BB962C8B-B14F-4D97-AF65-F5344CB8AC3E}">
        <p14:creationId xmlns:p14="http://schemas.microsoft.com/office/powerpoint/2010/main" val="1731885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anitation.ansi.org/Resource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youtube.com/user/ansidotorg/playlists?view=50&amp;sort=dd&amp;shelf_id=5" TargetMode="External"/><Relationship Id="rId3" Type="http://schemas.openxmlformats.org/officeDocument/2006/relationships/hyperlink" Target="https://www.youtube.com/watch?v=Bv1ClEujMuk" TargetMode="External"/><Relationship Id="rId7" Type="http://schemas.openxmlformats.org/officeDocument/2006/relationships/hyperlink" Target="https://v.youku.com/v_show/id_XNDY2MzIzMTY2MA==.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youtube.com/watch?v=Twa_87erxG8" TargetMode="External"/><Relationship Id="rId5" Type="http://schemas.openxmlformats.org/officeDocument/2006/relationships/hyperlink" Target="https://www.youtube.com/watch?v=kfKC9B6UNNU" TargetMode="External"/><Relationship Id="rId4" Type="http://schemas.openxmlformats.org/officeDocument/2006/relationships/hyperlink" Target="https://www.youtube.com/watch?v=GVj5jApNIVg"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anitation.ansi.org/Resourc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anitation.ansi.org/Resources"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sanitation.ansi.org/Forum" TargetMode="External"/><Relationship Id="rId4" Type="http://schemas.openxmlformats.org/officeDocument/2006/relationships/hyperlink" Target="https://sanitation.ansi.org/New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youtube.com/user/ansidotorg/playlists?view=50&amp;sort=dd&amp;shelf_id=5" TargetMode="External"/><Relationship Id="rId3" Type="http://schemas.openxmlformats.org/officeDocument/2006/relationships/hyperlink" Target="https://www.youtube.com/watch?v=DhNaJqEZvoM&amp;feature=youtu.be" TargetMode="External"/><Relationship Id="rId7" Type="http://schemas.openxmlformats.org/officeDocument/2006/relationships/hyperlink" Target="https://v.youku.com/v_show/id_XNDYwMjYxMDk0NA==.html"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youtube.com/watch?v=ASPT3YMJdNo" TargetMode="External"/><Relationship Id="rId5" Type="http://schemas.openxmlformats.org/officeDocument/2006/relationships/hyperlink" Target="https://www.youtube.com/watch?v=9TJPg1AkoJ0&amp;t" TargetMode="External"/><Relationship Id="rId4" Type="http://schemas.openxmlformats.org/officeDocument/2006/relationships/hyperlink" Target="https://www.youtube.com/watch?v=Gxl_DB-peq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youtube.com/user/ansidotorg/playlists?view=50&amp;sort=dd&amp;shelf_id=5" TargetMode="External"/><Relationship Id="rId3" Type="http://schemas.openxmlformats.org/officeDocument/2006/relationships/hyperlink" Target="https://www.youtube.com/watch?v=13bG0cFeuLQ" TargetMode="External"/><Relationship Id="rId7" Type="http://schemas.openxmlformats.org/officeDocument/2006/relationships/hyperlink" Target="https://v.youku.com/v_show/id_XNDY2MzIxMzIxMg==.html"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youtube.com/watch?v=QGnZL4zCvrk" TargetMode="External"/><Relationship Id="rId5" Type="http://schemas.openxmlformats.org/officeDocument/2006/relationships/hyperlink" Target="https://www.youtube.com/watch?v=mbpXRaz9gs4" TargetMode="External"/><Relationship Id="rId4" Type="http://schemas.openxmlformats.org/officeDocument/2006/relationships/hyperlink" Target="https://www.youtube.com/watch?v=_Xoxhfc_W_g"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anitation.ansi.org/Resourc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2</a:t>
            </a:fld>
            <a:endParaRPr lang="en-US" dirty="0"/>
          </a:p>
        </p:txBody>
      </p:sp>
    </p:spTree>
    <p:extLst>
      <p:ext uri="{BB962C8B-B14F-4D97-AF65-F5344CB8AC3E}">
        <p14:creationId xmlns:p14="http://schemas.microsoft.com/office/powerpoint/2010/main" val="44853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standards are very thorough – they need to be, so we want to make it as easy as possible to train relevant stakeholders on the materials</a:t>
            </a:r>
            <a:r>
              <a:rPr lang="en-US" dirty="0" smtClean="0"/>
              <a:t>.</a:t>
            </a:r>
          </a:p>
          <a:p>
            <a:pPr marL="171450" indent="-171450" rtl="0" fontAlgn="ctr">
              <a:buFont typeface="Arial" panose="020B0604020202020204" pitchFamily="34" charset="0"/>
              <a:buChar char="•"/>
            </a:pPr>
            <a:r>
              <a:rPr lang="en-US" sz="1200" kern="1200" dirty="0" smtClean="0">
                <a:solidFill>
                  <a:schemeClr val="tx1"/>
                </a:solidFill>
                <a:effectLst/>
                <a:latin typeface="+mn-lt"/>
                <a:ea typeface="+mn-ea"/>
                <a:cs typeface="+mn-cs"/>
              </a:rPr>
              <a:t>You are the experts on how to roll out initiatives within your country and communities, but this is a list to get ideas flowing, and some best practices that ANSI has developed:</a:t>
            </a:r>
          </a:p>
          <a:p>
            <a:pPr marL="628650" lvl="1" indent="-171450" rtl="0" fontAlgn="ctr">
              <a:buFont typeface="Arial" panose="020B0604020202020204" pitchFamily="34" charset="0"/>
              <a:buChar char="•"/>
            </a:pPr>
            <a:r>
              <a:rPr lang="en-US" sz="1200" kern="1200" dirty="0" smtClean="0">
                <a:solidFill>
                  <a:schemeClr val="tx1"/>
                </a:solidFill>
                <a:effectLst/>
                <a:latin typeface="+mn-lt"/>
                <a:ea typeface="+mn-ea"/>
                <a:cs typeface="+mn-cs"/>
              </a:rPr>
              <a:t>Identify trainings going on globally, and inform your national stakeholders.  </a:t>
            </a:r>
          </a:p>
          <a:p>
            <a:pPr marL="628650" lvl="1" indent="-171450" rtl="0" fontAlgn="ctr">
              <a:buFont typeface="Arial" panose="020B0604020202020204" pitchFamily="34" charset="0"/>
              <a:buChar char="•"/>
            </a:pPr>
            <a:r>
              <a:rPr lang="en-US" sz="1200" kern="1200" dirty="0" smtClean="0">
                <a:solidFill>
                  <a:schemeClr val="tx1"/>
                </a:solidFill>
                <a:effectLst/>
                <a:latin typeface="+mn-lt"/>
                <a:ea typeface="+mn-ea"/>
                <a:cs typeface="+mn-cs"/>
              </a:rPr>
              <a:t>Identify who should receive training on technical product standards? </a:t>
            </a:r>
          </a:p>
          <a:p>
            <a:pPr marL="628650" lvl="1" indent="-171450" rtl="0" fontAlgn="ctr">
              <a:buFont typeface="Arial" panose="020B0604020202020204" pitchFamily="34" charset="0"/>
              <a:buChar char="•"/>
            </a:pPr>
            <a:r>
              <a:rPr lang="en-US" sz="1200" kern="1200" dirty="0" smtClean="0">
                <a:solidFill>
                  <a:schemeClr val="tx1"/>
                </a:solidFill>
                <a:effectLst/>
                <a:latin typeface="+mn-lt"/>
                <a:ea typeface="+mn-ea"/>
                <a:cs typeface="+mn-cs"/>
              </a:rPr>
              <a:t>Who should receive training on wastewater treatment plants? </a:t>
            </a:r>
          </a:p>
          <a:p>
            <a:pPr marL="1085850" lvl="2" indent="-171450" rtl="0" fontAlgn="ctr">
              <a:buFont typeface="Arial" panose="020B0604020202020204" pitchFamily="34" charset="0"/>
              <a:buChar char="•"/>
            </a:pPr>
            <a:r>
              <a:rPr lang="en-US" sz="1200" kern="1200" dirty="0" smtClean="0">
                <a:solidFill>
                  <a:schemeClr val="tx1"/>
                </a:solidFill>
                <a:effectLst/>
                <a:latin typeface="+mn-lt"/>
                <a:ea typeface="+mn-ea"/>
                <a:cs typeface="+mn-cs"/>
              </a:rPr>
              <a:t>This is likely municipal water and sanitation departments, but is there anyone else? </a:t>
            </a:r>
          </a:p>
          <a:p>
            <a:pPr marL="628650" lvl="1" indent="-171450" rtl="0" fontAlgn="ctr">
              <a:buFont typeface="Arial" panose="020B0604020202020204" pitchFamily="34" charset="0"/>
              <a:buChar char="•"/>
            </a:pPr>
            <a:r>
              <a:rPr lang="en-US" sz="1200" kern="1200" dirty="0" smtClean="0">
                <a:solidFill>
                  <a:schemeClr val="tx1"/>
                </a:solidFill>
                <a:effectLst/>
                <a:latin typeface="+mn-lt"/>
                <a:ea typeface="+mn-ea"/>
                <a:cs typeface="+mn-cs"/>
              </a:rPr>
              <a:t>What organizations could facilitate the trainings?</a:t>
            </a:r>
          </a:p>
          <a:p>
            <a:pPr marL="628650" lvl="1" indent="-171450" rtl="0" fontAlgn="ctr">
              <a:buFont typeface="Arial" panose="020B0604020202020204" pitchFamily="34" charset="0"/>
              <a:buChar char="•"/>
            </a:pPr>
            <a:r>
              <a:rPr lang="en-US" sz="1200" kern="1200" dirty="0" smtClean="0">
                <a:solidFill>
                  <a:schemeClr val="tx1"/>
                </a:solidFill>
                <a:effectLst/>
                <a:latin typeface="+mn-lt"/>
                <a:ea typeface="+mn-ea"/>
                <a:cs typeface="+mn-cs"/>
              </a:rPr>
              <a:t>Are there ways to involve academia or the private sector? </a:t>
            </a:r>
          </a:p>
          <a:p>
            <a:pPr marL="171450" indent="-171450" rtl="0" fontAlgn="ctr">
              <a:buFont typeface="Arial" panose="020B0604020202020204" pitchFamily="34" charset="0"/>
              <a:buChar char="•"/>
            </a:pPr>
            <a:r>
              <a:rPr lang="en-US" sz="1200" kern="1200" dirty="0" smtClean="0">
                <a:solidFill>
                  <a:schemeClr val="tx1"/>
                </a:solidFill>
                <a:effectLst/>
                <a:latin typeface="+mn-lt"/>
                <a:ea typeface="+mn-ea"/>
                <a:cs typeface="+mn-cs"/>
              </a:rPr>
              <a:t>ANSI has partnered with Cap-Net UNDP to develop both virtual and face-to-face trainings. ANSI will share information about how to register for these trainings as soon as it is available. </a:t>
            </a:r>
          </a:p>
          <a:p>
            <a:pPr marL="628650" lvl="1" indent="-171450" rtl="0" fontAlgn="ctr">
              <a:buFont typeface="Arial" panose="020B0604020202020204" pitchFamily="34" charset="0"/>
              <a:buChar char="•"/>
            </a:pPr>
            <a:r>
              <a:rPr lang="en-US" sz="1200" kern="1200" dirty="0" smtClean="0">
                <a:solidFill>
                  <a:schemeClr val="tx1"/>
                </a:solidFill>
                <a:effectLst/>
                <a:latin typeface="+mn-lt"/>
                <a:ea typeface="+mn-ea"/>
                <a:cs typeface="+mn-cs"/>
              </a:rPr>
              <a:t>ANSI also includes training materials, developed by WASH sector partners, that you can download and use on its website at: </a:t>
            </a:r>
            <a:r>
              <a:rPr lang="en-US" sz="1200" kern="1200" dirty="0" smtClean="0">
                <a:solidFill>
                  <a:schemeClr val="tx1"/>
                </a:solidFill>
                <a:effectLst/>
                <a:latin typeface="+mn-lt"/>
                <a:ea typeface="+mn-ea"/>
                <a:cs typeface="+mn-cs"/>
                <a:hlinkClick r:id="rId3"/>
              </a:rPr>
              <a:t>https://sanitation.ansi.org/Resources</a:t>
            </a:r>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11</a:t>
            </a:fld>
            <a:endParaRPr lang="en-US" dirty="0"/>
          </a:p>
        </p:txBody>
      </p:sp>
    </p:spTree>
    <p:extLst>
      <p:ext uri="{BB962C8B-B14F-4D97-AF65-F5344CB8AC3E}">
        <p14:creationId xmlns:p14="http://schemas.microsoft.com/office/powerpoint/2010/main" val="470287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 is critical that we’re doing everything we can to educate key stakeholders</a:t>
            </a:r>
          </a:p>
          <a:p>
            <a:pPr marL="171450" indent="-171450">
              <a:buFont typeface="Arial" panose="020B0604020202020204" pitchFamily="34" charset="0"/>
              <a:buChar char="•"/>
            </a:pPr>
            <a:r>
              <a:rPr lang="en-US" dirty="0"/>
              <a:t>These standards can make a real difference in the health and safety of communities – but only if relevant stakeholders and decision-makers are aware of </a:t>
            </a:r>
            <a:r>
              <a:rPr lang="en-US" dirty="0" smtClean="0"/>
              <a:t>them</a:t>
            </a:r>
          </a:p>
          <a:p>
            <a:pPr marL="628650" lvl="1" indent="-171450">
              <a:buFont typeface="Arial" panose="020B0604020202020204" pitchFamily="34" charset="0"/>
              <a:buChar char="•"/>
            </a:pPr>
            <a:r>
              <a:rPr lang="en-US" dirty="0" smtClean="0"/>
              <a:t>If ANSI can be</a:t>
            </a:r>
            <a:r>
              <a:rPr lang="en-US" baseline="0" dirty="0" smtClean="0"/>
              <a:t> a resource in sharing water and sanitation sector contacts in your country, please let us know and we will be happy to connect you to our network.</a:t>
            </a:r>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12</a:t>
            </a:fld>
            <a:endParaRPr lang="en-US" dirty="0"/>
          </a:p>
        </p:txBody>
      </p:sp>
    </p:spTree>
    <p:extLst>
      <p:ext uri="{BB962C8B-B14F-4D97-AF65-F5344CB8AC3E}">
        <p14:creationId xmlns:p14="http://schemas.microsoft.com/office/powerpoint/2010/main" val="2312083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Wat</a:t>
            </a:r>
            <a:r>
              <a:rPr lang="en-US" baseline="0" dirty="0" smtClean="0"/>
              <a:t>ch a short video of </a:t>
            </a:r>
            <a:r>
              <a:rPr lang="en-US" sz="1200" i="1" kern="1200" dirty="0" smtClean="0">
                <a:solidFill>
                  <a:schemeClr val="tx1"/>
                </a:solidFill>
                <a:effectLst/>
                <a:latin typeface="+mn-lt"/>
                <a:ea typeface="+mn-ea"/>
                <a:cs typeface="+mn-cs"/>
              </a:rPr>
              <a:t>ISO Standards &amp; the SDGs </a:t>
            </a:r>
            <a:r>
              <a:rPr lang="en-US" sz="1200" kern="1200" dirty="0" smtClean="0">
                <a:solidFill>
                  <a:schemeClr val="tx1"/>
                </a:solidFill>
                <a:effectLst/>
                <a:latin typeface="+mn-lt"/>
                <a:ea typeface="+mn-ea"/>
                <a:cs typeface="+mn-cs"/>
              </a:rPr>
              <a:t>in your preferred</a:t>
            </a:r>
            <a:r>
              <a:rPr lang="en-US" sz="1200" kern="1200" baseline="0" dirty="0" smtClean="0">
                <a:solidFill>
                  <a:schemeClr val="tx1"/>
                </a:solidFill>
                <a:effectLst/>
                <a:latin typeface="+mn-lt"/>
                <a:ea typeface="+mn-ea"/>
                <a:cs typeface="+mn-cs"/>
              </a:rPr>
              <a:t> language: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ISO Standards and the SDGs (English Subtitles)  </a:t>
            </a:r>
            <a:r>
              <a:rPr lang="en-US" sz="1200" u="sng" kern="1200" dirty="0" smtClean="0">
                <a:solidFill>
                  <a:schemeClr val="tx1"/>
                </a:solidFill>
                <a:effectLst/>
                <a:latin typeface="+mn-lt"/>
                <a:ea typeface="+mn-ea"/>
                <a:cs typeface="+mn-cs"/>
                <a:hlinkClick r:id="rId3"/>
              </a:rPr>
              <a:t>https://www.youtube.com/watch?v=Bv1ClEujMuk</a:t>
            </a: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smtClean="0">
                <a:solidFill>
                  <a:schemeClr val="tx1"/>
                </a:solidFill>
                <a:effectLst/>
                <a:latin typeface="+mn-lt"/>
                <a:ea typeface="+mn-ea"/>
                <a:cs typeface="+mn-cs"/>
              </a:rPr>
              <a:t>Normes ISO et ODD (sous-titres Français) </a:t>
            </a:r>
            <a:r>
              <a:rPr lang="fr-FR" sz="1200" u="sng" kern="1200" dirty="0" smtClean="0">
                <a:solidFill>
                  <a:schemeClr val="tx1"/>
                </a:solidFill>
                <a:effectLst/>
                <a:latin typeface="+mn-lt"/>
                <a:ea typeface="+mn-ea"/>
                <a:cs typeface="+mn-cs"/>
                <a:hlinkClick r:id="rId4"/>
              </a:rPr>
              <a:t>https://www.youtube.com/watch?v=GVj5jApNIVg</a:t>
            </a: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Normas ISO e os Objectivos de Desenvolvimento Sustentável (legendas) </a:t>
            </a:r>
            <a:r>
              <a:rPr lang="en-US" sz="1200" u="sng" kern="1200" dirty="0" smtClean="0">
                <a:solidFill>
                  <a:schemeClr val="tx1"/>
                </a:solidFill>
                <a:effectLst/>
                <a:latin typeface="+mn-lt"/>
                <a:ea typeface="+mn-ea"/>
                <a:cs typeface="+mn-cs"/>
                <a:hlinkClick r:id="rId5"/>
              </a:rPr>
              <a:t>https://www.youtube.com/watch?v=kfKC9B6UNNU</a:t>
            </a:r>
            <a:endParaRPr lang="en-US" sz="1200" u="sng"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ISO </a:t>
            </a:r>
            <a:r>
              <a:rPr lang="en-US" sz="1200" kern="1200" dirty="0" smtClean="0">
                <a:solidFill>
                  <a:schemeClr val="tx1"/>
                </a:solidFill>
                <a:effectLst/>
                <a:latin typeface="+mn-lt"/>
                <a:ea typeface="+mn-ea"/>
                <a:cs typeface="+mn-cs"/>
              </a:rPr>
              <a:t>Standards and the SDGs //  ISO </a:t>
            </a:r>
            <a:r>
              <a:rPr lang="zh-CN" altLang="en-US" sz="1200" kern="1200" dirty="0" smtClean="0">
                <a:solidFill>
                  <a:schemeClr val="tx1"/>
                </a:solidFill>
                <a:effectLst/>
                <a:latin typeface="+mn-lt"/>
                <a:ea typeface="+mn-ea"/>
                <a:cs typeface="+mn-cs"/>
              </a:rPr>
              <a:t>标准和可持续发展目标 </a:t>
            </a:r>
            <a:r>
              <a:rPr lang="en-US" sz="1200" b="1" kern="1200" dirty="0" smtClean="0">
                <a:solidFill>
                  <a:schemeClr val="tx1"/>
                </a:solidFill>
                <a:effectLst/>
                <a:latin typeface="+mn-lt"/>
                <a:ea typeface="+mn-ea"/>
                <a:cs typeface="+mn-cs"/>
              </a:rPr>
              <a:t>（中文字幕）</a:t>
            </a:r>
            <a:r>
              <a:rPr lang="en-US" sz="1200" u="sng" kern="1200" dirty="0" smtClean="0">
                <a:solidFill>
                  <a:schemeClr val="tx1"/>
                </a:solidFill>
                <a:effectLst/>
                <a:latin typeface="+mn-lt"/>
                <a:ea typeface="+mn-ea"/>
                <a:cs typeface="+mn-cs"/>
                <a:hlinkClick r:id="rId6"/>
              </a:rPr>
              <a:t>https://www.youtube.com/watch?v=Twa_87erxG8</a:t>
            </a:r>
            <a:r>
              <a:rPr lang="en-US" sz="1200" u="sng" kern="1200" dirty="0" smtClean="0">
                <a:solidFill>
                  <a:schemeClr val="tx1"/>
                </a:solidFill>
                <a:effectLst/>
                <a:latin typeface="+mn-lt"/>
                <a:ea typeface="+mn-ea"/>
                <a:cs typeface="+mn-cs"/>
              </a:rPr>
              <a:t> </a:t>
            </a:r>
            <a:r>
              <a:rPr lang="en-US" sz="1200" b="1" u="none" kern="1200" dirty="0" smtClean="0">
                <a:solidFill>
                  <a:schemeClr val="tx1"/>
                </a:solidFill>
                <a:effectLst/>
                <a:latin typeface="+mn-lt"/>
                <a:ea typeface="+mn-ea"/>
                <a:cs typeface="+mn-cs"/>
              </a:rPr>
              <a:t>or </a:t>
            </a:r>
            <a:r>
              <a:rPr lang="en-US" sz="1200" u="sng" kern="1200" dirty="0" smtClean="0">
                <a:solidFill>
                  <a:schemeClr val="tx1"/>
                </a:solidFill>
                <a:effectLst/>
                <a:latin typeface="+mn-lt"/>
                <a:ea typeface="+mn-ea"/>
                <a:cs typeface="+mn-cs"/>
                <a:hlinkClick r:id="rId7"/>
              </a:rPr>
              <a:t>https://v.youku.com/v_show/id_XNDY2MzIzMTY2MA==.html</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u="non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u="none" kern="1200" dirty="0" smtClean="0">
                <a:solidFill>
                  <a:schemeClr val="tx1"/>
                </a:solidFill>
                <a:effectLst/>
                <a:latin typeface="+mn-lt"/>
                <a:ea typeface="+mn-ea"/>
                <a:cs typeface="+mn-cs"/>
              </a:rPr>
              <a:t>Please</a:t>
            </a:r>
            <a:r>
              <a:rPr lang="en-US" sz="1200" u="none" kern="1200" baseline="0" dirty="0" smtClean="0">
                <a:solidFill>
                  <a:schemeClr val="tx1"/>
                </a:solidFill>
                <a:effectLst/>
                <a:latin typeface="+mn-lt"/>
                <a:ea typeface="+mn-ea"/>
                <a:cs typeface="+mn-cs"/>
              </a:rPr>
              <a:t> see all videos here: </a:t>
            </a:r>
            <a:r>
              <a:rPr lang="en-US" dirty="0" smtClean="0">
                <a:hlinkClick r:id="rId8"/>
              </a:rPr>
              <a:t>https://www.youtube.com/user/ansidotorg/playlists?view=50&amp;sort=dd&amp;shelf_id=5</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9E93119-44EB-4843-BB2D-287C2286127C}" type="slidenum">
              <a:rPr lang="en-US" smtClean="0"/>
              <a:t>13</a:t>
            </a:fld>
            <a:endParaRPr lang="en-US" dirty="0"/>
          </a:p>
        </p:txBody>
      </p:sp>
    </p:spTree>
    <p:extLst>
      <p:ext uri="{BB962C8B-B14F-4D97-AF65-F5344CB8AC3E}">
        <p14:creationId xmlns:p14="http://schemas.microsoft.com/office/powerpoint/2010/main" val="611944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technical experts and </a:t>
            </a:r>
            <a:r>
              <a:rPr lang="en-US" dirty="0" smtClean="0"/>
              <a:t>wastewater and</a:t>
            </a:r>
            <a:r>
              <a:rPr lang="en-US" baseline="0" dirty="0" smtClean="0"/>
              <a:t> fecal sludge</a:t>
            </a:r>
            <a:r>
              <a:rPr lang="en-US" dirty="0" smtClean="0"/>
              <a:t> </a:t>
            </a:r>
            <a:r>
              <a:rPr lang="en-US" dirty="0"/>
              <a:t>management and operators – those who will be most impacted by the adoption of these standards – we’ve found that it’s crucial they have in-depth trainings beyond what we might be giving to other groups, and that we ensure the new standards are fully understood and </a:t>
            </a:r>
            <a:r>
              <a:rPr lang="en-US" dirty="0" smtClean="0"/>
              <a:t>implemented.</a:t>
            </a:r>
          </a:p>
          <a:p>
            <a:pPr marL="171450" indent="-171450" rtl="0" fontAlgn="ctr">
              <a:buFont typeface="Arial" panose="020B0604020202020204" pitchFamily="34" charset="0"/>
              <a:buChar char="•"/>
            </a:pPr>
            <a:r>
              <a:rPr lang="en-US" sz="1200" kern="1200" dirty="0" smtClean="0">
                <a:solidFill>
                  <a:schemeClr val="tx1"/>
                </a:solidFill>
                <a:effectLst/>
                <a:latin typeface="+mn-lt"/>
                <a:ea typeface="+mn-ea"/>
                <a:cs typeface="+mn-cs"/>
              </a:rPr>
              <a:t>ANSI has partnered with Cap-Net UNDP to develop both virtual and face-to-face trainings. ANSI will share information about how to register for these trainings as soon as it is available. </a:t>
            </a:r>
          </a:p>
          <a:p>
            <a:pPr marL="628650" lvl="1" indent="-171450" rtl="0" fontAlgn="ctr">
              <a:buFont typeface="Arial" panose="020B0604020202020204" pitchFamily="34" charset="0"/>
              <a:buChar char="•"/>
            </a:pPr>
            <a:r>
              <a:rPr lang="en-US" sz="1200" kern="1200" dirty="0" smtClean="0">
                <a:solidFill>
                  <a:schemeClr val="tx1"/>
                </a:solidFill>
                <a:effectLst/>
                <a:latin typeface="+mn-lt"/>
                <a:ea typeface="+mn-ea"/>
                <a:cs typeface="+mn-cs"/>
              </a:rPr>
              <a:t>ANSI also includes training materials, developed by WASH sector partners, that you can download and use on its website at: </a:t>
            </a:r>
            <a:r>
              <a:rPr lang="en-US" sz="1200" kern="1200" dirty="0" smtClean="0">
                <a:solidFill>
                  <a:schemeClr val="tx1"/>
                </a:solidFill>
                <a:effectLst/>
                <a:latin typeface="+mn-lt"/>
                <a:ea typeface="+mn-ea"/>
                <a:cs typeface="+mn-cs"/>
                <a:hlinkClick r:id="rId3"/>
              </a:rPr>
              <a:t>https://sanitation.ansi.org/Resources</a:t>
            </a:r>
            <a:r>
              <a:rPr lang="en-US" sz="1200" kern="1200" dirty="0" smtClean="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It is also important to develop a list of relevant stakeholders who would benefit from trainings on ISO non-sewered sanitation standards. This enables the national standards body to easily inform stakeholders via email when trainings are occurring virtually or in-person.</a:t>
            </a: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1"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smtClean="0"/>
              <a:t>**Please edit the slide above to include national companies</a:t>
            </a:r>
            <a:r>
              <a:rPr lang="en-US" i="1" baseline="0" dirty="0" smtClean="0"/>
              <a:t> and organizations for your country**</a:t>
            </a:r>
            <a:endParaRPr lang="en-US" i="1" dirty="0"/>
          </a:p>
        </p:txBody>
      </p:sp>
      <p:sp>
        <p:nvSpPr>
          <p:cNvPr id="4" name="Slide Number Placeholder 3"/>
          <p:cNvSpPr>
            <a:spLocks noGrp="1"/>
          </p:cNvSpPr>
          <p:nvPr>
            <p:ph type="sldNum" sz="quarter" idx="5"/>
          </p:nvPr>
        </p:nvSpPr>
        <p:spPr/>
        <p:txBody>
          <a:bodyPr/>
          <a:lstStyle/>
          <a:p>
            <a:fld id="{79E93119-44EB-4843-BB2D-287C2286127C}" type="slidenum">
              <a:rPr lang="en-US" smtClean="0"/>
              <a:t>14</a:t>
            </a:fld>
            <a:endParaRPr lang="en-US" dirty="0"/>
          </a:p>
        </p:txBody>
      </p:sp>
    </p:spTree>
    <p:extLst>
      <p:ext uri="{BB962C8B-B14F-4D97-AF65-F5344CB8AC3E}">
        <p14:creationId xmlns:p14="http://schemas.microsoft.com/office/powerpoint/2010/main" val="1667354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Again – you all are the experts, but from our time working with governments as they adopt these standards, I want to highlight four best practices when giving these trainings:</a:t>
            </a:r>
          </a:p>
          <a:p>
            <a:pPr marL="628650" lvl="1" indent="-171450">
              <a:buFont typeface="Arial" panose="020B0604020202020204" pitchFamily="34" charset="0"/>
              <a:buChar char="•"/>
            </a:pPr>
            <a:r>
              <a:rPr lang="en-US" dirty="0"/>
              <a:t>Specificity is critical – we want to demonstrate clearly what the standards mean for specific jobs and skill requirements</a:t>
            </a:r>
          </a:p>
          <a:p>
            <a:pPr marL="628650" lvl="1" indent="-171450">
              <a:buFont typeface="Arial" panose="020B0604020202020204" pitchFamily="34" charset="0"/>
              <a:buChar char="•"/>
            </a:pPr>
            <a:r>
              <a:rPr lang="en-US" dirty="0"/>
              <a:t>We’ve spoken about the great impact these standards can have on communities and on the country as a whole; it’s really important to showcase the public health, safety, and economic impact these standards will have</a:t>
            </a:r>
          </a:p>
          <a:p>
            <a:pPr marL="628650" lvl="1" indent="-171450">
              <a:buFont typeface="Arial" panose="020B0604020202020204" pitchFamily="34" charset="0"/>
              <a:buChar char="•"/>
            </a:pPr>
            <a:r>
              <a:rPr lang="en-US" dirty="0"/>
              <a:t>You know far too well – these standards carry a lot of information, so we want to be sure we’re allowing time (and encouraging people) to discuss and ask questions</a:t>
            </a:r>
          </a:p>
          <a:p>
            <a:pPr marL="628650" lvl="1" indent="-171450">
              <a:buFont typeface="Arial" panose="020B0604020202020204" pitchFamily="34" charset="0"/>
              <a:buChar char="•"/>
            </a:pPr>
            <a:r>
              <a:rPr lang="en-US" dirty="0"/>
              <a:t>Lastly, a training or information session shouldn’t be the last time you speak to trainees or participants. In order to see the desired impact, we’ve found it’s really impactful to share contact information for any questions, share relevant resources, and to reconnect with participants about two weeks out to see if any questions or challenges have come up</a:t>
            </a:r>
          </a:p>
        </p:txBody>
      </p:sp>
      <p:sp>
        <p:nvSpPr>
          <p:cNvPr id="4" name="Slide Number Placeholder 3"/>
          <p:cNvSpPr>
            <a:spLocks noGrp="1"/>
          </p:cNvSpPr>
          <p:nvPr>
            <p:ph type="sldNum" sz="quarter" idx="5"/>
          </p:nvPr>
        </p:nvSpPr>
        <p:spPr/>
        <p:txBody>
          <a:bodyPr/>
          <a:lstStyle/>
          <a:p>
            <a:fld id="{79E93119-44EB-4843-BB2D-287C2286127C}" type="slidenum">
              <a:rPr lang="en-US" smtClean="0"/>
              <a:t>15</a:t>
            </a:fld>
            <a:endParaRPr lang="en-US" dirty="0"/>
          </a:p>
        </p:txBody>
      </p:sp>
    </p:spTree>
    <p:extLst>
      <p:ext uri="{BB962C8B-B14F-4D97-AF65-F5344CB8AC3E}">
        <p14:creationId xmlns:p14="http://schemas.microsoft.com/office/powerpoint/2010/main" val="1946356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Adopting these standards is a huge win! Not just for public health but for [country] on a larger scale – we encourage you to raise awareness among the general public in addition to educating and training stakeholders</a:t>
            </a:r>
            <a:r>
              <a:rPr lang="en-US" dirty="0" smtClean="0"/>
              <a:t>.</a:t>
            </a:r>
          </a:p>
          <a:p>
            <a:pPr marL="171450" indent="-171450">
              <a:buFont typeface="Arial" panose="020B0604020202020204" pitchFamily="34" charset="0"/>
              <a:buChar char="•"/>
            </a:pPr>
            <a:r>
              <a:rPr lang="en-US" dirty="0" smtClean="0"/>
              <a:t>Please </a:t>
            </a:r>
            <a:r>
              <a:rPr lang="en-US" dirty="0"/>
              <a:t>don’t forget that </a:t>
            </a:r>
            <a:r>
              <a:rPr lang="en-US" dirty="0" smtClean="0"/>
              <a:t>ANSI is </a:t>
            </a:r>
            <a:r>
              <a:rPr lang="en-US" dirty="0"/>
              <a:t>a resource!</a:t>
            </a:r>
          </a:p>
          <a:p>
            <a:pPr marL="628650" lvl="1" indent="-171450">
              <a:buFont typeface="Arial" panose="020B0604020202020204" pitchFamily="34" charset="0"/>
              <a:buChar char="•"/>
            </a:pPr>
            <a:r>
              <a:rPr lang="en-US" dirty="0" smtClean="0"/>
              <a:t>ANSI </a:t>
            </a:r>
            <a:r>
              <a:rPr lang="en-US" dirty="0"/>
              <a:t>can help with materials to send out press releases to the media, with social media posts, and with how to talk to the press about the </a:t>
            </a:r>
            <a:r>
              <a:rPr lang="en-US" dirty="0" smtClean="0"/>
              <a:t>standards</a:t>
            </a:r>
          </a:p>
          <a:p>
            <a:pPr marL="628650" lvl="1" indent="-171450">
              <a:buFont typeface="Arial" panose="020B0604020202020204" pitchFamily="34" charset="0"/>
              <a:buChar char="•"/>
            </a:pPr>
            <a:r>
              <a:rPr lang="en-US" dirty="0" smtClean="0"/>
              <a:t>Please visit our website’s Communications</a:t>
            </a:r>
            <a:r>
              <a:rPr lang="en-US" baseline="0" dirty="0" smtClean="0"/>
              <a:t> Tools</a:t>
            </a:r>
            <a:r>
              <a:rPr lang="en-US" dirty="0" smtClean="0"/>
              <a:t> page to download other PowerPoints,</a:t>
            </a:r>
            <a:r>
              <a:rPr lang="en-US" baseline="0" dirty="0" smtClean="0"/>
              <a:t> handouts, videos at: </a:t>
            </a:r>
            <a:r>
              <a:rPr lang="en-US" dirty="0" smtClean="0">
                <a:hlinkClick r:id="rId3"/>
              </a:rPr>
              <a:t>https://sanitation.ansi.org/Resources</a:t>
            </a:r>
            <a:endParaRPr lang="en-US" dirty="0" smtClean="0"/>
          </a:p>
          <a:p>
            <a:pPr marL="628650" lvl="1" indent="-171450">
              <a:buFont typeface="Arial" panose="020B0604020202020204" pitchFamily="34" charset="0"/>
              <a:buChar char="•"/>
            </a:pPr>
            <a:r>
              <a:rPr lang="en-US" dirty="0" smtClean="0"/>
              <a:t>If you have a press release or news item you’d</a:t>
            </a:r>
            <a:r>
              <a:rPr lang="en-US" baseline="0" dirty="0" smtClean="0"/>
              <a:t> like to share, ANSI can post on our website at: </a:t>
            </a:r>
            <a:r>
              <a:rPr lang="en-US" dirty="0" smtClean="0">
                <a:hlinkClick r:id="rId4"/>
              </a:rPr>
              <a:t>https://sanitation.ansi.org/News</a:t>
            </a:r>
            <a:endParaRPr lang="en-US" dirty="0" smtClean="0"/>
          </a:p>
          <a:p>
            <a:pPr marL="1085850" lvl="2" indent="-171450">
              <a:buFont typeface="Arial" panose="020B0604020202020204" pitchFamily="34" charset="0"/>
              <a:buChar char="•"/>
            </a:pPr>
            <a:r>
              <a:rPr lang="en-US" dirty="0" smtClean="0"/>
              <a:t>Or, if you want to ask questions or share information or good news, please use our forum function of the website at: </a:t>
            </a:r>
            <a:r>
              <a:rPr lang="en-US" dirty="0" smtClean="0">
                <a:hlinkClick r:id="rId5"/>
              </a:rPr>
              <a:t>https://sanitation.ansi.org/Forum</a:t>
            </a:r>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16</a:t>
            </a:fld>
            <a:endParaRPr lang="en-US" dirty="0"/>
          </a:p>
        </p:txBody>
      </p:sp>
    </p:spTree>
    <p:extLst>
      <p:ext uri="{BB962C8B-B14F-4D97-AF65-F5344CB8AC3E}">
        <p14:creationId xmlns:p14="http://schemas.microsoft.com/office/powerpoint/2010/main" val="3633837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E93119-44EB-4843-BB2D-287C2286127C}" type="slidenum">
              <a:rPr lang="en-US" smtClean="0"/>
              <a:t>17</a:t>
            </a:fld>
            <a:endParaRPr lang="en-US" dirty="0"/>
          </a:p>
        </p:txBody>
      </p:sp>
    </p:spTree>
    <p:extLst>
      <p:ext uri="{BB962C8B-B14F-4D97-AF65-F5344CB8AC3E}">
        <p14:creationId xmlns:p14="http://schemas.microsoft.com/office/powerpoint/2010/main" val="3519046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Thanks so much for</a:t>
            </a:r>
            <a:r>
              <a:rPr lang="en-US" baseline="0" dirty="0" smtClean="0"/>
              <a:t> being here today to discuss two international non-sewered sanitation standards that were recently adopted in [country]. Before we get started, please watch this 2-minute video that explains the standards.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Wat</a:t>
            </a:r>
            <a:r>
              <a:rPr lang="en-US" baseline="0" dirty="0" smtClean="0"/>
              <a:t>ch a 2 minute video explaining Sanitation Standards</a:t>
            </a:r>
            <a:r>
              <a:rPr lang="en-US" sz="1200" kern="1200" dirty="0" smtClean="0">
                <a:solidFill>
                  <a:schemeClr val="tx1"/>
                </a:solidFill>
                <a:effectLst/>
                <a:latin typeface="+mn-lt"/>
                <a:ea typeface="+mn-ea"/>
                <a:cs typeface="+mn-cs"/>
              </a:rPr>
              <a:t> in your preferred</a:t>
            </a:r>
            <a:r>
              <a:rPr lang="en-US" sz="1200" kern="1200" baseline="0" dirty="0" smtClean="0">
                <a:solidFill>
                  <a:schemeClr val="tx1"/>
                </a:solidFill>
                <a:effectLst/>
                <a:latin typeface="+mn-lt"/>
                <a:ea typeface="+mn-ea"/>
                <a:cs typeface="+mn-cs"/>
              </a:rPr>
              <a:t> language:</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Sanitation Standards Explained in 2 Minutes (English Subtitles) </a:t>
            </a:r>
            <a:r>
              <a:rPr lang="en-US" sz="1200" u="sng" kern="1200" dirty="0" smtClean="0">
                <a:solidFill>
                  <a:schemeClr val="tx1"/>
                </a:solidFill>
                <a:effectLst/>
                <a:latin typeface="+mn-lt"/>
                <a:ea typeface="+mn-ea"/>
                <a:cs typeface="+mn-cs"/>
                <a:hlinkClick r:id="rId3"/>
              </a:rPr>
              <a:t>https://www.youtube.com/watch?v=DhNaJqEZvoM&amp;feature=youtu.be</a:t>
            </a:r>
            <a:endParaRPr lang="en-US" sz="1200" kern="1200" dirty="0" smtClean="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smtClean="0">
                <a:solidFill>
                  <a:schemeClr val="tx1"/>
                </a:solidFill>
                <a:effectLst/>
                <a:latin typeface="+mn-lt"/>
                <a:ea typeface="+mn-ea"/>
                <a:cs typeface="+mn-cs"/>
              </a:rPr>
              <a:t>Normes d'assainissement en 2 minutes (sous-titres Français) </a:t>
            </a:r>
            <a:r>
              <a:rPr lang="fr-FR" sz="1200" u="sng" kern="1200" dirty="0" smtClean="0">
                <a:solidFill>
                  <a:schemeClr val="tx1"/>
                </a:solidFill>
                <a:effectLst/>
                <a:latin typeface="+mn-lt"/>
                <a:ea typeface="+mn-ea"/>
                <a:cs typeface="+mn-cs"/>
                <a:hlinkClick r:id="rId4"/>
              </a:rPr>
              <a:t>https://www.youtube.com/watch?v=Gxl_DB-peqc</a:t>
            </a:r>
            <a:endParaRPr lang="fr-FR" sz="1200" u="sng" kern="1200" dirty="0" smtClean="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Normas de saneamento em 2 minutos (legendas) </a:t>
            </a:r>
            <a:r>
              <a:rPr lang="en-US" sz="1200" u="sng" kern="1200" dirty="0" smtClean="0">
                <a:solidFill>
                  <a:schemeClr val="tx1"/>
                </a:solidFill>
                <a:effectLst/>
                <a:latin typeface="+mn-lt"/>
                <a:ea typeface="+mn-ea"/>
                <a:cs typeface="+mn-cs"/>
                <a:hlinkClick r:id="rId5"/>
              </a:rPr>
              <a:t>https://www.youtube.com/watch?v=9TJPg1AkoJ0&amp;t</a:t>
            </a:r>
            <a:r>
              <a:rPr lang="en-US" sz="1200" kern="120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Sanitation Standards Explained in 2 Minutes (Chinese subtitles)/ 两分钟了解卫生标准 </a:t>
            </a:r>
            <a:r>
              <a:rPr lang="en-US" sz="1200" b="1" kern="1200" dirty="0" smtClean="0">
                <a:solidFill>
                  <a:schemeClr val="tx1"/>
                </a:solidFill>
                <a:effectLst/>
                <a:latin typeface="+mn-lt"/>
                <a:ea typeface="+mn-ea"/>
                <a:cs typeface="+mn-cs"/>
              </a:rPr>
              <a:t>（中文字幕）</a:t>
            </a:r>
            <a:r>
              <a:rPr lang="en-US" sz="1200" u="sng" kern="1200" dirty="0" smtClean="0">
                <a:solidFill>
                  <a:schemeClr val="tx1"/>
                </a:solidFill>
                <a:effectLst/>
                <a:latin typeface="+mn-lt"/>
                <a:ea typeface="+mn-ea"/>
                <a:cs typeface="+mn-cs"/>
                <a:hlinkClick r:id="rId6"/>
              </a:rPr>
              <a:t>https://www.youtube.com/watch?v=ASPT3YMJdNo</a:t>
            </a:r>
            <a:r>
              <a:rPr lang="en-US" sz="1200" u="sng" kern="1200" dirty="0" smtClean="0">
                <a:solidFill>
                  <a:schemeClr val="tx1"/>
                </a:solidFill>
                <a:effectLst/>
                <a:latin typeface="+mn-lt"/>
                <a:ea typeface="+mn-ea"/>
                <a:cs typeface="+mn-cs"/>
              </a:rPr>
              <a:t> </a:t>
            </a:r>
            <a:r>
              <a:rPr lang="en-US" sz="1200" b="1" u="none" kern="1200" dirty="0" smtClean="0">
                <a:solidFill>
                  <a:schemeClr val="tx1"/>
                </a:solidFill>
                <a:effectLst/>
                <a:latin typeface="+mn-lt"/>
                <a:ea typeface="+mn-ea"/>
                <a:cs typeface="+mn-cs"/>
              </a:rPr>
              <a:t>or </a:t>
            </a:r>
            <a:r>
              <a:rPr lang="en-US" sz="1200" u="sng" kern="1200" dirty="0" smtClean="0">
                <a:solidFill>
                  <a:schemeClr val="tx1"/>
                </a:solidFill>
                <a:effectLst/>
                <a:latin typeface="+mn-lt"/>
                <a:ea typeface="+mn-ea"/>
                <a:cs typeface="+mn-cs"/>
                <a:hlinkClick r:id="rId7"/>
              </a:rPr>
              <a:t>https://v.youku.com/v_show/id_XNDYwMjYxMDk0NA==.html</a:t>
            </a:r>
            <a:endParaRPr lang="en-US" sz="1200" b="1" kern="1200" dirty="0" smtClean="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u="none" kern="1200" dirty="0" smtClean="0">
                <a:solidFill>
                  <a:schemeClr val="tx1"/>
                </a:solidFill>
                <a:effectLst/>
                <a:latin typeface="+mn-lt"/>
                <a:ea typeface="+mn-ea"/>
                <a:cs typeface="+mn-cs"/>
              </a:rPr>
              <a:t>Please</a:t>
            </a:r>
            <a:r>
              <a:rPr lang="en-US" sz="1200" u="none" kern="1200" baseline="0" dirty="0" smtClean="0">
                <a:solidFill>
                  <a:schemeClr val="tx1"/>
                </a:solidFill>
                <a:effectLst/>
                <a:latin typeface="+mn-lt"/>
                <a:ea typeface="+mn-ea"/>
                <a:cs typeface="+mn-cs"/>
              </a:rPr>
              <a:t> see all videos here: </a:t>
            </a:r>
            <a:r>
              <a:rPr lang="en-US" dirty="0" smtClean="0">
                <a:hlinkClick r:id="rId8"/>
              </a:rPr>
              <a:t>https://www.youtube.com/user/ansidotorg/playlists?view=50&amp;sort=dd&amp;shelf_id=5</a:t>
            </a: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Now that you’ve seen the video, does</a:t>
            </a:r>
            <a:r>
              <a:rPr lang="en-US" baseline="0" dirty="0" smtClean="0"/>
              <a:t> anyone have any immediate questions? If not, we’ll dive right into the presentation.</a:t>
            </a:r>
            <a:endParaRPr lang="en-US" dirty="0" smtClean="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3</a:t>
            </a:fld>
            <a:endParaRPr lang="en-US" dirty="0"/>
          </a:p>
        </p:txBody>
      </p:sp>
    </p:spTree>
    <p:extLst>
      <p:ext uri="{BB962C8B-B14F-4D97-AF65-F5344CB8AC3E}">
        <p14:creationId xmlns:p14="http://schemas.microsoft.com/office/powerpoint/2010/main" val="374263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Before we talk about what comes after adoption, I want to emphasize </a:t>
            </a:r>
            <a:r>
              <a:rPr lang="en-US" sz="1200" kern="1200" dirty="0" smtClean="0">
                <a:solidFill>
                  <a:schemeClr val="tx1"/>
                </a:solidFill>
                <a:effectLst/>
                <a:latin typeface="+mn-lt"/>
                <a:ea typeface="+mn-ea"/>
                <a:cs typeface="+mn-cs"/>
              </a:rPr>
              <a:t>why it</a:t>
            </a:r>
            <a:r>
              <a:rPr lang="en-US" sz="1200" kern="1200" baseline="0" dirty="0" smtClean="0">
                <a:solidFill>
                  <a:schemeClr val="tx1"/>
                </a:solidFill>
                <a:effectLst/>
                <a:latin typeface="+mn-lt"/>
                <a:ea typeface="+mn-ea"/>
                <a:cs typeface="+mn-cs"/>
              </a:rPr>
              <a:t> was</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most impactful to adopt ISO 30500 and ISO 24521 together. </a:t>
            </a:r>
          </a:p>
          <a:p>
            <a:r>
              <a:rPr lang="en-US" sz="1200" kern="1200" dirty="0" smtClean="0">
                <a:solidFill>
                  <a:schemeClr val="tx1"/>
                </a:solidFill>
                <a:effectLst/>
                <a:latin typeface="+mn-lt"/>
                <a:ea typeface="+mn-ea"/>
                <a:cs typeface="+mn-cs"/>
              </a:rPr>
              <a:t>ISO </a:t>
            </a:r>
            <a:r>
              <a:rPr lang="en-US" sz="1200" kern="1200" dirty="0">
                <a:solidFill>
                  <a:schemeClr val="tx1"/>
                </a:solidFill>
                <a:effectLst/>
                <a:latin typeface="+mn-lt"/>
                <a:ea typeface="+mn-ea"/>
                <a:cs typeface="+mn-cs"/>
              </a:rPr>
              <a:t>24521 and ISO 30500 </a:t>
            </a:r>
            <a:r>
              <a:rPr lang="en-US" sz="1200" kern="1200" dirty="0" smtClean="0">
                <a:solidFill>
                  <a:schemeClr val="tx1"/>
                </a:solidFill>
                <a:effectLst/>
                <a:latin typeface="+mn-lt"/>
                <a:ea typeface="+mn-ea"/>
                <a:cs typeface="+mn-cs"/>
              </a:rPr>
              <a:t>work </a:t>
            </a:r>
            <a:r>
              <a:rPr lang="en-US" sz="1200" kern="1200" dirty="0">
                <a:solidFill>
                  <a:schemeClr val="tx1"/>
                </a:solidFill>
                <a:effectLst/>
                <a:latin typeface="+mn-lt"/>
                <a:ea typeface="+mn-ea"/>
                <a:cs typeface="+mn-cs"/>
              </a:rPr>
              <a:t>hand in hand to improve health, reduce the environmental impact of wastewater treatment, and offer affordable options for users and communities.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ISO 24521 optimizes </a:t>
            </a:r>
            <a:r>
              <a:rPr lang="en-US" sz="1200" b="1" kern="1200" dirty="0">
                <a:solidFill>
                  <a:schemeClr val="tx1"/>
                </a:solidFill>
                <a:effectLst/>
                <a:latin typeface="+mn-lt"/>
                <a:ea typeface="+mn-ea"/>
                <a:cs typeface="+mn-cs"/>
              </a:rPr>
              <a:t>existing</a:t>
            </a:r>
            <a:r>
              <a:rPr lang="en-US" sz="1200" kern="1200" dirty="0">
                <a:solidFill>
                  <a:schemeClr val="tx1"/>
                </a:solidFill>
                <a:effectLst/>
                <a:latin typeface="+mn-lt"/>
                <a:ea typeface="+mn-ea"/>
                <a:cs typeface="+mn-cs"/>
              </a:rPr>
              <a:t> wastewater services (that currently handle incoming fecal sludge)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ISO 30500 encourages the development of </a:t>
            </a:r>
            <a:r>
              <a:rPr lang="en-US" sz="1200" b="1" kern="1200" dirty="0">
                <a:solidFill>
                  <a:schemeClr val="tx1"/>
                </a:solidFill>
                <a:effectLst/>
                <a:latin typeface="+mn-lt"/>
                <a:ea typeface="+mn-ea"/>
                <a:cs typeface="+mn-cs"/>
              </a:rPr>
              <a:t>new</a:t>
            </a:r>
            <a:r>
              <a:rPr lang="en-US" sz="1200" kern="1200" dirty="0">
                <a:solidFill>
                  <a:schemeClr val="tx1"/>
                </a:solidFill>
                <a:effectLst/>
                <a:latin typeface="+mn-lt"/>
                <a:ea typeface="+mn-ea"/>
                <a:cs typeface="+mn-cs"/>
              </a:rPr>
              <a:t> technologies and solutions as current technologies are failing to address underlying challenges behind the lack of sanitation, including poverty, infrastructure and resources.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ISO 24521 includes normative references to two other standards: ISO 24510, which provides guidelines for the assessment and improvement of services to users; and ISO 24511, which provides guidelines for the management of wastewater utilities and the assessment of wastewater services. This presentation does not cover ISO 24510 or ISO 24511, but ANSI or your national standards body can provide direction for you to get additional information on them if you are interested.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9E93119-44EB-4843-BB2D-287C2286127C}" type="slidenum">
              <a:rPr lang="en-US" smtClean="0"/>
              <a:t>4</a:t>
            </a:fld>
            <a:endParaRPr lang="en-US" dirty="0"/>
          </a:p>
        </p:txBody>
      </p:sp>
    </p:spTree>
    <p:extLst>
      <p:ext uri="{BB962C8B-B14F-4D97-AF65-F5344CB8AC3E}">
        <p14:creationId xmlns:p14="http://schemas.microsoft.com/office/powerpoint/2010/main" val="2818361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Wat</a:t>
            </a:r>
            <a:r>
              <a:rPr lang="en-US" baseline="0" dirty="0" smtClean="0"/>
              <a:t>ch a short video of </a:t>
            </a:r>
            <a:r>
              <a:rPr lang="en-US" sz="1200" i="1" kern="1200" dirty="0" smtClean="0">
                <a:solidFill>
                  <a:schemeClr val="tx1"/>
                </a:solidFill>
                <a:effectLst/>
                <a:latin typeface="+mn-lt"/>
                <a:ea typeface="+mn-ea"/>
                <a:cs typeface="+mn-cs"/>
              </a:rPr>
              <a:t>ISO 30500 and ISO 24521: Hand</a:t>
            </a:r>
            <a:r>
              <a:rPr lang="en-US" sz="1200" i="1" kern="1200" baseline="0" dirty="0" smtClean="0">
                <a:solidFill>
                  <a:schemeClr val="tx1"/>
                </a:solidFill>
                <a:effectLst/>
                <a:latin typeface="+mn-lt"/>
                <a:ea typeface="+mn-ea"/>
                <a:cs typeface="+mn-cs"/>
              </a:rPr>
              <a:t> in Hand</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your preferred</a:t>
            </a:r>
            <a:r>
              <a:rPr lang="en-US" sz="1200" kern="1200" baseline="0" dirty="0" smtClean="0">
                <a:solidFill>
                  <a:schemeClr val="tx1"/>
                </a:solidFill>
                <a:effectLst/>
                <a:latin typeface="+mn-lt"/>
                <a:ea typeface="+mn-ea"/>
                <a:cs typeface="+mn-cs"/>
              </a:rPr>
              <a:t> language: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ISO 30500 and ISO 24521: Hand in Hand (English Subtitles) </a:t>
            </a:r>
            <a:r>
              <a:rPr lang="en-US" sz="1200" u="sng" kern="1200" dirty="0" smtClean="0">
                <a:solidFill>
                  <a:schemeClr val="tx1"/>
                </a:solidFill>
                <a:effectLst/>
                <a:latin typeface="+mn-lt"/>
                <a:ea typeface="+mn-ea"/>
                <a:cs typeface="+mn-cs"/>
                <a:hlinkClick r:id="rId3"/>
              </a:rPr>
              <a:t>https://www.youtube.com/watch?v=13bG0cFeuLQ</a:t>
            </a:r>
            <a:endParaRPr lang="en-US" sz="1200" u="sng"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smtClean="0">
                <a:solidFill>
                  <a:schemeClr val="tx1"/>
                </a:solidFill>
                <a:effectLst/>
                <a:latin typeface="+mn-lt"/>
                <a:ea typeface="+mn-ea"/>
                <a:cs typeface="+mn-cs"/>
              </a:rPr>
              <a:t>ISO 30500 et ISO 24521: main dans la main (sous-titres Français) </a:t>
            </a:r>
            <a:r>
              <a:rPr lang="fr-FR" sz="1200" u="sng" kern="1200" dirty="0" smtClean="0">
                <a:solidFill>
                  <a:schemeClr val="tx1"/>
                </a:solidFill>
                <a:effectLst/>
                <a:latin typeface="+mn-lt"/>
                <a:ea typeface="+mn-ea"/>
                <a:cs typeface="+mn-cs"/>
                <a:hlinkClick r:id="rId4"/>
              </a:rPr>
              <a:t>https://www.youtube.com/watch?v=_Xoxhfc_W_g</a:t>
            </a: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ISO 30500 e ISO 24521: Lado a lado (legendas) </a:t>
            </a:r>
            <a:r>
              <a:rPr lang="en-US" sz="1200" u="sng" kern="1200" dirty="0" smtClean="0">
                <a:solidFill>
                  <a:schemeClr val="tx1"/>
                </a:solidFill>
                <a:effectLst/>
                <a:latin typeface="+mn-lt"/>
                <a:ea typeface="+mn-ea"/>
                <a:cs typeface="+mn-cs"/>
                <a:hlinkClick r:id="rId5"/>
              </a:rPr>
              <a:t>https://www.youtube.com/watch?v=mbpXRaz9gs4</a:t>
            </a:r>
            <a:endParaRPr lang="en-US" sz="1200" b="1"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ISO 30500 and ISO 24521: Hand in Hand  // ISO 30500 </a:t>
            </a:r>
            <a:r>
              <a:rPr lang="zh-CN" altLang="en-US" sz="1200" kern="1200" dirty="0" smtClean="0">
                <a:solidFill>
                  <a:schemeClr val="tx1"/>
                </a:solidFill>
                <a:effectLst/>
                <a:latin typeface="+mn-lt"/>
                <a:ea typeface="+mn-ea"/>
                <a:cs typeface="+mn-cs"/>
              </a:rPr>
              <a:t>和</a:t>
            </a:r>
            <a:r>
              <a:rPr lang="en-US" sz="1200" kern="1200" dirty="0" smtClean="0">
                <a:solidFill>
                  <a:schemeClr val="tx1"/>
                </a:solidFill>
                <a:effectLst/>
                <a:latin typeface="+mn-lt"/>
                <a:ea typeface="+mn-ea"/>
                <a:cs typeface="+mn-cs"/>
              </a:rPr>
              <a:t> ISO 24521: </a:t>
            </a:r>
            <a:r>
              <a:rPr lang="zh-CN" altLang="en-US" sz="1200" kern="1200" dirty="0" smtClean="0">
                <a:solidFill>
                  <a:schemeClr val="tx1"/>
                </a:solidFill>
                <a:effectLst/>
                <a:latin typeface="+mn-lt"/>
                <a:ea typeface="+mn-ea"/>
                <a:cs typeface="+mn-cs"/>
              </a:rPr>
              <a:t>携手共进</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（中文字幕）</a:t>
            </a:r>
            <a:r>
              <a:rPr lang="en-US" sz="1200" u="sng" kern="1200" dirty="0" smtClean="0">
                <a:solidFill>
                  <a:schemeClr val="tx1"/>
                </a:solidFill>
                <a:effectLst/>
                <a:latin typeface="+mn-lt"/>
                <a:ea typeface="+mn-ea"/>
                <a:cs typeface="+mn-cs"/>
                <a:hlinkClick r:id="rId6"/>
              </a:rPr>
              <a:t>https://www.youtube.com/watch?v=QGnZL4zCvrk</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or</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7"/>
              </a:rPr>
              <a:t>https://v.youku.com/v_show/id_XNDY2MzIxMzIxMg==.html</a:t>
            </a:r>
            <a:endParaRPr lang="en-US" sz="1200" u="non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u="non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u="none" kern="1200" dirty="0" smtClean="0">
                <a:solidFill>
                  <a:schemeClr val="tx1"/>
                </a:solidFill>
                <a:effectLst/>
                <a:latin typeface="+mn-lt"/>
                <a:ea typeface="+mn-ea"/>
                <a:cs typeface="+mn-cs"/>
              </a:rPr>
              <a:t>Please</a:t>
            </a:r>
            <a:r>
              <a:rPr lang="en-US" sz="1200" u="none" kern="1200" baseline="0" dirty="0" smtClean="0">
                <a:solidFill>
                  <a:schemeClr val="tx1"/>
                </a:solidFill>
                <a:effectLst/>
                <a:latin typeface="+mn-lt"/>
                <a:ea typeface="+mn-ea"/>
                <a:cs typeface="+mn-cs"/>
              </a:rPr>
              <a:t> see all videos here: </a:t>
            </a:r>
            <a:r>
              <a:rPr lang="en-US" dirty="0" smtClean="0">
                <a:hlinkClick r:id="rId8"/>
              </a:rPr>
              <a:t>https://www.youtube.com/user/ansidotorg/playlists?view=50&amp;sort=dd&amp;shelf_id=5</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9E93119-44EB-4843-BB2D-287C2286127C}" type="slidenum">
              <a:rPr lang="en-US" smtClean="0"/>
              <a:t>5</a:t>
            </a:fld>
            <a:endParaRPr lang="en-US" dirty="0"/>
          </a:p>
        </p:txBody>
      </p:sp>
    </p:spTree>
    <p:extLst>
      <p:ext uri="{BB962C8B-B14F-4D97-AF65-F5344CB8AC3E}">
        <p14:creationId xmlns:p14="http://schemas.microsoft.com/office/powerpoint/2010/main" val="3958438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this matter? </a:t>
            </a:r>
          </a:p>
          <a:p>
            <a:pPr marL="171450" indent="-171450">
              <a:buFont typeface="Arial" panose="020B0604020202020204" pitchFamily="34" charset="0"/>
              <a:buChar char="•"/>
            </a:pPr>
            <a:r>
              <a:rPr lang="en-US" dirty="0"/>
              <a:t>When you connect the dots, a national standard reaches far beyond the experts and engineers who developed it, and can benefit all of us</a:t>
            </a:r>
          </a:p>
          <a:p>
            <a:pPr marL="171450" indent="-171450">
              <a:buFont typeface="Arial" panose="020B0604020202020204" pitchFamily="34" charset="0"/>
              <a:buChar char="•"/>
            </a:pPr>
            <a:r>
              <a:rPr lang="en-US" dirty="0"/>
              <a:t>this is about </a:t>
            </a:r>
            <a:r>
              <a:rPr lang="en-US" b="1" dirty="0"/>
              <a:t>protecting the health of our families and our children</a:t>
            </a:r>
            <a:r>
              <a:rPr lang="en-US" dirty="0"/>
              <a:t>, and </a:t>
            </a:r>
            <a:r>
              <a:rPr lang="en-US" b="1" dirty="0"/>
              <a:t>sustainable community development </a:t>
            </a:r>
            <a:r>
              <a:rPr lang="en-US" dirty="0"/>
              <a:t>which ultimately leads to </a:t>
            </a:r>
            <a:r>
              <a:rPr lang="en-US" b="1" dirty="0"/>
              <a:t>economic growth</a:t>
            </a:r>
          </a:p>
          <a:p>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6</a:t>
            </a:fld>
            <a:endParaRPr lang="en-US" dirty="0"/>
          </a:p>
        </p:txBody>
      </p:sp>
    </p:spTree>
    <p:extLst>
      <p:ext uri="{BB962C8B-B14F-4D97-AF65-F5344CB8AC3E}">
        <p14:creationId xmlns:p14="http://schemas.microsoft.com/office/powerpoint/2010/main" val="4015843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As </a:t>
            </a:r>
            <a:r>
              <a:rPr lang="en-US" dirty="0"/>
              <a:t>decision-makers and leaders in your community, your role is essential in protecting community members from harmful, unhygienic, or unsafe sanitation </a:t>
            </a:r>
            <a:r>
              <a:rPr lang="en-US" dirty="0" smtClean="0"/>
              <a:t>systems. </a:t>
            </a:r>
            <a:endParaRPr lang="en-US" dirty="0"/>
          </a:p>
          <a:p>
            <a:pPr marL="171450" indent="-171450">
              <a:buFont typeface="Arial" panose="020B0604020202020204" pitchFamily="34" charset="0"/>
              <a:buChar char="•"/>
            </a:pPr>
            <a:r>
              <a:rPr lang="en-US" dirty="0"/>
              <a:t>Your leadership is critical in moving these </a:t>
            </a:r>
            <a:r>
              <a:rPr lang="en-US" dirty="0" smtClean="0"/>
              <a:t>standards forward</a:t>
            </a:r>
          </a:p>
          <a:p>
            <a:pPr marL="171450" indent="-171450">
              <a:buFont typeface="Arial" panose="020B0604020202020204" pitchFamily="34" charset="0"/>
              <a:buChar char="•"/>
            </a:pPr>
            <a:r>
              <a:rPr lang="en-US" dirty="0" smtClean="0"/>
              <a:t>Partnerships</a:t>
            </a:r>
            <a:r>
              <a:rPr lang="en-US" baseline="0" dirty="0" smtClean="0"/>
              <a:t> between the national standard body, and you, the WASH experts, are essential to implement these standards in our country</a:t>
            </a:r>
          </a:p>
        </p:txBody>
      </p:sp>
      <p:sp>
        <p:nvSpPr>
          <p:cNvPr id="4" name="Slide Number Placeholder 3"/>
          <p:cNvSpPr>
            <a:spLocks noGrp="1"/>
          </p:cNvSpPr>
          <p:nvPr>
            <p:ph type="sldNum" sz="quarter" idx="5"/>
          </p:nvPr>
        </p:nvSpPr>
        <p:spPr/>
        <p:txBody>
          <a:bodyPr/>
          <a:lstStyle/>
          <a:p>
            <a:fld id="{79E93119-44EB-4843-BB2D-287C2286127C}" type="slidenum">
              <a:rPr lang="en-US" smtClean="0"/>
              <a:t>7</a:t>
            </a:fld>
            <a:endParaRPr lang="en-US" dirty="0"/>
          </a:p>
        </p:txBody>
      </p:sp>
    </p:spTree>
    <p:extLst>
      <p:ext uri="{BB962C8B-B14F-4D97-AF65-F5344CB8AC3E}">
        <p14:creationId xmlns:p14="http://schemas.microsoft.com/office/powerpoint/2010/main" val="2375786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AGENDA</a:t>
            </a:r>
          </a:p>
          <a:p>
            <a:pPr marL="171450" indent="-171450">
              <a:buFont typeface="Arial" panose="020B0604020202020204" pitchFamily="34" charset="0"/>
              <a:buChar char="•"/>
            </a:pPr>
            <a:r>
              <a:rPr lang="en-US" dirty="0" smtClean="0"/>
              <a:t>We </a:t>
            </a:r>
            <a:r>
              <a:rPr lang="en-US" dirty="0"/>
              <a:t>want to have a discussion about what comes next – how to roll out these standards to relevant stakeholders, what logistics there are to think about, </a:t>
            </a:r>
            <a:r>
              <a:rPr lang="en-US" dirty="0" smtClean="0"/>
              <a:t>how </a:t>
            </a:r>
            <a:r>
              <a:rPr lang="en-US" dirty="0"/>
              <a:t>to communicate all of </a:t>
            </a:r>
            <a:r>
              <a:rPr lang="en-US" dirty="0" smtClean="0"/>
              <a:t>this, </a:t>
            </a:r>
            <a:r>
              <a:rPr lang="en-US" dirty="0"/>
              <a:t>and what it means to the </a:t>
            </a:r>
            <a:r>
              <a:rPr lang="en-US" dirty="0" smtClean="0"/>
              <a:t>community. </a:t>
            </a:r>
            <a:endParaRPr lang="en-US" dirty="0"/>
          </a:p>
          <a:p>
            <a:pPr marL="171450" indent="-171450">
              <a:buFont typeface="Arial" panose="020B0604020202020204" pitchFamily="34" charset="0"/>
              <a:buChar char="•"/>
            </a:pPr>
            <a:r>
              <a:rPr lang="en-US" dirty="0"/>
              <a:t>We want this to be as useful to you as possible, so again we encourage you to ask questions, and we have time at the end for questions and discussion.</a:t>
            </a:r>
          </a:p>
        </p:txBody>
      </p:sp>
      <p:sp>
        <p:nvSpPr>
          <p:cNvPr id="4" name="Slide Number Placeholder 3"/>
          <p:cNvSpPr>
            <a:spLocks noGrp="1"/>
          </p:cNvSpPr>
          <p:nvPr>
            <p:ph type="sldNum" sz="quarter" idx="5"/>
          </p:nvPr>
        </p:nvSpPr>
        <p:spPr/>
        <p:txBody>
          <a:bodyPr/>
          <a:lstStyle/>
          <a:p>
            <a:fld id="{79E93119-44EB-4843-BB2D-287C2286127C}" type="slidenum">
              <a:rPr lang="en-US" smtClean="0"/>
              <a:t>8</a:t>
            </a:fld>
            <a:endParaRPr lang="en-US" dirty="0"/>
          </a:p>
        </p:txBody>
      </p:sp>
    </p:spTree>
    <p:extLst>
      <p:ext uri="{BB962C8B-B14F-4D97-AF65-F5344CB8AC3E}">
        <p14:creationId xmlns:p14="http://schemas.microsoft.com/office/powerpoint/2010/main" val="2032328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ctr">
              <a:buFont typeface="Arial" panose="020B0604020202020204" pitchFamily="34" charset="0"/>
              <a:buChar char="•"/>
            </a:pPr>
            <a:r>
              <a:rPr lang="en-US" sz="1200" kern="1200" dirty="0" smtClean="0">
                <a:solidFill>
                  <a:schemeClr val="tx1"/>
                </a:solidFill>
                <a:effectLst/>
                <a:latin typeface="+mn-lt"/>
                <a:ea typeface="+mn-ea"/>
                <a:cs typeface="+mn-cs"/>
              </a:rPr>
              <a:t>ANSI has a press release template that you can download and tailor for use.</a:t>
            </a:r>
          </a:p>
          <a:p>
            <a:pPr marL="171450" indent="-171450" rtl="0" fontAlgn="ctr">
              <a:buFont typeface="Arial" panose="020B0604020202020204" pitchFamily="34" charset="0"/>
              <a:buChar char="•"/>
            </a:pPr>
            <a:r>
              <a:rPr lang="en-US" sz="1200" kern="1200" dirty="0" smtClean="0">
                <a:solidFill>
                  <a:schemeClr val="tx1"/>
                </a:solidFill>
                <a:effectLst/>
                <a:latin typeface="+mn-lt"/>
                <a:ea typeface="+mn-ea"/>
                <a:cs typeface="+mn-cs"/>
              </a:rPr>
              <a:t>ANSI also has a social media post template and 6 short videos that can be shared with your partners, displayed on your organization’s website, Facebook, LinkedIn, Twitter pages.</a:t>
            </a:r>
          </a:p>
          <a:p>
            <a:pPr marL="171450" indent="-171450" rtl="0" fontAlgn="ctr">
              <a:buFont typeface="Arial" panose="020B0604020202020204" pitchFamily="34" charset="0"/>
              <a:buChar char="•"/>
            </a:pPr>
            <a:r>
              <a:rPr lang="en-US" sz="1200" kern="1200" dirty="0" smtClean="0">
                <a:solidFill>
                  <a:schemeClr val="tx1"/>
                </a:solidFill>
                <a:effectLst/>
                <a:latin typeface="+mn-lt"/>
                <a:ea typeface="+mn-ea"/>
                <a:cs typeface="+mn-cs"/>
              </a:rPr>
              <a:t>Press release template, social media template, explainer videos, PowerPoints, and handouts for your use can all be found at: </a:t>
            </a:r>
            <a:r>
              <a:rPr lang="en-US" sz="1200" kern="1200" dirty="0" smtClean="0">
                <a:solidFill>
                  <a:schemeClr val="tx1"/>
                </a:solidFill>
                <a:effectLst/>
                <a:latin typeface="+mn-lt"/>
                <a:ea typeface="+mn-ea"/>
                <a:cs typeface="+mn-cs"/>
                <a:hlinkClick r:id="rId3"/>
              </a:rPr>
              <a:t>https://sanitation.ansi.org/Resources</a:t>
            </a:r>
            <a:r>
              <a:rPr lang="en-US" sz="1200" kern="1200" dirty="0" smtClean="0">
                <a:solidFill>
                  <a:schemeClr val="tx1"/>
                </a:solidFill>
                <a:effectLst/>
                <a:latin typeface="+mn-lt"/>
                <a:ea typeface="+mn-ea"/>
                <a:cs typeface="+mn-cs"/>
              </a:rPr>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9E93119-44EB-4843-BB2D-287C2286127C}" type="slidenum">
              <a:rPr lang="en-US" smtClean="0"/>
              <a:t>9</a:t>
            </a:fld>
            <a:endParaRPr lang="en-US" dirty="0"/>
          </a:p>
        </p:txBody>
      </p:sp>
    </p:spTree>
    <p:extLst>
      <p:ext uri="{BB962C8B-B14F-4D97-AF65-F5344CB8AC3E}">
        <p14:creationId xmlns:p14="http://schemas.microsoft.com/office/powerpoint/2010/main" val="568320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 </a:t>
            </a:r>
            <a:r>
              <a:rPr lang="en-US" dirty="0"/>
              <a:t>order to see the full benefits of ISO 30500 and 24521, </a:t>
            </a:r>
            <a:r>
              <a:rPr lang="en-US" dirty="0" smtClean="0"/>
              <a:t>it</a:t>
            </a:r>
            <a:r>
              <a:rPr lang="en-US" baseline="0" dirty="0" smtClean="0"/>
              <a:t> is</a:t>
            </a:r>
            <a:r>
              <a:rPr lang="en-US" dirty="0" smtClean="0"/>
              <a:t> </a:t>
            </a:r>
            <a:r>
              <a:rPr lang="en-US" dirty="0"/>
              <a:t>important to ensure that all relevant stakeholders - from the private sector to the government - are sensitized to the value of these international standards; so we need to </a:t>
            </a:r>
            <a:r>
              <a:rPr lang="en-US" dirty="0" smtClean="0"/>
              <a:t>ask </a:t>
            </a:r>
            <a:r>
              <a:rPr lang="en-US" dirty="0"/>
              <a:t>the following questions:</a:t>
            </a:r>
          </a:p>
          <a:p>
            <a:pPr marL="628650" lvl="1" indent="-171450">
              <a:buFont typeface="Arial" panose="020B0604020202020204" pitchFamily="34" charset="0"/>
              <a:buChar char="•"/>
            </a:pPr>
            <a:r>
              <a:rPr lang="en-US" dirty="0"/>
              <a:t>Who are the relevant stakeholders? </a:t>
            </a:r>
          </a:p>
          <a:p>
            <a:pPr marL="628650" lvl="1" indent="-171450">
              <a:buFont typeface="Arial" panose="020B0604020202020204" pitchFamily="34" charset="0"/>
              <a:buChar char="•"/>
            </a:pPr>
            <a:r>
              <a:rPr lang="en-US" dirty="0"/>
              <a:t>Who needs to be aware of the standards? </a:t>
            </a:r>
          </a:p>
          <a:p>
            <a:pPr marL="628650" lvl="1" indent="-171450">
              <a:buFont typeface="Arial" panose="020B0604020202020204" pitchFamily="34" charset="0"/>
              <a:buChar char="•"/>
            </a:pPr>
            <a:r>
              <a:rPr lang="en-US" dirty="0"/>
              <a:t>What are the relevant ministries? </a:t>
            </a:r>
          </a:p>
          <a:p>
            <a:pPr marL="628650" lvl="1" indent="-171450">
              <a:buFont typeface="Arial" panose="020B0604020202020204" pitchFamily="34" charset="0"/>
              <a:buChar char="•"/>
            </a:pPr>
            <a:r>
              <a:rPr lang="en-US" dirty="0"/>
              <a:t>Where should information about ISO 30500 and ISO 24521 be shared? </a:t>
            </a:r>
          </a:p>
          <a:p>
            <a:pPr marL="628650" lvl="1" indent="-171450">
              <a:buFont typeface="Arial" panose="020B0604020202020204" pitchFamily="34" charset="0"/>
              <a:buChar char="•"/>
            </a:pPr>
            <a:r>
              <a:rPr lang="en-US" dirty="0"/>
              <a:t>Who else needs to be involved in this discussion – is there someone missing from the room? </a:t>
            </a:r>
            <a:endParaRPr lang="en-US" dirty="0" smtClean="0"/>
          </a:p>
          <a:p>
            <a:pPr marL="628650" lvl="1" indent="-171450">
              <a:buFont typeface="Arial" panose="020B0604020202020204" pitchFamily="34" charset="0"/>
              <a:buChar char="•"/>
            </a:pPr>
            <a:r>
              <a:rPr lang="en-US" dirty="0" smtClean="0"/>
              <a:t>Are there</a:t>
            </a:r>
            <a:r>
              <a:rPr lang="en-US" baseline="0" dirty="0" smtClean="0"/>
              <a:t> ways </a:t>
            </a:r>
            <a:r>
              <a:rPr lang="en-US" dirty="0" smtClean="0"/>
              <a:t>to build upon existing</a:t>
            </a:r>
            <a:r>
              <a:rPr lang="en-US" baseline="0" dirty="0" smtClean="0"/>
              <a:t> ministerial or private sector initiatives, and include a standards component? (Brainstorming this can be very informative).</a:t>
            </a:r>
            <a:endParaRPr lang="en-US" dirty="0"/>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10</a:t>
            </a:fld>
            <a:endParaRPr lang="en-US" dirty="0"/>
          </a:p>
        </p:txBody>
      </p:sp>
    </p:spTree>
    <p:extLst>
      <p:ext uri="{BB962C8B-B14F-4D97-AF65-F5344CB8AC3E}">
        <p14:creationId xmlns:p14="http://schemas.microsoft.com/office/powerpoint/2010/main" val="2221262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7182D8-AC61-FE4C-9C12-9BDD095860EA}"/>
              </a:ext>
            </a:extLst>
          </p:cNvPr>
          <p:cNvPicPr>
            <a:picLocks noChangeAspect="1"/>
          </p:cNvPicPr>
          <p:nvPr userDrawn="1"/>
        </p:nvPicPr>
        <p:blipFill>
          <a:blip r:embed="rId2">
            <a:alphaModFix amt="80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B9EA2A7-AB4E-6D47-B359-E456A7C23DC7}"/>
              </a:ext>
            </a:extLst>
          </p:cNvPr>
          <p:cNvSpPr>
            <a:spLocks noGrp="1"/>
          </p:cNvSpPr>
          <p:nvPr>
            <p:ph type="subTitle" idx="1" hasCustomPrompt="1"/>
          </p:nvPr>
        </p:nvSpPr>
        <p:spPr>
          <a:xfrm>
            <a:off x="7817223" y="3931956"/>
            <a:ext cx="4231341" cy="1930961"/>
          </a:xfrm>
        </p:spPr>
        <p:txBody>
          <a:bodyPr>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a:t>
            </a:r>
          </a:p>
          <a:p>
            <a:r>
              <a:rPr lang="en-US" dirty="0"/>
              <a:t>Date</a:t>
            </a:r>
          </a:p>
          <a:p>
            <a:r>
              <a:rPr lang="en-US" dirty="0"/>
              <a:t>Event</a:t>
            </a:r>
          </a:p>
          <a:p>
            <a:r>
              <a:rPr lang="en-US" dirty="0"/>
              <a:t>Location</a:t>
            </a:r>
          </a:p>
        </p:txBody>
      </p:sp>
      <p:sp>
        <p:nvSpPr>
          <p:cNvPr id="4" name="Date Placeholder 3">
            <a:extLst>
              <a:ext uri="{FF2B5EF4-FFF2-40B4-BE49-F238E27FC236}">
                <a16:creationId xmlns:a16="http://schemas.microsoft.com/office/drawing/2014/main" id="{A4944FD1-6E88-FA4F-9802-157F7D1C546E}"/>
              </a:ext>
            </a:extLst>
          </p:cNvPr>
          <p:cNvSpPr>
            <a:spLocks noGrp="1"/>
          </p:cNvSpPr>
          <p:nvPr>
            <p:ph type="dt" sz="half" idx="10"/>
          </p:nvPr>
        </p:nvSpPr>
        <p:spPr/>
        <p:txBody>
          <a:bodyPr/>
          <a:lstStyle/>
          <a:p>
            <a:fld id="{1578EBED-7CE0-9843-9786-21AEE62776F5}" type="datetime1">
              <a:rPr lang="en-US" smtClean="0"/>
              <a:t>6/5/2020</a:t>
            </a:fld>
            <a:endParaRPr lang="en-US" dirty="0"/>
          </a:p>
        </p:txBody>
      </p:sp>
      <p:sp>
        <p:nvSpPr>
          <p:cNvPr id="5" name="Footer Placeholder 4">
            <a:extLst>
              <a:ext uri="{FF2B5EF4-FFF2-40B4-BE49-F238E27FC236}">
                <a16:creationId xmlns:a16="http://schemas.microsoft.com/office/drawing/2014/main" id="{374AD5C0-3D80-F647-AE90-78ABB691101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F0C3D1-C7A1-B848-A973-87B4CFCF286A}"/>
              </a:ext>
            </a:extLst>
          </p:cNvPr>
          <p:cNvSpPr>
            <a:spLocks noGrp="1"/>
          </p:cNvSpPr>
          <p:nvPr>
            <p:ph type="sldNum" sz="quarter" idx="12"/>
          </p:nvPr>
        </p:nvSpPr>
        <p:spPr/>
        <p:txBody>
          <a:bodyPr/>
          <a:lstStyle/>
          <a:p>
            <a:fld id="{FA0B7275-42E7-9344-8EE7-3495E2503A86}" type="slidenum">
              <a:rPr lang="en-US" smtClean="0"/>
              <a:t>‹#›</a:t>
            </a:fld>
            <a:endParaRPr lang="en-US" dirty="0"/>
          </a:p>
        </p:txBody>
      </p:sp>
      <p:sp>
        <p:nvSpPr>
          <p:cNvPr id="12" name="Text Placeholder 11">
            <a:extLst>
              <a:ext uri="{FF2B5EF4-FFF2-40B4-BE49-F238E27FC236}">
                <a16:creationId xmlns:a16="http://schemas.microsoft.com/office/drawing/2014/main" id="{3DA257D5-5F3F-E248-9373-1DE92F7C52D2}"/>
              </a:ext>
            </a:extLst>
          </p:cNvPr>
          <p:cNvSpPr>
            <a:spLocks noGrp="1"/>
          </p:cNvSpPr>
          <p:nvPr>
            <p:ph type="body" sz="quarter" idx="13" hasCustomPrompt="1"/>
          </p:nvPr>
        </p:nvSpPr>
        <p:spPr>
          <a:xfrm>
            <a:off x="214313" y="1280320"/>
            <a:ext cx="5143500" cy="855662"/>
          </a:xfrm>
        </p:spPr>
        <p:txBody>
          <a:bodyPr lIns="0" tIns="0" rIns="0" bIns="0" anchor="t"/>
          <a:lstStyle>
            <a:lvl1pPr marL="0" indent="0" algn="r">
              <a:buNone/>
              <a:defRPr/>
            </a:lvl1pPr>
          </a:lstStyle>
          <a:p>
            <a:pPr lvl="0"/>
            <a:r>
              <a:rPr lang="en-US" dirty="0"/>
              <a:t>subhead</a:t>
            </a:r>
          </a:p>
        </p:txBody>
      </p:sp>
      <p:sp>
        <p:nvSpPr>
          <p:cNvPr id="15" name="Title 1">
            <a:extLst>
              <a:ext uri="{FF2B5EF4-FFF2-40B4-BE49-F238E27FC236}">
                <a16:creationId xmlns:a16="http://schemas.microsoft.com/office/drawing/2014/main" id="{88895574-6685-FF49-9137-361CF3C52A97}"/>
              </a:ext>
            </a:extLst>
          </p:cNvPr>
          <p:cNvSpPr>
            <a:spLocks noGrp="1"/>
          </p:cNvSpPr>
          <p:nvPr>
            <p:ph type="title" hasCustomPrompt="1"/>
          </p:nvPr>
        </p:nvSpPr>
        <p:spPr>
          <a:xfrm>
            <a:off x="214313" y="366552"/>
            <a:ext cx="5600699" cy="715145"/>
          </a:xfrm>
        </p:spPr>
        <p:txBody>
          <a:bodyPr lIns="0" tIns="0" rIns="0" bIns="0" anchor="ctr" anchorCtr="0"/>
          <a:lstStyle>
            <a:lvl1pPr algn="r">
              <a:defRPr b="1">
                <a:solidFill>
                  <a:srgbClr val="0A55A3"/>
                </a:solidFill>
              </a:defRPr>
            </a:lvl1pPr>
          </a:lstStyle>
          <a:p>
            <a:r>
              <a:rPr lang="en-US" dirty="0"/>
              <a:t>title style</a:t>
            </a:r>
          </a:p>
        </p:txBody>
      </p:sp>
      <p:pic>
        <p:nvPicPr>
          <p:cNvPr id="9" name="Picture 8">
            <a:extLst>
              <a:ext uri="{FF2B5EF4-FFF2-40B4-BE49-F238E27FC236}">
                <a16:creationId xmlns:a16="http://schemas.microsoft.com/office/drawing/2014/main" id="{162F8BF3-F45B-CA47-A50F-0F9AEB41C536}"/>
              </a:ext>
            </a:extLst>
          </p:cNvPr>
          <p:cNvPicPr>
            <a:picLocks noChangeAspect="1"/>
          </p:cNvPicPr>
          <p:nvPr userDrawn="1"/>
        </p:nvPicPr>
        <p:blipFill>
          <a:blip r:embed="rId3"/>
          <a:stretch>
            <a:fillRect/>
          </a:stretch>
        </p:blipFill>
        <p:spPr>
          <a:xfrm>
            <a:off x="8138649" y="5972175"/>
            <a:ext cx="2834640" cy="885825"/>
          </a:xfrm>
          <a:prstGeom prst="rect">
            <a:avLst/>
          </a:prstGeom>
        </p:spPr>
      </p:pic>
    </p:spTree>
    <p:extLst>
      <p:ext uri="{BB962C8B-B14F-4D97-AF65-F5344CB8AC3E}">
        <p14:creationId xmlns:p14="http://schemas.microsoft.com/office/powerpoint/2010/main" val="2349098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401F7-A781-7A47-BA58-98ED19FBB9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ADEBE4-746E-004B-9782-7B97537126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E380C-9419-584A-9405-DA6C0BDC2E32}"/>
              </a:ext>
            </a:extLst>
          </p:cNvPr>
          <p:cNvSpPr>
            <a:spLocks noGrp="1"/>
          </p:cNvSpPr>
          <p:nvPr>
            <p:ph type="dt" sz="half" idx="10"/>
          </p:nvPr>
        </p:nvSpPr>
        <p:spPr/>
        <p:txBody>
          <a:bodyPr/>
          <a:lstStyle/>
          <a:p>
            <a:fld id="{F283D726-3EF5-5443-AC54-84D1AD632BB3}" type="datetime1">
              <a:rPr lang="en-US" smtClean="0"/>
              <a:t>6/5/2020</a:t>
            </a:fld>
            <a:endParaRPr lang="en-US" dirty="0"/>
          </a:p>
        </p:txBody>
      </p:sp>
      <p:sp>
        <p:nvSpPr>
          <p:cNvPr id="5" name="Footer Placeholder 4">
            <a:extLst>
              <a:ext uri="{FF2B5EF4-FFF2-40B4-BE49-F238E27FC236}">
                <a16:creationId xmlns:a16="http://schemas.microsoft.com/office/drawing/2014/main" id="{0101ACE3-2555-434C-8BB4-0939C44C6E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256B73F-BE4D-724D-A6FF-33B0609198D1}"/>
              </a:ext>
            </a:extLst>
          </p:cNvPr>
          <p:cNvSpPr>
            <a:spLocks noGrp="1"/>
          </p:cNvSpPr>
          <p:nvPr>
            <p:ph type="sldNum" sz="quarter" idx="12"/>
          </p:nvPr>
        </p:nvSpPr>
        <p:spPr/>
        <p:txBody>
          <a:bodyPr/>
          <a:lstStyle/>
          <a:p>
            <a:fld id="{FA0B7275-42E7-9344-8EE7-3495E2503A86}" type="slidenum">
              <a:rPr lang="en-US" smtClean="0"/>
              <a:t>‹#›</a:t>
            </a:fld>
            <a:endParaRPr lang="en-US" dirty="0"/>
          </a:p>
        </p:txBody>
      </p:sp>
    </p:spTree>
    <p:extLst>
      <p:ext uri="{BB962C8B-B14F-4D97-AF65-F5344CB8AC3E}">
        <p14:creationId xmlns:p14="http://schemas.microsoft.com/office/powerpoint/2010/main" val="2736150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0D7C12-F493-244E-BA16-3384544FCE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C26108-B39F-C54A-8DA0-7DB2DD9839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E0214-37F7-9B4F-92C8-58B330BA39E2}"/>
              </a:ext>
            </a:extLst>
          </p:cNvPr>
          <p:cNvSpPr>
            <a:spLocks noGrp="1"/>
          </p:cNvSpPr>
          <p:nvPr>
            <p:ph type="dt" sz="half" idx="10"/>
          </p:nvPr>
        </p:nvSpPr>
        <p:spPr/>
        <p:txBody>
          <a:bodyPr/>
          <a:lstStyle/>
          <a:p>
            <a:fld id="{6DE1FBE8-6C0B-B14A-A313-30297CA75A20}" type="datetime1">
              <a:rPr lang="en-US" smtClean="0"/>
              <a:t>6/5/2020</a:t>
            </a:fld>
            <a:endParaRPr lang="en-US" dirty="0"/>
          </a:p>
        </p:txBody>
      </p:sp>
      <p:sp>
        <p:nvSpPr>
          <p:cNvPr id="5" name="Footer Placeholder 4">
            <a:extLst>
              <a:ext uri="{FF2B5EF4-FFF2-40B4-BE49-F238E27FC236}">
                <a16:creationId xmlns:a16="http://schemas.microsoft.com/office/drawing/2014/main" id="{4EADE68E-C2AD-8B43-A86D-DF0F00796F7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338E75-2CB5-CB43-97DC-67A5E69C30DA}"/>
              </a:ext>
            </a:extLst>
          </p:cNvPr>
          <p:cNvSpPr>
            <a:spLocks noGrp="1"/>
          </p:cNvSpPr>
          <p:nvPr>
            <p:ph type="sldNum" sz="quarter" idx="12"/>
          </p:nvPr>
        </p:nvSpPr>
        <p:spPr/>
        <p:txBody>
          <a:bodyPr/>
          <a:lstStyle/>
          <a:p>
            <a:fld id="{FA0B7275-42E7-9344-8EE7-3495E2503A86}" type="slidenum">
              <a:rPr lang="en-US" smtClean="0"/>
              <a:t>‹#›</a:t>
            </a:fld>
            <a:endParaRPr lang="en-US" dirty="0"/>
          </a:p>
        </p:txBody>
      </p:sp>
    </p:spTree>
    <p:extLst>
      <p:ext uri="{BB962C8B-B14F-4D97-AF65-F5344CB8AC3E}">
        <p14:creationId xmlns:p14="http://schemas.microsoft.com/office/powerpoint/2010/main" val="3716366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2C80C7-310B-1A43-BD7E-DD76A3347752}"/>
              </a:ext>
            </a:extLst>
          </p:cNvPr>
          <p:cNvPicPr>
            <a:picLocks noChangeAspect="1"/>
          </p:cNvPicPr>
          <p:nvPr userDrawn="1"/>
        </p:nvPicPr>
        <p:blipFill rotWithShape="1">
          <a:blip r:embed="rId2">
            <a:alphaModFix/>
          </a:blip>
          <a:srcRect t="513" r="68807" b="30775"/>
          <a:stretch/>
        </p:blipFill>
        <p:spPr>
          <a:xfrm>
            <a:off x="-37003" y="0"/>
            <a:ext cx="5534709" cy="6858000"/>
          </a:xfrm>
          <a:prstGeom prst="rect">
            <a:avLst/>
          </a:prstGeom>
        </p:spPr>
      </p:pic>
      <p:sp>
        <p:nvSpPr>
          <p:cNvPr id="2" name="Title 1">
            <a:extLst>
              <a:ext uri="{FF2B5EF4-FFF2-40B4-BE49-F238E27FC236}">
                <a16:creationId xmlns:a16="http://schemas.microsoft.com/office/drawing/2014/main" id="{5CC6BF06-BDF3-5546-BF2E-1DA9421FC3AD}"/>
              </a:ext>
            </a:extLst>
          </p:cNvPr>
          <p:cNvSpPr>
            <a:spLocks noGrp="1"/>
          </p:cNvSpPr>
          <p:nvPr>
            <p:ph type="title" hasCustomPrompt="1"/>
          </p:nvPr>
        </p:nvSpPr>
        <p:spPr>
          <a:xfrm>
            <a:off x="114300" y="2515235"/>
            <a:ext cx="4786313" cy="1325880"/>
          </a:xfrm>
        </p:spPr>
        <p:txBody>
          <a:bodyPr lIns="0" tIns="0" rIns="0" bIns="0" anchor="ctr" anchorCtr="0">
            <a:normAutofit/>
          </a:bodyPr>
          <a:lstStyle>
            <a:lvl1pPr algn="r">
              <a:defRPr sz="4000" b="1" baseline="0">
                <a:solidFill>
                  <a:srgbClr val="0A55A3"/>
                </a:solidFill>
              </a:defRPr>
            </a:lvl1pPr>
          </a:lstStyle>
          <a:p>
            <a:r>
              <a:rPr lang="en-US" dirty="0"/>
              <a:t>title style</a:t>
            </a:r>
          </a:p>
        </p:txBody>
      </p:sp>
      <p:sp>
        <p:nvSpPr>
          <p:cNvPr id="3" name="Content Placeholder 2">
            <a:extLst>
              <a:ext uri="{FF2B5EF4-FFF2-40B4-BE49-F238E27FC236}">
                <a16:creationId xmlns:a16="http://schemas.microsoft.com/office/drawing/2014/main" id="{341E2711-88DD-F94E-B9DF-70CB450E5F4A}"/>
              </a:ext>
            </a:extLst>
          </p:cNvPr>
          <p:cNvSpPr>
            <a:spLocks noGrp="1"/>
          </p:cNvSpPr>
          <p:nvPr>
            <p:ph idx="1"/>
          </p:nvPr>
        </p:nvSpPr>
        <p:spPr>
          <a:xfrm>
            <a:off x="5802922" y="1252728"/>
            <a:ext cx="5683392" cy="4352544"/>
          </a:xfrm>
          <a:noFill/>
        </p:spPr>
        <p:txBody>
          <a:bodyPr lIns="0" tIns="0" rIns="0" bIns="0" anchor="ctr"/>
          <a:lstStyle>
            <a:lvl1pPr marL="228600" indent="-228600">
              <a:buClr>
                <a:srgbClr val="0A55A3"/>
              </a:buClr>
              <a:buSzPct val="75000"/>
              <a:buFont typeface="PingFang SC Regular" panose="020B0400000000000000" pitchFamily="34" charset="-122"/>
              <a:buChar char="＋"/>
              <a:defRPr>
                <a:solidFill>
                  <a:srgbClr val="0A55A3"/>
                </a:solidFill>
              </a:defRPr>
            </a:lvl1pPr>
            <a:lvl2pPr marL="685800" indent="-228600">
              <a:buClr>
                <a:srgbClr val="0A55A3"/>
              </a:buClr>
              <a:buSzPct val="75000"/>
              <a:buFont typeface="PingFang SC Regular" panose="020B0400000000000000" pitchFamily="34" charset="-122"/>
              <a:buChar char="﹣"/>
              <a:defRPr>
                <a:solidFill>
                  <a:srgbClr val="0A55A3"/>
                </a:solidFill>
              </a:defRPr>
            </a:lvl2pPr>
            <a:lvl3pPr marL="1143000" indent="-228600">
              <a:buClr>
                <a:srgbClr val="0A55A3"/>
              </a:buClr>
              <a:buSzPct val="75000"/>
              <a:buFont typeface="PingFang SC Regular" panose="020B0400000000000000" pitchFamily="34" charset="-122"/>
              <a:buChar char="﹣"/>
              <a:defRPr>
                <a:solidFill>
                  <a:srgbClr val="0A55A3"/>
                </a:solidFill>
              </a:defRPr>
            </a:lvl3pPr>
            <a:lvl4pPr marL="1600200" indent="-228600">
              <a:buClr>
                <a:srgbClr val="0A55A3"/>
              </a:buClr>
              <a:buSzPct val="75000"/>
              <a:buFont typeface="PingFang SC Regular" panose="020B0400000000000000" pitchFamily="34" charset="-122"/>
              <a:buChar char="﹣"/>
              <a:defRPr>
                <a:solidFill>
                  <a:srgbClr val="0A55A3"/>
                </a:solidFill>
              </a:defRPr>
            </a:lvl4pPr>
            <a:lvl5pPr marL="2057400" indent="-228600">
              <a:buClr>
                <a:srgbClr val="0A55A3"/>
              </a:buClr>
              <a:buSzPct val="75000"/>
              <a:buFont typeface="PingFang SC Regular" panose="020B0400000000000000" pitchFamily="34" charset="-122"/>
              <a:buChar char="﹣"/>
              <a:defRPr>
                <a:solidFill>
                  <a:srgbClr val="0A55A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4695BE2-42D1-FA41-B94E-C38DD3FF3561}"/>
              </a:ext>
            </a:extLst>
          </p:cNvPr>
          <p:cNvSpPr>
            <a:spLocks noGrp="1"/>
          </p:cNvSpPr>
          <p:nvPr>
            <p:ph type="dt" sz="half" idx="10"/>
          </p:nvPr>
        </p:nvSpPr>
        <p:spPr/>
        <p:txBody>
          <a:bodyPr/>
          <a:lstStyle/>
          <a:p>
            <a:fld id="{CE14D0A2-B78F-2E45-962B-C6201F1E61F8}" type="datetime1">
              <a:rPr lang="en-US" smtClean="0"/>
              <a:t>6/5/2020</a:t>
            </a:fld>
            <a:endParaRPr lang="en-US" dirty="0"/>
          </a:p>
        </p:txBody>
      </p:sp>
      <p:sp>
        <p:nvSpPr>
          <p:cNvPr id="5" name="Footer Placeholder 4">
            <a:extLst>
              <a:ext uri="{FF2B5EF4-FFF2-40B4-BE49-F238E27FC236}">
                <a16:creationId xmlns:a16="http://schemas.microsoft.com/office/drawing/2014/main" id="{4AA79CB0-BC2B-3B40-8D80-23801816BB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F3DB2E-EE73-F942-A54E-26D3DE29946F}"/>
              </a:ext>
            </a:extLst>
          </p:cNvPr>
          <p:cNvSpPr>
            <a:spLocks noGrp="1"/>
          </p:cNvSpPr>
          <p:nvPr>
            <p:ph type="sldNum" sz="quarter" idx="12"/>
          </p:nvPr>
        </p:nvSpPr>
        <p:spPr/>
        <p:txBody>
          <a:bodyPr/>
          <a:lstStyle/>
          <a:p>
            <a:fld id="{FA0B7275-42E7-9344-8EE7-3495E2503A86}" type="slidenum">
              <a:rPr lang="en-US" smtClean="0"/>
              <a:t>‹#›</a:t>
            </a:fld>
            <a:endParaRPr lang="en-US" dirty="0"/>
          </a:p>
        </p:txBody>
      </p:sp>
      <p:pic>
        <p:nvPicPr>
          <p:cNvPr id="10" name="Picture 9">
            <a:extLst>
              <a:ext uri="{FF2B5EF4-FFF2-40B4-BE49-F238E27FC236}">
                <a16:creationId xmlns:a16="http://schemas.microsoft.com/office/drawing/2014/main" id="{FC4BECC0-CE22-9042-8A29-2CBFE55D8F2D}"/>
              </a:ext>
            </a:extLst>
          </p:cNvPr>
          <p:cNvPicPr>
            <a:picLocks noChangeAspect="1"/>
          </p:cNvPicPr>
          <p:nvPr userDrawn="1"/>
        </p:nvPicPr>
        <p:blipFill>
          <a:blip r:embed="rId3"/>
          <a:stretch>
            <a:fillRect/>
          </a:stretch>
        </p:blipFill>
        <p:spPr>
          <a:xfrm>
            <a:off x="8191500" y="5972175"/>
            <a:ext cx="2834640" cy="885825"/>
          </a:xfrm>
          <a:prstGeom prst="rect">
            <a:avLst/>
          </a:prstGeom>
        </p:spPr>
      </p:pic>
    </p:spTree>
    <p:extLst>
      <p:ext uri="{BB962C8B-B14F-4D97-AF65-F5344CB8AC3E}">
        <p14:creationId xmlns:p14="http://schemas.microsoft.com/office/powerpoint/2010/main" val="3951572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6293D9-C98C-2B40-A385-F3B4AA95DA27}"/>
              </a:ext>
            </a:extLst>
          </p:cNvPr>
          <p:cNvPicPr>
            <a:picLocks noChangeAspect="1"/>
          </p:cNvPicPr>
          <p:nvPr userDrawn="1"/>
        </p:nvPicPr>
        <p:blipFill>
          <a:blip r:embed="rId2"/>
          <a:stretch>
            <a:fillRect/>
          </a:stretch>
        </p:blipFill>
        <p:spPr>
          <a:xfrm>
            <a:off x="3245" y="0"/>
            <a:ext cx="12185509" cy="6858000"/>
          </a:xfrm>
          <a:prstGeom prst="rect">
            <a:avLst/>
          </a:prstGeom>
        </p:spPr>
      </p:pic>
      <p:sp>
        <p:nvSpPr>
          <p:cNvPr id="4" name="Date Placeholder 3">
            <a:extLst>
              <a:ext uri="{FF2B5EF4-FFF2-40B4-BE49-F238E27FC236}">
                <a16:creationId xmlns:a16="http://schemas.microsoft.com/office/drawing/2014/main" id="{CA9A67E2-CB28-684E-A785-56C62F6AF2E3}"/>
              </a:ext>
            </a:extLst>
          </p:cNvPr>
          <p:cNvSpPr>
            <a:spLocks noGrp="1"/>
          </p:cNvSpPr>
          <p:nvPr>
            <p:ph type="dt" sz="half" idx="10"/>
          </p:nvPr>
        </p:nvSpPr>
        <p:spPr/>
        <p:txBody>
          <a:bodyPr/>
          <a:lstStyle/>
          <a:p>
            <a:fld id="{98414F58-76A1-624F-AE38-044EE08740B0}" type="datetime1">
              <a:rPr lang="en-US" smtClean="0"/>
              <a:t>6/5/2020</a:t>
            </a:fld>
            <a:endParaRPr lang="en-US" dirty="0"/>
          </a:p>
        </p:txBody>
      </p:sp>
      <p:sp>
        <p:nvSpPr>
          <p:cNvPr id="5" name="Footer Placeholder 4">
            <a:extLst>
              <a:ext uri="{FF2B5EF4-FFF2-40B4-BE49-F238E27FC236}">
                <a16:creationId xmlns:a16="http://schemas.microsoft.com/office/drawing/2014/main" id="{7DF09888-8DFE-1448-AAB3-D895336EB4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9C8FFD1-DB09-0143-8F61-E4B39452C25E}"/>
              </a:ext>
            </a:extLst>
          </p:cNvPr>
          <p:cNvSpPr>
            <a:spLocks noGrp="1"/>
          </p:cNvSpPr>
          <p:nvPr>
            <p:ph type="sldNum" sz="quarter" idx="12"/>
          </p:nvPr>
        </p:nvSpPr>
        <p:spPr/>
        <p:txBody>
          <a:bodyPr/>
          <a:lstStyle/>
          <a:p>
            <a:fld id="{FA0B7275-42E7-9344-8EE7-3495E2503A86}" type="slidenum">
              <a:rPr lang="en-US" smtClean="0"/>
              <a:t>‹#›</a:t>
            </a:fld>
            <a:endParaRPr lang="en-US" dirty="0"/>
          </a:p>
        </p:txBody>
      </p:sp>
      <p:sp>
        <p:nvSpPr>
          <p:cNvPr id="8" name="Text Placeholder 2">
            <a:extLst>
              <a:ext uri="{FF2B5EF4-FFF2-40B4-BE49-F238E27FC236}">
                <a16:creationId xmlns:a16="http://schemas.microsoft.com/office/drawing/2014/main" id="{15A10FDA-7958-4B46-B0C1-0D84F19369B8}"/>
              </a:ext>
            </a:extLst>
          </p:cNvPr>
          <p:cNvSpPr>
            <a:spLocks noGrp="1"/>
          </p:cNvSpPr>
          <p:nvPr>
            <p:ph type="body" idx="1" hasCustomPrompt="1"/>
          </p:nvPr>
        </p:nvSpPr>
        <p:spPr>
          <a:xfrm>
            <a:off x="628650" y="300038"/>
            <a:ext cx="2952750" cy="2371725"/>
          </a:xfrm>
        </p:spPr>
        <p:txBody>
          <a:bodyPr>
            <a:normAutofit/>
          </a:bodyPr>
          <a:lstStyle>
            <a:lvl1pPr marL="0" indent="0">
              <a:buNone/>
              <a:defRPr sz="3600">
                <a:solidFill>
                  <a:srgbClr val="0A55A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discussion</a:t>
            </a:r>
          </a:p>
        </p:txBody>
      </p:sp>
      <p:sp>
        <p:nvSpPr>
          <p:cNvPr id="11" name="Subtitle 2">
            <a:extLst>
              <a:ext uri="{FF2B5EF4-FFF2-40B4-BE49-F238E27FC236}">
                <a16:creationId xmlns:a16="http://schemas.microsoft.com/office/drawing/2014/main" id="{98E84DB1-0342-934F-A91A-A893E50BE9DB}"/>
              </a:ext>
            </a:extLst>
          </p:cNvPr>
          <p:cNvSpPr>
            <a:spLocks noGrp="1"/>
          </p:cNvSpPr>
          <p:nvPr>
            <p:ph type="subTitle" idx="13" hasCustomPrompt="1"/>
          </p:nvPr>
        </p:nvSpPr>
        <p:spPr>
          <a:xfrm>
            <a:off x="8610600" y="79797"/>
            <a:ext cx="3547501" cy="1930961"/>
          </a:xfrm>
        </p:spPr>
        <p:txBody>
          <a:bodyPr>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a:t>
            </a:r>
          </a:p>
          <a:p>
            <a:r>
              <a:rPr lang="en-US" dirty="0"/>
              <a:t>Date</a:t>
            </a:r>
          </a:p>
          <a:p>
            <a:r>
              <a:rPr lang="en-US" dirty="0"/>
              <a:t>Event</a:t>
            </a:r>
          </a:p>
          <a:p>
            <a:r>
              <a:rPr lang="en-US" dirty="0"/>
              <a:t>Location</a:t>
            </a:r>
          </a:p>
        </p:txBody>
      </p:sp>
      <p:pic>
        <p:nvPicPr>
          <p:cNvPr id="12" name="Picture 11">
            <a:extLst>
              <a:ext uri="{FF2B5EF4-FFF2-40B4-BE49-F238E27FC236}">
                <a16:creationId xmlns:a16="http://schemas.microsoft.com/office/drawing/2014/main" id="{9131B10C-51C0-4F44-83DD-E32ABCA7A26D}"/>
              </a:ext>
            </a:extLst>
          </p:cNvPr>
          <p:cNvPicPr>
            <a:picLocks noChangeAspect="1"/>
          </p:cNvPicPr>
          <p:nvPr userDrawn="1"/>
        </p:nvPicPr>
        <p:blipFill>
          <a:blip r:embed="rId3"/>
          <a:srcRect/>
          <a:stretch/>
        </p:blipFill>
        <p:spPr>
          <a:xfrm>
            <a:off x="8138649" y="5972175"/>
            <a:ext cx="2834640" cy="885825"/>
          </a:xfrm>
          <a:prstGeom prst="rect">
            <a:avLst/>
          </a:prstGeom>
        </p:spPr>
      </p:pic>
    </p:spTree>
    <p:extLst>
      <p:ext uri="{BB962C8B-B14F-4D97-AF65-F5344CB8AC3E}">
        <p14:creationId xmlns:p14="http://schemas.microsoft.com/office/powerpoint/2010/main" val="1838819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05D4-CBAF-5046-A811-F35AE54F98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067B25-CCA3-D04F-B882-F41CB15FD3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FCCDDD-497A-3B46-B3DB-3DFBCFC346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8AE237-BCEB-F042-B839-5F804625181E}"/>
              </a:ext>
            </a:extLst>
          </p:cNvPr>
          <p:cNvSpPr>
            <a:spLocks noGrp="1"/>
          </p:cNvSpPr>
          <p:nvPr>
            <p:ph type="dt" sz="half" idx="10"/>
          </p:nvPr>
        </p:nvSpPr>
        <p:spPr/>
        <p:txBody>
          <a:bodyPr/>
          <a:lstStyle/>
          <a:p>
            <a:fld id="{DDFF1F50-7B4F-184D-BBE6-7DF0434CA170}" type="datetime1">
              <a:rPr lang="en-US" smtClean="0"/>
              <a:t>6/5/2020</a:t>
            </a:fld>
            <a:endParaRPr lang="en-US" dirty="0"/>
          </a:p>
        </p:txBody>
      </p:sp>
      <p:sp>
        <p:nvSpPr>
          <p:cNvPr id="6" name="Footer Placeholder 5">
            <a:extLst>
              <a:ext uri="{FF2B5EF4-FFF2-40B4-BE49-F238E27FC236}">
                <a16:creationId xmlns:a16="http://schemas.microsoft.com/office/drawing/2014/main" id="{1C727A8C-7831-A14B-92AE-0C88195041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2DA942-7081-564E-B272-A18036B82EF8}"/>
              </a:ext>
            </a:extLst>
          </p:cNvPr>
          <p:cNvSpPr>
            <a:spLocks noGrp="1"/>
          </p:cNvSpPr>
          <p:nvPr>
            <p:ph type="sldNum" sz="quarter" idx="12"/>
          </p:nvPr>
        </p:nvSpPr>
        <p:spPr/>
        <p:txBody>
          <a:bodyPr/>
          <a:lstStyle/>
          <a:p>
            <a:fld id="{FA0B7275-42E7-9344-8EE7-3495E2503A86}" type="slidenum">
              <a:rPr lang="en-US" smtClean="0"/>
              <a:t>‹#›</a:t>
            </a:fld>
            <a:endParaRPr lang="en-US" dirty="0"/>
          </a:p>
        </p:txBody>
      </p:sp>
    </p:spTree>
    <p:extLst>
      <p:ext uri="{BB962C8B-B14F-4D97-AF65-F5344CB8AC3E}">
        <p14:creationId xmlns:p14="http://schemas.microsoft.com/office/powerpoint/2010/main" val="2273379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E062D-B4FD-FC4C-811D-C48421AA92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0A4432-9C52-6F46-8954-7A023B5D5E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A284CF-B53A-2E4B-84AD-63FDC4D5CD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8456CC-A5D6-C746-87C6-DD1866691B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96AC17-E335-964F-92E2-70195BF4AA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E1A214-1752-7B48-81FD-1A083073CB4D}"/>
              </a:ext>
            </a:extLst>
          </p:cNvPr>
          <p:cNvSpPr>
            <a:spLocks noGrp="1"/>
          </p:cNvSpPr>
          <p:nvPr>
            <p:ph type="dt" sz="half" idx="10"/>
          </p:nvPr>
        </p:nvSpPr>
        <p:spPr/>
        <p:txBody>
          <a:bodyPr/>
          <a:lstStyle/>
          <a:p>
            <a:fld id="{9B9D2CFE-5237-214A-948B-66842380581B}" type="datetime1">
              <a:rPr lang="en-US" smtClean="0"/>
              <a:t>6/5/2020</a:t>
            </a:fld>
            <a:endParaRPr lang="en-US" dirty="0"/>
          </a:p>
        </p:txBody>
      </p:sp>
      <p:sp>
        <p:nvSpPr>
          <p:cNvPr id="8" name="Footer Placeholder 7">
            <a:extLst>
              <a:ext uri="{FF2B5EF4-FFF2-40B4-BE49-F238E27FC236}">
                <a16:creationId xmlns:a16="http://schemas.microsoft.com/office/drawing/2014/main" id="{95BF65E2-571C-DB4E-8DC1-F70EDA9B735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B524C6A-2D26-6A4E-BDDA-EB26829C36A4}"/>
              </a:ext>
            </a:extLst>
          </p:cNvPr>
          <p:cNvSpPr>
            <a:spLocks noGrp="1"/>
          </p:cNvSpPr>
          <p:nvPr>
            <p:ph type="sldNum" sz="quarter" idx="12"/>
          </p:nvPr>
        </p:nvSpPr>
        <p:spPr/>
        <p:txBody>
          <a:bodyPr/>
          <a:lstStyle/>
          <a:p>
            <a:fld id="{FA0B7275-42E7-9344-8EE7-3495E2503A86}" type="slidenum">
              <a:rPr lang="en-US" smtClean="0"/>
              <a:t>‹#›</a:t>
            </a:fld>
            <a:endParaRPr lang="en-US" dirty="0"/>
          </a:p>
        </p:txBody>
      </p:sp>
    </p:spTree>
    <p:extLst>
      <p:ext uri="{BB962C8B-B14F-4D97-AF65-F5344CB8AC3E}">
        <p14:creationId xmlns:p14="http://schemas.microsoft.com/office/powerpoint/2010/main" val="2837140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6796-74C3-844E-94C0-5AECC782C7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1EAB79-5A74-4248-AEE5-2E783A4AED6F}"/>
              </a:ext>
            </a:extLst>
          </p:cNvPr>
          <p:cNvSpPr>
            <a:spLocks noGrp="1"/>
          </p:cNvSpPr>
          <p:nvPr>
            <p:ph type="dt" sz="half" idx="10"/>
          </p:nvPr>
        </p:nvSpPr>
        <p:spPr/>
        <p:txBody>
          <a:bodyPr/>
          <a:lstStyle/>
          <a:p>
            <a:fld id="{99C18821-C09B-0A4E-AB78-6A7461ED3242}" type="datetime1">
              <a:rPr lang="en-US" smtClean="0"/>
              <a:t>6/5/2020</a:t>
            </a:fld>
            <a:endParaRPr lang="en-US" dirty="0"/>
          </a:p>
        </p:txBody>
      </p:sp>
      <p:sp>
        <p:nvSpPr>
          <p:cNvPr id="4" name="Footer Placeholder 3">
            <a:extLst>
              <a:ext uri="{FF2B5EF4-FFF2-40B4-BE49-F238E27FC236}">
                <a16:creationId xmlns:a16="http://schemas.microsoft.com/office/drawing/2014/main" id="{0C5B15A9-EA18-5A4F-9732-70013C78D6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8392A80-31D5-9F42-A620-88FF3A067DD4}"/>
              </a:ext>
            </a:extLst>
          </p:cNvPr>
          <p:cNvSpPr>
            <a:spLocks noGrp="1"/>
          </p:cNvSpPr>
          <p:nvPr>
            <p:ph type="sldNum" sz="quarter" idx="12"/>
          </p:nvPr>
        </p:nvSpPr>
        <p:spPr/>
        <p:txBody>
          <a:bodyPr/>
          <a:lstStyle/>
          <a:p>
            <a:fld id="{FA0B7275-42E7-9344-8EE7-3495E2503A86}" type="slidenum">
              <a:rPr lang="en-US" smtClean="0"/>
              <a:t>‹#›</a:t>
            </a:fld>
            <a:endParaRPr lang="en-US" dirty="0"/>
          </a:p>
        </p:txBody>
      </p:sp>
    </p:spTree>
    <p:extLst>
      <p:ext uri="{BB962C8B-B14F-4D97-AF65-F5344CB8AC3E}">
        <p14:creationId xmlns:p14="http://schemas.microsoft.com/office/powerpoint/2010/main" val="1864564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391D22-A5B6-4C47-905D-416D80F2D6B4}"/>
              </a:ext>
            </a:extLst>
          </p:cNvPr>
          <p:cNvSpPr>
            <a:spLocks noGrp="1"/>
          </p:cNvSpPr>
          <p:nvPr>
            <p:ph type="dt" sz="half" idx="10"/>
          </p:nvPr>
        </p:nvSpPr>
        <p:spPr/>
        <p:txBody>
          <a:bodyPr/>
          <a:lstStyle/>
          <a:p>
            <a:fld id="{F94D0AD7-351D-634D-A9D2-4677BED25FA7}" type="datetime1">
              <a:rPr lang="en-US" smtClean="0"/>
              <a:t>6/5/2020</a:t>
            </a:fld>
            <a:endParaRPr lang="en-US" dirty="0"/>
          </a:p>
        </p:txBody>
      </p:sp>
      <p:sp>
        <p:nvSpPr>
          <p:cNvPr id="3" name="Footer Placeholder 2">
            <a:extLst>
              <a:ext uri="{FF2B5EF4-FFF2-40B4-BE49-F238E27FC236}">
                <a16:creationId xmlns:a16="http://schemas.microsoft.com/office/drawing/2014/main" id="{5D7F3AFB-7A6B-DA40-A900-F037276F653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183A714-81A9-F541-B241-8E250DD6A6FE}"/>
              </a:ext>
            </a:extLst>
          </p:cNvPr>
          <p:cNvSpPr>
            <a:spLocks noGrp="1"/>
          </p:cNvSpPr>
          <p:nvPr>
            <p:ph type="sldNum" sz="quarter" idx="12"/>
          </p:nvPr>
        </p:nvSpPr>
        <p:spPr/>
        <p:txBody>
          <a:bodyPr/>
          <a:lstStyle/>
          <a:p>
            <a:fld id="{FA0B7275-42E7-9344-8EE7-3495E2503A86}" type="slidenum">
              <a:rPr lang="en-US" smtClean="0"/>
              <a:t>‹#›</a:t>
            </a:fld>
            <a:endParaRPr lang="en-US" dirty="0"/>
          </a:p>
        </p:txBody>
      </p:sp>
      <p:pic>
        <p:nvPicPr>
          <p:cNvPr id="5" name="Picture 4">
            <a:extLst>
              <a:ext uri="{FF2B5EF4-FFF2-40B4-BE49-F238E27FC236}">
                <a16:creationId xmlns:a16="http://schemas.microsoft.com/office/drawing/2014/main" id="{AF008FEC-C5D7-1B4D-A2BB-33573717AF60}"/>
              </a:ext>
            </a:extLst>
          </p:cNvPr>
          <p:cNvPicPr>
            <a:picLocks noChangeAspect="1"/>
          </p:cNvPicPr>
          <p:nvPr userDrawn="1"/>
        </p:nvPicPr>
        <p:blipFill>
          <a:blip r:embed="rId2"/>
          <a:stretch>
            <a:fillRect/>
          </a:stretch>
        </p:blipFill>
        <p:spPr>
          <a:xfrm>
            <a:off x="8191500" y="5972175"/>
            <a:ext cx="2834640" cy="885825"/>
          </a:xfrm>
          <a:prstGeom prst="rect">
            <a:avLst/>
          </a:prstGeom>
        </p:spPr>
      </p:pic>
    </p:spTree>
    <p:extLst>
      <p:ext uri="{BB962C8B-B14F-4D97-AF65-F5344CB8AC3E}">
        <p14:creationId xmlns:p14="http://schemas.microsoft.com/office/powerpoint/2010/main" val="3011968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030D23-0584-8A44-93F9-1D90EDEAA7CE}"/>
              </a:ext>
            </a:extLst>
          </p:cNvPr>
          <p:cNvSpPr>
            <a:spLocks noGrp="1"/>
          </p:cNvSpPr>
          <p:nvPr>
            <p:ph idx="1" hasCustomPrompt="1"/>
          </p:nvPr>
        </p:nvSpPr>
        <p:spPr>
          <a:xfrm>
            <a:off x="838200" y="987425"/>
            <a:ext cx="10517188" cy="4873625"/>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[VIDEO]</a:t>
            </a:r>
          </a:p>
        </p:txBody>
      </p:sp>
      <p:sp>
        <p:nvSpPr>
          <p:cNvPr id="5" name="Date Placeholder 4">
            <a:extLst>
              <a:ext uri="{FF2B5EF4-FFF2-40B4-BE49-F238E27FC236}">
                <a16:creationId xmlns:a16="http://schemas.microsoft.com/office/drawing/2014/main" id="{A0F8AB91-85C2-284E-B7A5-394EB18A291D}"/>
              </a:ext>
            </a:extLst>
          </p:cNvPr>
          <p:cNvSpPr>
            <a:spLocks noGrp="1"/>
          </p:cNvSpPr>
          <p:nvPr>
            <p:ph type="dt" sz="half" idx="10"/>
          </p:nvPr>
        </p:nvSpPr>
        <p:spPr/>
        <p:txBody>
          <a:bodyPr/>
          <a:lstStyle/>
          <a:p>
            <a:fld id="{7E1CDAFA-A6BA-264E-8860-96CD16B6D616}" type="datetime1">
              <a:rPr lang="en-US" smtClean="0"/>
              <a:t>6/5/2020</a:t>
            </a:fld>
            <a:endParaRPr lang="en-US" dirty="0"/>
          </a:p>
        </p:txBody>
      </p:sp>
      <p:sp>
        <p:nvSpPr>
          <p:cNvPr id="6" name="Footer Placeholder 5">
            <a:extLst>
              <a:ext uri="{FF2B5EF4-FFF2-40B4-BE49-F238E27FC236}">
                <a16:creationId xmlns:a16="http://schemas.microsoft.com/office/drawing/2014/main" id="{A13AEB2E-49EA-B94D-9DC4-DD308EE40FF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B46456F-1D63-4C4D-84AD-07BA116F39FD}"/>
              </a:ext>
            </a:extLst>
          </p:cNvPr>
          <p:cNvSpPr>
            <a:spLocks noGrp="1"/>
          </p:cNvSpPr>
          <p:nvPr>
            <p:ph type="sldNum" sz="quarter" idx="12"/>
          </p:nvPr>
        </p:nvSpPr>
        <p:spPr/>
        <p:txBody>
          <a:bodyPr/>
          <a:lstStyle/>
          <a:p>
            <a:fld id="{FA0B7275-42E7-9344-8EE7-3495E2503A86}" type="slidenum">
              <a:rPr lang="en-US" smtClean="0"/>
              <a:t>‹#›</a:t>
            </a:fld>
            <a:endParaRPr lang="en-US" dirty="0"/>
          </a:p>
        </p:txBody>
      </p:sp>
    </p:spTree>
    <p:extLst>
      <p:ext uri="{BB962C8B-B14F-4D97-AF65-F5344CB8AC3E}">
        <p14:creationId xmlns:p14="http://schemas.microsoft.com/office/powerpoint/2010/main" val="981680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00522-2591-6544-A3EE-DE5B4BDF44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EBDD08-A3E3-B844-80D1-C933171EB5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27F237E-8602-EC41-997A-021E9CF3C0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718F18-7780-5640-A40F-98A72D81B947}"/>
              </a:ext>
            </a:extLst>
          </p:cNvPr>
          <p:cNvSpPr>
            <a:spLocks noGrp="1"/>
          </p:cNvSpPr>
          <p:nvPr>
            <p:ph type="dt" sz="half" idx="10"/>
          </p:nvPr>
        </p:nvSpPr>
        <p:spPr/>
        <p:txBody>
          <a:bodyPr/>
          <a:lstStyle/>
          <a:p>
            <a:fld id="{EF90B94B-E58D-244A-9AA5-4A1876A4B1EA}" type="datetime1">
              <a:rPr lang="en-US" smtClean="0"/>
              <a:t>6/5/2020</a:t>
            </a:fld>
            <a:endParaRPr lang="en-US" dirty="0"/>
          </a:p>
        </p:txBody>
      </p:sp>
      <p:sp>
        <p:nvSpPr>
          <p:cNvPr id="6" name="Footer Placeholder 5">
            <a:extLst>
              <a:ext uri="{FF2B5EF4-FFF2-40B4-BE49-F238E27FC236}">
                <a16:creationId xmlns:a16="http://schemas.microsoft.com/office/drawing/2014/main" id="{994DA447-ED4A-024D-BAF5-57703115C0A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ECAB821-EC67-9E4D-BD97-72414B357757}"/>
              </a:ext>
            </a:extLst>
          </p:cNvPr>
          <p:cNvSpPr>
            <a:spLocks noGrp="1"/>
          </p:cNvSpPr>
          <p:nvPr>
            <p:ph type="sldNum" sz="quarter" idx="12"/>
          </p:nvPr>
        </p:nvSpPr>
        <p:spPr/>
        <p:txBody>
          <a:bodyPr/>
          <a:lstStyle/>
          <a:p>
            <a:fld id="{FA0B7275-42E7-9344-8EE7-3495E2503A86}" type="slidenum">
              <a:rPr lang="en-US" smtClean="0"/>
              <a:t>‹#›</a:t>
            </a:fld>
            <a:endParaRPr lang="en-US" dirty="0"/>
          </a:p>
        </p:txBody>
      </p:sp>
    </p:spTree>
    <p:extLst>
      <p:ext uri="{BB962C8B-B14F-4D97-AF65-F5344CB8AC3E}">
        <p14:creationId xmlns:p14="http://schemas.microsoft.com/office/powerpoint/2010/main" val="325524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6E6D6F-715E-D64A-8F1E-FAF5C6D8EF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F97EFB8-34C4-3A49-BF54-96F343526F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9126C2-3D7C-2742-8F74-3F4EB360C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3BB0E021-A12C-6F4D-9501-3BFC63E1CD7E}" type="datetime1">
              <a:rPr lang="en-US" smtClean="0"/>
              <a:pPr/>
              <a:t>6/5/2020</a:t>
            </a:fld>
            <a:endParaRPr lang="en-US" dirty="0"/>
          </a:p>
        </p:txBody>
      </p:sp>
      <p:sp>
        <p:nvSpPr>
          <p:cNvPr id="5" name="Footer Placeholder 4">
            <a:extLst>
              <a:ext uri="{FF2B5EF4-FFF2-40B4-BE49-F238E27FC236}">
                <a16:creationId xmlns:a16="http://schemas.microsoft.com/office/drawing/2014/main" id="{5CEBB318-9184-364A-99FC-7599C7AB97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0B7D2D8D-2001-3846-82C7-BABE3E23EC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FA0B7275-42E7-9344-8EE7-3495E2503A86}" type="slidenum">
              <a:rPr lang="en-US" smtClean="0"/>
              <a:pPr/>
              <a:t>‹#›</a:t>
            </a:fld>
            <a:endParaRPr lang="en-US" dirty="0"/>
          </a:p>
        </p:txBody>
      </p:sp>
    </p:spTree>
    <p:extLst>
      <p:ext uri="{BB962C8B-B14F-4D97-AF65-F5344CB8AC3E}">
        <p14:creationId xmlns:p14="http://schemas.microsoft.com/office/powerpoint/2010/main" val="3959700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rgbClr val="0A55A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A55A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watch?v=Twa_87erxG8" TargetMode="External"/><Relationship Id="rId3" Type="http://schemas.openxmlformats.org/officeDocument/2006/relationships/image" Target="../media/image6.png"/><Relationship Id="rId7" Type="http://schemas.openxmlformats.org/officeDocument/2006/relationships/hyperlink" Target="https://www.youtube.com/watch?v=kfKC9B6UNNU"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https://www.youtube.com/watch?v=GVj5jApNIVg" TargetMode="External"/><Relationship Id="rId5" Type="http://schemas.openxmlformats.org/officeDocument/2006/relationships/hyperlink" Target="https://www.youtube.com/watch?v=Bv1ClEujMuk" TargetMode="Externa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hyperlink" Target="https://www.youtube.com/watch?v=ASPT3YMJdNo" TargetMode="External"/><Relationship Id="rId3" Type="http://schemas.openxmlformats.org/officeDocument/2006/relationships/image" Target="../media/image6.png"/><Relationship Id="rId7" Type="http://schemas.openxmlformats.org/officeDocument/2006/relationships/hyperlink" Target="https://www.youtube.com/watch?v=9TJPg1AkoJ0&amp;t"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https://www.youtube.com/watch?v=Gxl_DB-peqc" TargetMode="External"/><Relationship Id="rId5" Type="http://schemas.openxmlformats.org/officeDocument/2006/relationships/hyperlink" Target="https://www.youtube.com/watch?v=DhNaJqEZvoM&amp;feature=youtu.be"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QGnZL4zCvrk" TargetMode="External"/><Relationship Id="rId3" Type="http://schemas.openxmlformats.org/officeDocument/2006/relationships/image" Target="../media/image6.png"/><Relationship Id="rId7" Type="http://schemas.openxmlformats.org/officeDocument/2006/relationships/hyperlink" Target="https://www.youtube.com/watch?v=mbpXRaz9gs4"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hyperlink" Target="https://www.youtube.com/watch?v=_Xoxhfc_W_g" TargetMode="External"/><Relationship Id="rId5" Type="http://schemas.openxmlformats.org/officeDocument/2006/relationships/hyperlink" Target="https://www.youtube.com/watch?v=13bG0cFeuLQ"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92509A2-26C3-6548-A9F9-F1294E5FF448}"/>
              </a:ext>
            </a:extLst>
          </p:cNvPr>
          <p:cNvSpPr>
            <a:spLocks noGrp="1"/>
          </p:cNvSpPr>
          <p:nvPr>
            <p:ph type="subTitle" idx="1"/>
          </p:nvPr>
        </p:nvSpPr>
        <p:spPr/>
        <p:txBody>
          <a:bodyPr/>
          <a:lstStyle/>
          <a:p>
            <a:r>
              <a:rPr lang="en-US" dirty="0"/>
              <a:t>Presenter name</a:t>
            </a:r>
          </a:p>
          <a:p>
            <a:r>
              <a:rPr lang="en-US" dirty="0"/>
              <a:t>Organization</a:t>
            </a:r>
          </a:p>
          <a:p>
            <a:r>
              <a:rPr lang="en-US" dirty="0"/>
              <a:t>Date</a:t>
            </a:r>
          </a:p>
          <a:p>
            <a:r>
              <a:rPr lang="en-US" dirty="0"/>
              <a:t>Location</a:t>
            </a:r>
          </a:p>
        </p:txBody>
      </p:sp>
      <p:sp>
        <p:nvSpPr>
          <p:cNvPr id="3" name="Slide Number Placeholder 2">
            <a:extLst>
              <a:ext uri="{FF2B5EF4-FFF2-40B4-BE49-F238E27FC236}">
                <a16:creationId xmlns:a16="http://schemas.microsoft.com/office/drawing/2014/main" id="{2CB64348-C019-BA4B-A1D5-BC712DD60BA6}"/>
              </a:ext>
            </a:extLst>
          </p:cNvPr>
          <p:cNvSpPr>
            <a:spLocks noGrp="1"/>
          </p:cNvSpPr>
          <p:nvPr>
            <p:ph type="sldNum" sz="quarter" idx="12"/>
          </p:nvPr>
        </p:nvSpPr>
        <p:spPr/>
        <p:txBody>
          <a:bodyPr/>
          <a:lstStyle/>
          <a:p>
            <a:fld id="{FA0B7275-42E7-9344-8EE7-3495E2503A86}" type="slidenum">
              <a:rPr lang="en-US" smtClean="0"/>
              <a:pPr/>
              <a:t>2</a:t>
            </a:fld>
            <a:endParaRPr lang="en-US" dirty="0"/>
          </a:p>
        </p:txBody>
      </p:sp>
      <p:sp>
        <p:nvSpPr>
          <p:cNvPr id="4" name="Text Placeholder 3">
            <a:extLst>
              <a:ext uri="{FF2B5EF4-FFF2-40B4-BE49-F238E27FC236}">
                <a16:creationId xmlns:a16="http://schemas.microsoft.com/office/drawing/2014/main" id="{788B57B0-656C-C84B-BB8C-90916B1E12CE}"/>
              </a:ext>
            </a:extLst>
          </p:cNvPr>
          <p:cNvSpPr>
            <a:spLocks noGrp="1"/>
          </p:cNvSpPr>
          <p:nvPr>
            <p:ph type="body" sz="quarter" idx="13"/>
          </p:nvPr>
        </p:nvSpPr>
        <p:spPr/>
        <p:txBody>
          <a:bodyPr/>
          <a:lstStyle/>
          <a:p>
            <a:r>
              <a:rPr lang="en-US" dirty="0" smtClean="0"/>
              <a:t>steps </a:t>
            </a:r>
            <a:r>
              <a:rPr lang="en-US" dirty="0"/>
              <a:t>to engage the WASH sector post adoption</a:t>
            </a:r>
          </a:p>
        </p:txBody>
      </p:sp>
      <p:sp>
        <p:nvSpPr>
          <p:cNvPr id="5" name="Title 4">
            <a:extLst>
              <a:ext uri="{FF2B5EF4-FFF2-40B4-BE49-F238E27FC236}">
                <a16:creationId xmlns:a16="http://schemas.microsoft.com/office/drawing/2014/main" id="{BC623B1A-6042-6840-BBA7-CFBA47DF171E}"/>
              </a:ext>
            </a:extLst>
          </p:cNvPr>
          <p:cNvSpPr>
            <a:spLocks noGrp="1"/>
          </p:cNvSpPr>
          <p:nvPr>
            <p:ph type="title"/>
          </p:nvPr>
        </p:nvSpPr>
        <p:spPr/>
        <p:txBody>
          <a:bodyPr>
            <a:normAutofit fontScale="90000"/>
          </a:bodyPr>
          <a:lstStyle/>
          <a:p>
            <a:r>
              <a:rPr lang="en-US" dirty="0"/>
              <a:t>ISO 30500 &amp; ISO 24521</a:t>
            </a:r>
          </a:p>
        </p:txBody>
      </p:sp>
    </p:spTree>
    <p:extLst>
      <p:ext uri="{BB962C8B-B14F-4D97-AF65-F5344CB8AC3E}">
        <p14:creationId xmlns:p14="http://schemas.microsoft.com/office/powerpoint/2010/main" val="31082106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E55DF-9366-D64C-8DDB-E04C6B00ACC6}"/>
              </a:ext>
            </a:extLst>
          </p:cNvPr>
          <p:cNvSpPr>
            <a:spLocks noGrp="1"/>
          </p:cNvSpPr>
          <p:nvPr>
            <p:ph type="title"/>
          </p:nvPr>
        </p:nvSpPr>
        <p:spPr/>
        <p:txBody>
          <a:bodyPr>
            <a:normAutofit/>
          </a:bodyPr>
          <a:lstStyle/>
          <a:p>
            <a:r>
              <a:rPr lang="en-US" dirty="0"/>
              <a:t>planning and logistics  </a:t>
            </a:r>
          </a:p>
        </p:txBody>
      </p:sp>
      <p:sp>
        <p:nvSpPr>
          <p:cNvPr id="7" name="Content Placeholder 6">
            <a:extLst>
              <a:ext uri="{FF2B5EF4-FFF2-40B4-BE49-F238E27FC236}">
                <a16:creationId xmlns:a16="http://schemas.microsoft.com/office/drawing/2014/main" id="{0C2AAFD8-9B01-BC4E-B361-C73D4152916A}"/>
              </a:ext>
            </a:extLst>
          </p:cNvPr>
          <p:cNvSpPr>
            <a:spLocks noGrp="1"/>
          </p:cNvSpPr>
          <p:nvPr>
            <p:ph idx="1"/>
          </p:nvPr>
        </p:nvSpPr>
        <p:spPr/>
        <p:txBody>
          <a:bodyPr/>
          <a:lstStyle/>
          <a:p>
            <a:pPr marL="0" indent="0">
              <a:buNone/>
            </a:pPr>
            <a:r>
              <a:rPr lang="en-US" dirty="0"/>
              <a:t>prior to conducting information sessions and training:</a:t>
            </a:r>
          </a:p>
          <a:p>
            <a:r>
              <a:rPr lang="en-US" dirty="0"/>
              <a:t>connect with organizational partners</a:t>
            </a:r>
          </a:p>
          <a:p>
            <a:r>
              <a:rPr lang="en-US" dirty="0"/>
              <a:t>identify trainees across sectors</a:t>
            </a:r>
          </a:p>
          <a:p>
            <a:r>
              <a:rPr lang="en-US" dirty="0"/>
              <a:t>obtain curricula &amp; tailor training materials</a:t>
            </a:r>
          </a:p>
          <a:p>
            <a:r>
              <a:rPr lang="en-US" dirty="0"/>
              <a:t>identify and train trainers</a:t>
            </a:r>
          </a:p>
          <a:p>
            <a:r>
              <a:rPr lang="en-US" dirty="0"/>
              <a:t>reserve appropriate locations</a:t>
            </a:r>
          </a:p>
        </p:txBody>
      </p:sp>
      <p:sp>
        <p:nvSpPr>
          <p:cNvPr id="4" name="Slide Number Placeholder 3">
            <a:extLst>
              <a:ext uri="{FF2B5EF4-FFF2-40B4-BE49-F238E27FC236}">
                <a16:creationId xmlns:a16="http://schemas.microsoft.com/office/drawing/2014/main" id="{75A27341-FF6F-1F42-A2D0-3AB4EB1C61FA}"/>
              </a:ext>
            </a:extLst>
          </p:cNvPr>
          <p:cNvSpPr>
            <a:spLocks noGrp="1"/>
          </p:cNvSpPr>
          <p:nvPr>
            <p:ph type="sldNum" sz="quarter" idx="12"/>
          </p:nvPr>
        </p:nvSpPr>
        <p:spPr/>
        <p:txBody>
          <a:bodyPr/>
          <a:lstStyle/>
          <a:p>
            <a:fld id="{FA0B7275-42E7-9344-8EE7-3495E2503A86}" type="slidenum">
              <a:rPr lang="en-US" smtClean="0"/>
              <a:pPr/>
              <a:t>11</a:t>
            </a:fld>
            <a:endParaRPr lang="en-US" dirty="0"/>
          </a:p>
        </p:txBody>
      </p:sp>
    </p:spTree>
    <p:extLst>
      <p:ext uri="{BB962C8B-B14F-4D97-AF65-F5344CB8AC3E}">
        <p14:creationId xmlns:p14="http://schemas.microsoft.com/office/powerpoint/2010/main" val="3193298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2D7F-19AC-D147-BCFB-5083DB9DB1D4}"/>
              </a:ext>
            </a:extLst>
          </p:cNvPr>
          <p:cNvSpPr>
            <a:spLocks noGrp="1"/>
          </p:cNvSpPr>
          <p:nvPr>
            <p:ph type="title"/>
          </p:nvPr>
        </p:nvSpPr>
        <p:spPr/>
        <p:txBody>
          <a:bodyPr/>
          <a:lstStyle/>
          <a:p>
            <a:r>
              <a:rPr lang="en-US" dirty="0"/>
              <a:t>information &amp; learning sessions</a:t>
            </a:r>
          </a:p>
        </p:txBody>
      </p:sp>
      <p:sp>
        <p:nvSpPr>
          <p:cNvPr id="3" name="Content Placeholder 2">
            <a:extLst>
              <a:ext uri="{FF2B5EF4-FFF2-40B4-BE49-F238E27FC236}">
                <a16:creationId xmlns:a16="http://schemas.microsoft.com/office/drawing/2014/main" id="{794A7112-607F-8740-BF3E-9ECE39A8FA00}"/>
              </a:ext>
            </a:extLst>
          </p:cNvPr>
          <p:cNvSpPr>
            <a:spLocks noGrp="1"/>
          </p:cNvSpPr>
          <p:nvPr>
            <p:ph idx="1"/>
          </p:nvPr>
        </p:nvSpPr>
        <p:spPr>
          <a:xfrm>
            <a:off x="5802922" y="692658"/>
            <a:ext cx="5683392" cy="4352544"/>
          </a:xfrm>
        </p:spPr>
        <p:txBody>
          <a:bodyPr/>
          <a:lstStyle/>
          <a:p>
            <a:r>
              <a:rPr lang="en-US" dirty="0"/>
              <a:t>raise awareness to educate stakeholders and decision-makers who may not yet know about adoption by convening seminars, workshops, or collaborative meetings </a:t>
            </a:r>
            <a:endParaRPr lang="en-US" dirty="0" smtClean="0"/>
          </a:p>
          <a:p>
            <a:r>
              <a:rPr lang="en-US" dirty="0"/>
              <a:t>Be sure that relevant stakeholders are aware that these standards help to meet SDG 6</a:t>
            </a:r>
          </a:p>
        </p:txBody>
      </p:sp>
      <p:sp>
        <p:nvSpPr>
          <p:cNvPr id="4" name="Slide Number Placeholder 3">
            <a:extLst>
              <a:ext uri="{FF2B5EF4-FFF2-40B4-BE49-F238E27FC236}">
                <a16:creationId xmlns:a16="http://schemas.microsoft.com/office/drawing/2014/main" id="{F5F3F424-C001-904A-8BE9-F36C8EE4EF21}"/>
              </a:ext>
            </a:extLst>
          </p:cNvPr>
          <p:cNvSpPr>
            <a:spLocks noGrp="1"/>
          </p:cNvSpPr>
          <p:nvPr>
            <p:ph type="sldNum" sz="quarter" idx="12"/>
          </p:nvPr>
        </p:nvSpPr>
        <p:spPr/>
        <p:txBody>
          <a:bodyPr/>
          <a:lstStyle/>
          <a:p>
            <a:fld id="{FA0B7275-42E7-9344-8EE7-3495E2503A86}" type="slidenum">
              <a:rPr lang="en-US" smtClean="0"/>
              <a:pPr/>
              <a:t>12</a:t>
            </a:fld>
            <a:endParaRPr lang="en-US" dirty="0"/>
          </a:p>
        </p:txBody>
      </p:sp>
      <p:pic>
        <p:nvPicPr>
          <p:cNvPr id="1028" name="Picture 4" descr="https://sustainabledevelopment.un.org/content/dist2/images/E_SDG%20goals_icons-individual-rgb-0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9090" y="5438711"/>
            <a:ext cx="1282764" cy="1282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6975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A0B7275-42E7-9344-8EE7-3495E2503A86}" type="slidenum">
              <a:rPr lang="en-US" smtClean="0"/>
              <a:t>13</a:t>
            </a:fld>
            <a:endParaRPr lang="en-US" dirty="0"/>
          </a:p>
        </p:txBody>
      </p:sp>
      <p:grpSp>
        <p:nvGrpSpPr>
          <p:cNvPr id="6" name="Group 5"/>
          <p:cNvGrpSpPr/>
          <p:nvPr/>
        </p:nvGrpSpPr>
        <p:grpSpPr>
          <a:xfrm>
            <a:off x="437660" y="266414"/>
            <a:ext cx="9170645" cy="5617028"/>
            <a:chOff x="1592090" y="266414"/>
            <a:chExt cx="9170645" cy="5617028"/>
          </a:xfrm>
        </p:grpSpPr>
        <p:pic>
          <p:nvPicPr>
            <p:cNvPr id="4" name="Picture 3"/>
            <p:cNvPicPr>
              <a:picLocks noChangeAspect="1"/>
            </p:cNvPicPr>
            <p:nvPr/>
          </p:nvPicPr>
          <p:blipFill rotWithShape="1">
            <a:blip r:embed="rId3"/>
            <a:srcRect b="86199"/>
            <a:stretch/>
          </p:blipFill>
          <p:spPr>
            <a:xfrm>
              <a:off x="1592090" y="266414"/>
              <a:ext cx="9170645" cy="840492"/>
            </a:xfrm>
            <a:prstGeom prst="rect">
              <a:avLst/>
            </a:prstGeom>
          </p:spPr>
        </p:pic>
        <p:sp>
          <p:nvSpPr>
            <p:cNvPr id="5" name="Rectangle 4"/>
            <p:cNvSpPr/>
            <p:nvPr/>
          </p:nvSpPr>
          <p:spPr>
            <a:xfrm>
              <a:off x="10083114" y="1087395"/>
              <a:ext cx="679621" cy="479604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p:cNvSpPr txBox="1"/>
          <p:nvPr/>
        </p:nvSpPr>
        <p:spPr>
          <a:xfrm>
            <a:off x="602" y="5221705"/>
            <a:ext cx="8458200" cy="757990"/>
          </a:xfrm>
          <a:prstGeom prst="rect">
            <a:avLst/>
          </a:prstGeom>
          <a:noFill/>
        </p:spPr>
        <p:txBody>
          <a:bodyPr wrap="square" rtlCol="0">
            <a:spAutoFit/>
          </a:bodyPr>
          <a:lstStyle/>
          <a:p>
            <a:endParaRPr lang="en-US" dirty="0"/>
          </a:p>
        </p:txBody>
      </p:sp>
      <p:sp>
        <p:nvSpPr>
          <p:cNvPr id="9" name="TextBox 8"/>
          <p:cNvSpPr txBox="1"/>
          <p:nvPr/>
        </p:nvSpPr>
        <p:spPr>
          <a:xfrm>
            <a:off x="3409460" y="322740"/>
            <a:ext cx="5013246" cy="369332"/>
          </a:xfrm>
          <a:prstGeom prst="rect">
            <a:avLst/>
          </a:prstGeom>
          <a:solidFill>
            <a:schemeClr val="bg1"/>
          </a:solidFill>
        </p:spPr>
        <p:txBody>
          <a:bodyPr wrap="square" rtlCol="0">
            <a:spAutoFit/>
          </a:bodyPr>
          <a:lstStyle/>
          <a:p>
            <a:r>
              <a:rPr lang="en-US" dirty="0"/>
              <a:t>ISO Standards &amp; the SDGs</a:t>
            </a:r>
          </a:p>
        </p:txBody>
      </p:sp>
      <p:pic>
        <p:nvPicPr>
          <p:cNvPr id="8" name="Picture 7"/>
          <p:cNvPicPr>
            <a:picLocks noChangeAspect="1"/>
          </p:cNvPicPr>
          <p:nvPr/>
        </p:nvPicPr>
        <p:blipFill>
          <a:blip r:embed="rId4"/>
          <a:stretch>
            <a:fillRect/>
          </a:stretch>
        </p:blipFill>
        <p:spPr>
          <a:xfrm>
            <a:off x="437660" y="1104654"/>
            <a:ext cx="8494234" cy="4778788"/>
          </a:xfrm>
          <a:prstGeom prst="rect">
            <a:avLst/>
          </a:prstGeom>
        </p:spPr>
      </p:pic>
      <p:sp>
        <p:nvSpPr>
          <p:cNvPr id="11" name="Rectangle 10"/>
          <p:cNvSpPr/>
          <p:nvPr/>
        </p:nvSpPr>
        <p:spPr>
          <a:xfrm>
            <a:off x="9882625" y="1034576"/>
            <a:ext cx="2104372" cy="1815882"/>
          </a:xfrm>
          <a:prstGeom prst="rect">
            <a:avLst/>
          </a:prstGeom>
        </p:spPr>
        <p:txBody>
          <a:bodyPr wrap="square">
            <a:spAutoFit/>
          </a:bodyPr>
          <a:lstStyle/>
          <a:p>
            <a:r>
              <a:rPr lang="en-US" sz="2800" dirty="0">
                <a:hlinkClick r:id="rId5"/>
              </a:rPr>
              <a:t>English</a:t>
            </a:r>
            <a:r>
              <a:rPr lang="en-US" sz="2800" dirty="0"/>
              <a:t> </a:t>
            </a:r>
          </a:p>
          <a:p>
            <a:r>
              <a:rPr lang="en-US" sz="2800" dirty="0">
                <a:hlinkClick r:id="rId6"/>
              </a:rPr>
              <a:t>Français</a:t>
            </a:r>
            <a:r>
              <a:rPr lang="en-US" sz="2800" dirty="0"/>
              <a:t> </a:t>
            </a:r>
          </a:p>
          <a:p>
            <a:r>
              <a:rPr lang="en-US" sz="2800" dirty="0">
                <a:hlinkClick r:id="rId7"/>
              </a:rPr>
              <a:t>Português</a:t>
            </a:r>
            <a:endParaRPr lang="en-US" sz="2800" dirty="0"/>
          </a:p>
          <a:p>
            <a:r>
              <a:rPr lang="ja-JP" altLang="en-US" sz="2800" dirty="0">
                <a:hlinkClick r:id="rId8"/>
              </a:rPr>
              <a:t>中</a:t>
            </a:r>
            <a:r>
              <a:rPr lang="ja-JP" altLang="en-US" sz="2800" dirty="0" smtClean="0">
                <a:hlinkClick r:id="rId8"/>
              </a:rPr>
              <a:t>文</a:t>
            </a:r>
            <a:endParaRPr lang="en-US" altLang="ja-JP" sz="2800" dirty="0"/>
          </a:p>
        </p:txBody>
      </p:sp>
    </p:spTree>
    <p:extLst>
      <p:ext uri="{BB962C8B-B14F-4D97-AF65-F5344CB8AC3E}">
        <p14:creationId xmlns:p14="http://schemas.microsoft.com/office/powerpoint/2010/main" val="9487567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29B6-3E49-FF4D-A0BD-BF6FC8721B51}"/>
              </a:ext>
            </a:extLst>
          </p:cNvPr>
          <p:cNvSpPr>
            <a:spLocks noGrp="1"/>
          </p:cNvSpPr>
          <p:nvPr>
            <p:ph type="title"/>
          </p:nvPr>
        </p:nvSpPr>
        <p:spPr/>
        <p:txBody>
          <a:bodyPr/>
          <a:lstStyle/>
          <a:p>
            <a:r>
              <a:rPr lang="en-US" dirty="0"/>
              <a:t>trainings</a:t>
            </a:r>
          </a:p>
        </p:txBody>
      </p:sp>
      <p:sp>
        <p:nvSpPr>
          <p:cNvPr id="3" name="Content Placeholder 2">
            <a:extLst>
              <a:ext uri="{FF2B5EF4-FFF2-40B4-BE49-F238E27FC236}">
                <a16:creationId xmlns:a16="http://schemas.microsoft.com/office/drawing/2014/main" id="{B76C5076-EA36-D445-A04D-708BB369D48E}"/>
              </a:ext>
            </a:extLst>
          </p:cNvPr>
          <p:cNvSpPr>
            <a:spLocks noGrp="1"/>
          </p:cNvSpPr>
          <p:nvPr>
            <p:ph idx="1"/>
          </p:nvPr>
        </p:nvSpPr>
        <p:spPr/>
        <p:txBody>
          <a:bodyPr/>
          <a:lstStyle/>
          <a:p>
            <a:r>
              <a:rPr lang="en-US" dirty="0"/>
              <a:t>conduct more in-depth trainings for technical experts and other stakeholders who play a key role in implementation</a:t>
            </a:r>
          </a:p>
          <a:p>
            <a:pPr lvl="1"/>
            <a:r>
              <a:rPr lang="en-US" dirty="0"/>
              <a:t>wastewater management and operators </a:t>
            </a:r>
          </a:p>
          <a:p>
            <a:pPr lvl="1"/>
            <a:r>
              <a:rPr lang="en-US" dirty="0"/>
              <a:t>national, regional, and/or municipal water and sanitation </a:t>
            </a:r>
            <a:r>
              <a:rPr lang="en-US" dirty="0" smtClean="0"/>
              <a:t>departments</a:t>
            </a:r>
          </a:p>
          <a:p>
            <a:r>
              <a:rPr lang="en-US" dirty="0" smtClean="0"/>
              <a:t>inform </a:t>
            </a:r>
            <a:r>
              <a:rPr lang="en-US" dirty="0"/>
              <a:t>stakeholders of virtual and in-person trainings conducted by Cap-Net UNDP</a:t>
            </a:r>
            <a:endParaRPr lang="en-US" dirty="0" smtClean="0"/>
          </a:p>
          <a:p>
            <a:pPr lvl="1"/>
            <a:endParaRPr lang="en-US" dirty="0"/>
          </a:p>
        </p:txBody>
      </p:sp>
      <p:sp>
        <p:nvSpPr>
          <p:cNvPr id="4" name="Slide Number Placeholder 3">
            <a:extLst>
              <a:ext uri="{FF2B5EF4-FFF2-40B4-BE49-F238E27FC236}">
                <a16:creationId xmlns:a16="http://schemas.microsoft.com/office/drawing/2014/main" id="{E5B709B2-27EA-0C4C-8F1D-833079CBBB3A}"/>
              </a:ext>
            </a:extLst>
          </p:cNvPr>
          <p:cNvSpPr>
            <a:spLocks noGrp="1"/>
          </p:cNvSpPr>
          <p:nvPr>
            <p:ph type="sldNum" sz="quarter" idx="12"/>
          </p:nvPr>
        </p:nvSpPr>
        <p:spPr/>
        <p:txBody>
          <a:bodyPr/>
          <a:lstStyle/>
          <a:p>
            <a:fld id="{FA0B7275-42E7-9344-8EE7-3495E2503A86}" type="slidenum">
              <a:rPr lang="en-US" smtClean="0"/>
              <a:pPr/>
              <a:t>14</a:t>
            </a:fld>
            <a:endParaRPr lang="en-US" dirty="0"/>
          </a:p>
        </p:txBody>
      </p:sp>
    </p:spTree>
    <p:extLst>
      <p:ext uri="{BB962C8B-B14F-4D97-AF65-F5344CB8AC3E}">
        <p14:creationId xmlns:p14="http://schemas.microsoft.com/office/powerpoint/2010/main" val="42393862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9D7EB-E20C-8F4C-8C25-5E4210BE9D05}"/>
              </a:ext>
            </a:extLst>
          </p:cNvPr>
          <p:cNvSpPr>
            <a:spLocks noGrp="1"/>
          </p:cNvSpPr>
          <p:nvPr>
            <p:ph type="title"/>
          </p:nvPr>
        </p:nvSpPr>
        <p:spPr/>
        <p:txBody>
          <a:bodyPr>
            <a:normAutofit/>
          </a:bodyPr>
          <a:lstStyle/>
          <a:p>
            <a:r>
              <a:rPr lang="en-US" dirty="0"/>
              <a:t>effective presentations</a:t>
            </a:r>
          </a:p>
        </p:txBody>
      </p:sp>
      <p:sp>
        <p:nvSpPr>
          <p:cNvPr id="3" name="Content Placeholder 2">
            <a:extLst>
              <a:ext uri="{FF2B5EF4-FFF2-40B4-BE49-F238E27FC236}">
                <a16:creationId xmlns:a16="http://schemas.microsoft.com/office/drawing/2014/main" id="{AA23C092-D44A-0246-A8F7-3571F05BD0E2}"/>
              </a:ext>
            </a:extLst>
          </p:cNvPr>
          <p:cNvSpPr>
            <a:spLocks noGrp="1"/>
          </p:cNvSpPr>
          <p:nvPr>
            <p:ph idx="1"/>
          </p:nvPr>
        </p:nvSpPr>
        <p:spPr/>
        <p:txBody>
          <a:bodyPr>
            <a:normAutofit fontScale="77500" lnSpcReduction="20000"/>
          </a:bodyPr>
          <a:lstStyle/>
          <a:p>
            <a:pPr marL="0" indent="0">
              <a:buNone/>
            </a:pPr>
            <a:r>
              <a:rPr lang="en-US" dirty="0"/>
              <a:t>follow best practices to ensure information sessions and trainings are most impactful </a:t>
            </a:r>
          </a:p>
          <a:p>
            <a:r>
              <a:rPr lang="en-US" b="1" dirty="0"/>
              <a:t>be specific </a:t>
            </a:r>
            <a:r>
              <a:rPr lang="en-US" dirty="0"/>
              <a:t>– define knowledge and skills required for relevant jobs under each standard</a:t>
            </a:r>
          </a:p>
          <a:p>
            <a:r>
              <a:rPr lang="en-US" b="1" dirty="0"/>
              <a:t>demonstrate interconnectedness </a:t>
            </a:r>
            <a:r>
              <a:rPr lang="en-US" dirty="0"/>
              <a:t>– describe how each activity contributes to a larger objective</a:t>
            </a:r>
          </a:p>
          <a:p>
            <a:r>
              <a:rPr lang="en-US" b="1" dirty="0"/>
              <a:t>include time for discussion </a:t>
            </a:r>
            <a:r>
              <a:rPr lang="en-US" dirty="0"/>
              <a:t>– give participants the opportunity to ask questions and explore topics of interest at a deeper level</a:t>
            </a:r>
          </a:p>
          <a:p>
            <a:r>
              <a:rPr lang="en-US" b="1" dirty="0"/>
              <a:t>follow up with participants </a:t>
            </a:r>
            <a:r>
              <a:rPr lang="en-US" dirty="0"/>
              <a:t>– share contact information and resources, and plan to reconnect within two weeks</a:t>
            </a:r>
          </a:p>
        </p:txBody>
      </p:sp>
      <p:sp>
        <p:nvSpPr>
          <p:cNvPr id="4" name="Slide Number Placeholder 3">
            <a:extLst>
              <a:ext uri="{FF2B5EF4-FFF2-40B4-BE49-F238E27FC236}">
                <a16:creationId xmlns:a16="http://schemas.microsoft.com/office/drawing/2014/main" id="{E498DA02-EC5B-5D4B-A73F-B540A11E5D60}"/>
              </a:ext>
            </a:extLst>
          </p:cNvPr>
          <p:cNvSpPr>
            <a:spLocks noGrp="1"/>
          </p:cNvSpPr>
          <p:nvPr>
            <p:ph type="sldNum" sz="quarter" idx="12"/>
          </p:nvPr>
        </p:nvSpPr>
        <p:spPr/>
        <p:txBody>
          <a:bodyPr/>
          <a:lstStyle/>
          <a:p>
            <a:fld id="{FA0B7275-42E7-9344-8EE7-3495E2503A86}" type="slidenum">
              <a:rPr lang="en-US" smtClean="0"/>
              <a:pPr/>
              <a:t>15</a:t>
            </a:fld>
            <a:endParaRPr lang="en-US" dirty="0"/>
          </a:p>
        </p:txBody>
      </p:sp>
    </p:spTree>
    <p:extLst>
      <p:ext uri="{BB962C8B-B14F-4D97-AF65-F5344CB8AC3E}">
        <p14:creationId xmlns:p14="http://schemas.microsoft.com/office/powerpoint/2010/main" val="8652629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610BE-5DC1-E949-8271-2D90C7D6E2A9}"/>
              </a:ext>
            </a:extLst>
          </p:cNvPr>
          <p:cNvSpPr>
            <a:spLocks noGrp="1"/>
          </p:cNvSpPr>
          <p:nvPr>
            <p:ph type="title"/>
          </p:nvPr>
        </p:nvSpPr>
        <p:spPr/>
        <p:txBody>
          <a:bodyPr>
            <a:normAutofit fontScale="90000"/>
          </a:bodyPr>
          <a:lstStyle/>
          <a:p>
            <a:r>
              <a:rPr lang="en-US" dirty="0"/>
              <a:t>communicating a win for public health</a:t>
            </a:r>
          </a:p>
        </p:txBody>
      </p:sp>
      <p:sp>
        <p:nvSpPr>
          <p:cNvPr id="3" name="Content Placeholder 2">
            <a:extLst>
              <a:ext uri="{FF2B5EF4-FFF2-40B4-BE49-F238E27FC236}">
                <a16:creationId xmlns:a16="http://schemas.microsoft.com/office/drawing/2014/main" id="{55DAEE52-77A3-4D48-B9C4-2BC160CCFEF4}"/>
              </a:ext>
            </a:extLst>
          </p:cNvPr>
          <p:cNvSpPr>
            <a:spLocks noGrp="1"/>
          </p:cNvSpPr>
          <p:nvPr>
            <p:ph idx="1"/>
          </p:nvPr>
        </p:nvSpPr>
        <p:spPr/>
        <p:txBody>
          <a:bodyPr>
            <a:normAutofit fontScale="92500" lnSpcReduction="10000"/>
          </a:bodyPr>
          <a:lstStyle/>
          <a:p>
            <a:pPr marL="0" indent="0">
              <a:buNone/>
            </a:pPr>
            <a:r>
              <a:rPr lang="en-US" dirty="0"/>
              <a:t>ANSI can help with rollout activities and content, including:</a:t>
            </a:r>
          </a:p>
          <a:p>
            <a:r>
              <a:rPr lang="en-US" dirty="0"/>
              <a:t>press release template</a:t>
            </a:r>
          </a:p>
          <a:p>
            <a:r>
              <a:rPr lang="en-US" dirty="0"/>
              <a:t>digital content </a:t>
            </a:r>
          </a:p>
          <a:p>
            <a:pPr lvl="1"/>
            <a:r>
              <a:rPr lang="en-US" dirty="0"/>
              <a:t>template social media posts</a:t>
            </a:r>
          </a:p>
          <a:p>
            <a:pPr lvl="1"/>
            <a:r>
              <a:rPr lang="en-US" dirty="0" smtClean="0"/>
              <a:t>Explainer videos</a:t>
            </a:r>
            <a:endParaRPr lang="en-US" dirty="0"/>
          </a:p>
          <a:p>
            <a:r>
              <a:rPr lang="en-US" dirty="0"/>
              <a:t>earned media strategy and talking points</a:t>
            </a:r>
          </a:p>
          <a:p>
            <a:pPr lvl="1"/>
            <a:r>
              <a:rPr lang="en-US" dirty="0"/>
              <a:t>local and national TV, radio, newspapers</a:t>
            </a:r>
          </a:p>
          <a:p>
            <a:pPr lvl="1"/>
            <a:r>
              <a:rPr lang="en-US" dirty="0"/>
              <a:t>academic papers</a:t>
            </a:r>
          </a:p>
          <a:p>
            <a:pPr lvl="1"/>
            <a:r>
              <a:rPr lang="en-US" dirty="0"/>
              <a:t>relevant newsletters</a:t>
            </a:r>
          </a:p>
        </p:txBody>
      </p:sp>
      <p:sp>
        <p:nvSpPr>
          <p:cNvPr id="4" name="Slide Number Placeholder 3">
            <a:extLst>
              <a:ext uri="{FF2B5EF4-FFF2-40B4-BE49-F238E27FC236}">
                <a16:creationId xmlns:a16="http://schemas.microsoft.com/office/drawing/2014/main" id="{517D8DA7-969C-EE4C-940D-7230B8D635D1}"/>
              </a:ext>
            </a:extLst>
          </p:cNvPr>
          <p:cNvSpPr>
            <a:spLocks noGrp="1"/>
          </p:cNvSpPr>
          <p:nvPr>
            <p:ph type="sldNum" sz="quarter" idx="12"/>
          </p:nvPr>
        </p:nvSpPr>
        <p:spPr/>
        <p:txBody>
          <a:bodyPr/>
          <a:lstStyle/>
          <a:p>
            <a:fld id="{FA0B7275-42E7-9344-8EE7-3495E2503A86}" type="slidenum">
              <a:rPr lang="en-US" smtClean="0"/>
              <a:pPr/>
              <a:t>16</a:t>
            </a:fld>
            <a:endParaRPr lang="en-US" dirty="0"/>
          </a:p>
        </p:txBody>
      </p:sp>
    </p:spTree>
    <p:extLst>
      <p:ext uri="{BB962C8B-B14F-4D97-AF65-F5344CB8AC3E}">
        <p14:creationId xmlns:p14="http://schemas.microsoft.com/office/powerpoint/2010/main" val="4207851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174B88-AC1D-304E-BB64-6CE36FFE0421}"/>
              </a:ext>
            </a:extLst>
          </p:cNvPr>
          <p:cNvSpPr>
            <a:spLocks noGrp="1"/>
          </p:cNvSpPr>
          <p:nvPr>
            <p:ph type="sldNum" sz="quarter" idx="12"/>
          </p:nvPr>
        </p:nvSpPr>
        <p:spPr/>
        <p:txBody>
          <a:bodyPr/>
          <a:lstStyle/>
          <a:p>
            <a:fld id="{FA0B7275-42E7-9344-8EE7-3495E2503A86}" type="slidenum">
              <a:rPr lang="en-US" smtClean="0"/>
              <a:pPr/>
              <a:t>17</a:t>
            </a:fld>
            <a:endParaRPr lang="en-US" dirty="0"/>
          </a:p>
        </p:txBody>
      </p:sp>
      <p:sp>
        <p:nvSpPr>
          <p:cNvPr id="14" name="Subtitle 13">
            <a:extLst>
              <a:ext uri="{FF2B5EF4-FFF2-40B4-BE49-F238E27FC236}">
                <a16:creationId xmlns:a16="http://schemas.microsoft.com/office/drawing/2014/main" id="{FC9B942C-3A6E-8443-9ACD-7C57D473DE26}"/>
              </a:ext>
            </a:extLst>
          </p:cNvPr>
          <p:cNvSpPr>
            <a:spLocks noGrp="1"/>
          </p:cNvSpPr>
          <p:nvPr>
            <p:ph type="subTitle" idx="13"/>
          </p:nvPr>
        </p:nvSpPr>
        <p:spPr/>
        <p:txBody>
          <a:bodyPr/>
          <a:lstStyle/>
          <a:p>
            <a:r>
              <a:rPr lang="en-US" dirty="0"/>
              <a:t>Name</a:t>
            </a:r>
          </a:p>
          <a:p>
            <a:r>
              <a:rPr lang="en-US" dirty="0"/>
              <a:t>Date</a:t>
            </a:r>
          </a:p>
          <a:p>
            <a:r>
              <a:rPr lang="en-US" dirty="0"/>
              <a:t>Event</a:t>
            </a:r>
          </a:p>
          <a:p>
            <a:r>
              <a:rPr lang="en-US" dirty="0"/>
              <a:t>Location</a:t>
            </a:r>
          </a:p>
          <a:p>
            <a:endParaRPr lang="en-US" dirty="0"/>
          </a:p>
        </p:txBody>
      </p:sp>
      <p:sp>
        <p:nvSpPr>
          <p:cNvPr id="4" name="Subtitle 13">
            <a:extLst>
              <a:ext uri="{FF2B5EF4-FFF2-40B4-BE49-F238E27FC236}">
                <a16:creationId xmlns:a16="http://schemas.microsoft.com/office/drawing/2014/main" id="{FC9B942C-3A6E-8443-9ACD-7C57D473DE26}"/>
              </a:ext>
            </a:extLst>
          </p:cNvPr>
          <p:cNvSpPr txBox="1">
            <a:spLocks/>
          </p:cNvSpPr>
          <p:nvPr/>
        </p:nvSpPr>
        <p:spPr>
          <a:xfrm>
            <a:off x="121743" y="185184"/>
            <a:ext cx="4088596" cy="904055"/>
          </a:xfrm>
          <a:prstGeom prst="rect">
            <a:avLst/>
          </a:prstGeom>
        </p:spPr>
        <p:txBody>
          <a:bodyPr vert="horz" lIns="91440" tIns="45720" rIns="91440" bIns="45720" rtlCol="0">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smtClean="0">
                <a:solidFill>
                  <a:srgbClr val="0A55A3"/>
                </a:solidFill>
                <a:effectLst/>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A55A3"/>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A55A3"/>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A55A3"/>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A55A3"/>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400" b="1" dirty="0" smtClean="0">
                <a:hlinkClick r:id="rId3"/>
              </a:rPr>
              <a:t>https://sanitation.ansi.org/</a:t>
            </a:r>
            <a:endParaRPr lang="en-US" sz="2400" b="1" dirty="0" smtClean="0"/>
          </a:p>
          <a:p>
            <a:pPr algn="l"/>
            <a:r>
              <a:rPr lang="en-US" sz="2400" dirty="0" smtClean="0"/>
              <a:t>sanitation@ansi.org</a:t>
            </a:r>
            <a:endParaRPr lang="en-US" sz="2400" dirty="0"/>
          </a:p>
        </p:txBody>
      </p:sp>
    </p:spTree>
    <p:extLst>
      <p:ext uri="{BB962C8B-B14F-4D97-AF65-F5344CB8AC3E}">
        <p14:creationId xmlns:p14="http://schemas.microsoft.com/office/powerpoint/2010/main" val="30931680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C9DA25-C14F-DA4B-842F-BC2A351D4FC0}"/>
              </a:ext>
            </a:extLst>
          </p:cNvPr>
          <p:cNvSpPr>
            <a:spLocks noGrp="1"/>
          </p:cNvSpPr>
          <p:nvPr>
            <p:ph type="sldNum" sz="quarter" idx="12"/>
          </p:nvPr>
        </p:nvSpPr>
        <p:spPr/>
        <p:txBody>
          <a:bodyPr/>
          <a:lstStyle/>
          <a:p>
            <a:fld id="{FA0B7275-42E7-9344-8EE7-3495E2503A86}" type="slidenum">
              <a:rPr lang="en-US" smtClean="0"/>
              <a:t>3</a:t>
            </a:fld>
            <a:endParaRPr lang="en-US" dirty="0"/>
          </a:p>
        </p:txBody>
      </p:sp>
      <p:grpSp>
        <p:nvGrpSpPr>
          <p:cNvPr id="6" name="Group 5"/>
          <p:cNvGrpSpPr/>
          <p:nvPr/>
        </p:nvGrpSpPr>
        <p:grpSpPr>
          <a:xfrm>
            <a:off x="494810" y="392143"/>
            <a:ext cx="9170645" cy="5617029"/>
            <a:chOff x="1592090" y="266413"/>
            <a:chExt cx="9170645" cy="5617029"/>
          </a:xfrm>
        </p:grpSpPr>
        <p:pic>
          <p:nvPicPr>
            <p:cNvPr id="7" name="Picture 6"/>
            <p:cNvPicPr>
              <a:picLocks noChangeAspect="1"/>
            </p:cNvPicPr>
            <p:nvPr/>
          </p:nvPicPr>
          <p:blipFill rotWithShape="1">
            <a:blip r:embed="rId3"/>
            <a:srcRect b="85125"/>
            <a:stretch/>
          </p:blipFill>
          <p:spPr>
            <a:xfrm>
              <a:off x="1592090" y="266413"/>
              <a:ext cx="9170645" cy="905895"/>
            </a:xfrm>
            <a:prstGeom prst="rect">
              <a:avLst/>
            </a:prstGeom>
          </p:spPr>
        </p:pic>
        <p:sp>
          <p:nvSpPr>
            <p:cNvPr id="8" name="Rectangle 7"/>
            <p:cNvSpPr/>
            <p:nvPr/>
          </p:nvSpPr>
          <p:spPr>
            <a:xfrm>
              <a:off x="10083114" y="1087395"/>
              <a:ext cx="679621" cy="479604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p:cNvSpPr txBox="1"/>
          <p:nvPr/>
        </p:nvSpPr>
        <p:spPr>
          <a:xfrm>
            <a:off x="57752" y="5347435"/>
            <a:ext cx="8458200" cy="757990"/>
          </a:xfrm>
          <a:prstGeom prst="rect">
            <a:avLst/>
          </a:prstGeom>
          <a:noFill/>
        </p:spPr>
        <p:txBody>
          <a:bodyPr wrap="square" rtlCol="0">
            <a:spAutoFit/>
          </a:bodyPr>
          <a:lstStyle/>
          <a:p>
            <a:endParaRPr lang="en-US" dirty="0"/>
          </a:p>
        </p:txBody>
      </p:sp>
      <p:sp>
        <p:nvSpPr>
          <p:cNvPr id="10" name="TextBox 9"/>
          <p:cNvSpPr txBox="1"/>
          <p:nvPr/>
        </p:nvSpPr>
        <p:spPr>
          <a:xfrm>
            <a:off x="3466610" y="448470"/>
            <a:ext cx="5013246" cy="369332"/>
          </a:xfrm>
          <a:prstGeom prst="rect">
            <a:avLst/>
          </a:prstGeom>
          <a:solidFill>
            <a:schemeClr val="bg1"/>
          </a:solidFill>
        </p:spPr>
        <p:txBody>
          <a:bodyPr wrap="square" rtlCol="0">
            <a:spAutoFit/>
          </a:bodyPr>
          <a:lstStyle/>
          <a:p>
            <a:r>
              <a:rPr lang="en-US" dirty="0"/>
              <a:t>Sanitation Standards Explained in 2 Minutes </a:t>
            </a:r>
          </a:p>
        </p:txBody>
      </p:sp>
      <p:pic>
        <p:nvPicPr>
          <p:cNvPr id="11" name="Picture 10"/>
          <p:cNvPicPr>
            <a:picLocks noChangeAspect="1"/>
          </p:cNvPicPr>
          <p:nvPr/>
        </p:nvPicPr>
        <p:blipFill>
          <a:blip r:embed="rId4"/>
          <a:stretch>
            <a:fillRect/>
          </a:stretch>
        </p:blipFill>
        <p:spPr>
          <a:xfrm>
            <a:off x="494810" y="1194457"/>
            <a:ext cx="8588655" cy="4910968"/>
          </a:xfrm>
          <a:prstGeom prst="rect">
            <a:avLst/>
          </a:prstGeom>
        </p:spPr>
      </p:pic>
      <p:sp>
        <p:nvSpPr>
          <p:cNvPr id="2" name="TextBox 1"/>
          <p:cNvSpPr txBox="1"/>
          <p:nvPr/>
        </p:nvSpPr>
        <p:spPr>
          <a:xfrm>
            <a:off x="9944100" y="1298038"/>
            <a:ext cx="1737360" cy="1815882"/>
          </a:xfrm>
          <a:prstGeom prst="rect">
            <a:avLst/>
          </a:prstGeom>
          <a:noFill/>
        </p:spPr>
        <p:txBody>
          <a:bodyPr wrap="square" rtlCol="0">
            <a:spAutoFit/>
          </a:bodyPr>
          <a:lstStyle/>
          <a:p>
            <a:r>
              <a:rPr lang="en-US" sz="2800" dirty="0" smtClean="0">
                <a:hlinkClick r:id="rId5"/>
              </a:rPr>
              <a:t>English</a:t>
            </a:r>
            <a:r>
              <a:rPr lang="en-US" sz="2800" dirty="0" smtClean="0"/>
              <a:t> </a:t>
            </a:r>
          </a:p>
          <a:p>
            <a:r>
              <a:rPr lang="en-US" sz="2800" dirty="0" smtClean="0">
                <a:hlinkClick r:id="rId6"/>
              </a:rPr>
              <a:t>Français</a:t>
            </a:r>
            <a:r>
              <a:rPr lang="en-US" sz="2800" dirty="0" smtClean="0"/>
              <a:t> </a:t>
            </a:r>
          </a:p>
          <a:p>
            <a:r>
              <a:rPr lang="en-US" sz="2800" dirty="0" smtClean="0">
                <a:hlinkClick r:id="rId7"/>
              </a:rPr>
              <a:t>Português</a:t>
            </a:r>
            <a:endParaRPr lang="en-US" sz="2800" dirty="0" smtClean="0"/>
          </a:p>
          <a:p>
            <a:r>
              <a:rPr lang="ja-JP" altLang="en-US" sz="2800" dirty="0" smtClean="0">
                <a:hlinkClick r:id="rId8"/>
              </a:rPr>
              <a:t>中文</a:t>
            </a:r>
            <a:endParaRPr lang="en-US" altLang="ja-JP" sz="2800" dirty="0" smtClean="0"/>
          </a:p>
        </p:txBody>
      </p:sp>
    </p:spTree>
    <p:extLst>
      <p:ext uri="{BB962C8B-B14F-4D97-AF65-F5344CB8AC3E}">
        <p14:creationId xmlns:p14="http://schemas.microsoft.com/office/powerpoint/2010/main" val="175088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317E-B201-6744-BB2B-8D0B91DE4115}"/>
              </a:ext>
            </a:extLst>
          </p:cNvPr>
          <p:cNvSpPr>
            <a:spLocks noGrp="1"/>
          </p:cNvSpPr>
          <p:nvPr>
            <p:ph type="title"/>
          </p:nvPr>
        </p:nvSpPr>
        <p:spPr/>
        <p:txBody>
          <a:bodyPr>
            <a:normAutofit fontScale="90000"/>
          </a:bodyPr>
          <a:lstStyle/>
          <a:p>
            <a:r>
              <a:rPr lang="en-US" dirty="0"/>
              <a:t>together: revolutionizing WASH</a:t>
            </a:r>
          </a:p>
        </p:txBody>
      </p:sp>
      <p:sp>
        <p:nvSpPr>
          <p:cNvPr id="3" name="Content Placeholder 2">
            <a:extLst>
              <a:ext uri="{FF2B5EF4-FFF2-40B4-BE49-F238E27FC236}">
                <a16:creationId xmlns:a16="http://schemas.microsoft.com/office/drawing/2014/main" id="{A7DA6D27-C95A-B34F-B8D9-6EBCDBACC0CE}"/>
              </a:ext>
            </a:extLst>
          </p:cNvPr>
          <p:cNvSpPr>
            <a:spLocks noGrp="1"/>
          </p:cNvSpPr>
          <p:nvPr>
            <p:ph idx="1"/>
          </p:nvPr>
        </p:nvSpPr>
        <p:spPr>
          <a:xfrm>
            <a:off x="5768904" y="575733"/>
            <a:ext cx="5683392" cy="3913336"/>
          </a:xfrm>
        </p:spPr>
        <p:txBody>
          <a:bodyPr anchor="t"/>
          <a:lstStyle/>
          <a:p>
            <a:pPr marL="0" indent="0">
              <a:buNone/>
            </a:pPr>
            <a:r>
              <a:rPr lang="en-US" dirty="0" smtClean="0"/>
              <a:t>Simultaneous, review, </a:t>
            </a:r>
            <a:r>
              <a:rPr lang="en-US" dirty="0"/>
              <a:t>adoption and use of ISO 24521 and ISO 30500 has the potential to revolutionize the sanitation sector  </a:t>
            </a:r>
          </a:p>
        </p:txBody>
      </p:sp>
      <p:sp>
        <p:nvSpPr>
          <p:cNvPr id="4" name="Slide Number Placeholder 3">
            <a:extLst>
              <a:ext uri="{FF2B5EF4-FFF2-40B4-BE49-F238E27FC236}">
                <a16:creationId xmlns:a16="http://schemas.microsoft.com/office/drawing/2014/main" id="{70C08BEA-4837-E64B-BA3C-58F3E1502645}"/>
              </a:ext>
            </a:extLst>
          </p:cNvPr>
          <p:cNvSpPr>
            <a:spLocks noGrp="1"/>
          </p:cNvSpPr>
          <p:nvPr>
            <p:ph type="sldNum" sz="quarter" idx="12"/>
          </p:nvPr>
        </p:nvSpPr>
        <p:spPr/>
        <p:txBody>
          <a:bodyPr/>
          <a:lstStyle/>
          <a:p>
            <a:fld id="{FA0B7275-42E7-9344-8EE7-3495E2503A86}" type="slidenum">
              <a:rPr lang="en-US" smtClean="0"/>
              <a:pPr/>
              <a:t>4</a:t>
            </a:fld>
            <a:endParaRPr lang="en-US" dirty="0"/>
          </a:p>
        </p:txBody>
      </p:sp>
      <p:graphicFrame>
        <p:nvGraphicFramePr>
          <p:cNvPr id="5" name="Diagram 4">
            <a:extLst>
              <a:ext uri="{FF2B5EF4-FFF2-40B4-BE49-F238E27FC236}">
                <a16:creationId xmlns:a16="http://schemas.microsoft.com/office/drawing/2014/main" id="{664A488A-05A7-2145-B715-4A4AAFBF4D30}"/>
              </a:ext>
            </a:extLst>
          </p:cNvPr>
          <p:cNvGraphicFramePr/>
          <p:nvPr>
            <p:extLst>
              <p:ext uri="{D42A27DB-BD31-4B8C-83A1-F6EECF244321}">
                <p14:modId xmlns:p14="http://schemas.microsoft.com/office/powerpoint/2010/main" val="548749886"/>
              </p:ext>
            </p:extLst>
          </p:nvPr>
        </p:nvGraphicFramePr>
        <p:xfrm>
          <a:off x="5768904" y="1604592"/>
          <a:ext cx="6219746" cy="4473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49969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A0B7275-42E7-9344-8EE7-3495E2503A86}" type="slidenum">
              <a:rPr lang="en-US" smtClean="0"/>
              <a:t>5</a:t>
            </a:fld>
            <a:endParaRPr lang="en-US" dirty="0"/>
          </a:p>
        </p:txBody>
      </p:sp>
      <p:grpSp>
        <p:nvGrpSpPr>
          <p:cNvPr id="6" name="Group 5"/>
          <p:cNvGrpSpPr/>
          <p:nvPr/>
        </p:nvGrpSpPr>
        <p:grpSpPr>
          <a:xfrm>
            <a:off x="426230" y="415004"/>
            <a:ext cx="9170645" cy="5617028"/>
            <a:chOff x="1592090" y="266414"/>
            <a:chExt cx="9170645" cy="5617028"/>
          </a:xfrm>
        </p:grpSpPr>
        <p:pic>
          <p:nvPicPr>
            <p:cNvPr id="4" name="Picture 3"/>
            <p:cNvPicPr>
              <a:picLocks noChangeAspect="1"/>
            </p:cNvPicPr>
            <p:nvPr/>
          </p:nvPicPr>
          <p:blipFill rotWithShape="1">
            <a:blip r:embed="rId3"/>
            <a:srcRect b="86199"/>
            <a:stretch/>
          </p:blipFill>
          <p:spPr>
            <a:xfrm>
              <a:off x="1592090" y="266414"/>
              <a:ext cx="9170645" cy="840492"/>
            </a:xfrm>
            <a:prstGeom prst="rect">
              <a:avLst/>
            </a:prstGeom>
          </p:spPr>
        </p:pic>
        <p:sp>
          <p:nvSpPr>
            <p:cNvPr id="5" name="Rectangle 4"/>
            <p:cNvSpPr/>
            <p:nvPr/>
          </p:nvSpPr>
          <p:spPr>
            <a:xfrm>
              <a:off x="10083114" y="1087395"/>
              <a:ext cx="679621" cy="479604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p:cNvSpPr txBox="1"/>
          <p:nvPr/>
        </p:nvSpPr>
        <p:spPr>
          <a:xfrm>
            <a:off x="-10828" y="5370295"/>
            <a:ext cx="8458200" cy="757990"/>
          </a:xfrm>
          <a:prstGeom prst="rect">
            <a:avLst/>
          </a:prstGeom>
          <a:noFill/>
        </p:spPr>
        <p:txBody>
          <a:bodyPr wrap="square" rtlCol="0">
            <a:spAutoFit/>
          </a:bodyPr>
          <a:lstStyle/>
          <a:p>
            <a:endParaRPr lang="en-US" dirty="0"/>
          </a:p>
        </p:txBody>
      </p:sp>
      <p:sp>
        <p:nvSpPr>
          <p:cNvPr id="9" name="TextBox 8"/>
          <p:cNvSpPr txBox="1"/>
          <p:nvPr/>
        </p:nvSpPr>
        <p:spPr>
          <a:xfrm>
            <a:off x="3398030" y="471330"/>
            <a:ext cx="5013246" cy="369332"/>
          </a:xfrm>
          <a:prstGeom prst="rect">
            <a:avLst/>
          </a:prstGeom>
          <a:solidFill>
            <a:schemeClr val="bg1"/>
          </a:solidFill>
        </p:spPr>
        <p:txBody>
          <a:bodyPr wrap="square" rtlCol="0">
            <a:spAutoFit/>
          </a:bodyPr>
          <a:lstStyle/>
          <a:p>
            <a:r>
              <a:rPr lang="en-US" dirty="0"/>
              <a:t>ISO 30500 and ISO 24521: Hand in Hand </a:t>
            </a:r>
          </a:p>
        </p:txBody>
      </p:sp>
      <p:pic>
        <p:nvPicPr>
          <p:cNvPr id="2" name="Picture 1"/>
          <p:cNvPicPr>
            <a:picLocks noChangeAspect="1"/>
          </p:cNvPicPr>
          <p:nvPr/>
        </p:nvPicPr>
        <p:blipFill>
          <a:blip r:embed="rId4"/>
          <a:stretch>
            <a:fillRect/>
          </a:stretch>
        </p:blipFill>
        <p:spPr>
          <a:xfrm>
            <a:off x="450294" y="1251401"/>
            <a:ext cx="8491024" cy="4988661"/>
          </a:xfrm>
          <a:prstGeom prst="rect">
            <a:avLst/>
          </a:prstGeom>
        </p:spPr>
      </p:pic>
      <p:sp>
        <p:nvSpPr>
          <p:cNvPr id="8" name="Rectangle 7"/>
          <p:cNvSpPr/>
          <p:nvPr/>
        </p:nvSpPr>
        <p:spPr>
          <a:xfrm>
            <a:off x="9882625" y="1034576"/>
            <a:ext cx="2104372" cy="1815882"/>
          </a:xfrm>
          <a:prstGeom prst="rect">
            <a:avLst/>
          </a:prstGeom>
        </p:spPr>
        <p:txBody>
          <a:bodyPr wrap="square">
            <a:spAutoFit/>
          </a:bodyPr>
          <a:lstStyle/>
          <a:p>
            <a:r>
              <a:rPr lang="en-US" sz="2800" dirty="0">
                <a:hlinkClick r:id="rId5"/>
              </a:rPr>
              <a:t>English</a:t>
            </a:r>
            <a:r>
              <a:rPr lang="en-US" sz="2800" dirty="0"/>
              <a:t> </a:t>
            </a:r>
          </a:p>
          <a:p>
            <a:r>
              <a:rPr lang="en-US" sz="2800" dirty="0">
                <a:hlinkClick r:id="rId6"/>
              </a:rPr>
              <a:t>Français</a:t>
            </a:r>
            <a:r>
              <a:rPr lang="en-US" sz="2800" dirty="0"/>
              <a:t> </a:t>
            </a:r>
          </a:p>
          <a:p>
            <a:r>
              <a:rPr lang="en-US" sz="2800" dirty="0">
                <a:hlinkClick r:id="rId7"/>
              </a:rPr>
              <a:t>Português</a:t>
            </a:r>
            <a:endParaRPr lang="en-US" sz="2800" dirty="0"/>
          </a:p>
          <a:p>
            <a:r>
              <a:rPr lang="ja-JP" altLang="en-US" sz="2800" dirty="0">
                <a:hlinkClick r:id="rId8"/>
              </a:rPr>
              <a:t>中文</a:t>
            </a:r>
            <a:endParaRPr lang="en-US" altLang="ja-JP" sz="2800" dirty="0"/>
          </a:p>
        </p:txBody>
      </p:sp>
    </p:spTree>
    <p:extLst>
      <p:ext uri="{BB962C8B-B14F-4D97-AF65-F5344CB8AC3E}">
        <p14:creationId xmlns:p14="http://schemas.microsoft.com/office/powerpoint/2010/main" val="21274168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B3961-D07D-0643-925C-20F3D76E7D83}"/>
              </a:ext>
            </a:extLst>
          </p:cNvPr>
          <p:cNvSpPr>
            <a:spLocks noGrp="1"/>
          </p:cNvSpPr>
          <p:nvPr>
            <p:ph type="title"/>
          </p:nvPr>
        </p:nvSpPr>
        <p:spPr/>
        <p:txBody>
          <a:bodyPr/>
          <a:lstStyle/>
          <a:p>
            <a:r>
              <a:rPr lang="en-US" dirty="0"/>
              <a:t>why it matters</a:t>
            </a:r>
          </a:p>
        </p:txBody>
      </p:sp>
      <p:sp>
        <p:nvSpPr>
          <p:cNvPr id="3" name="Content Placeholder 2">
            <a:extLst>
              <a:ext uri="{FF2B5EF4-FFF2-40B4-BE49-F238E27FC236}">
                <a16:creationId xmlns:a16="http://schemas.microsoft.com/office/drawing/2014/main" id="{50CCA3BE-24AD-134C-8E94-E02DD7F23AD9}"/>
              </a:ext>
            </a:extLst>
          </p:cNvPr>
          <p:cNvSpPr>
            <a:spLocks noGrp="1"/>
          </p:cNvSpPr>
          <p:nvPr>
            <p:ph idx="1"/>
          </p:nvPr>
        </p:nvSpPr>
        <p:spPr/>
        <p:txBody>
          <a:bodyPr/>
          <a:lstStyle/>
          <a:p>
            <a:r>
              <a:rPr lang="en-US" dirty="0"/>
              <a:t>adoption and use of ISO standards enables our  communities to </a:t>
            </a:r>
            <a:r>
              <a:rPr lang="en-US" b="1" dirty="0"/>
              <a:t>streamline sanitation services to protect health and promote sustainable community development </a:t>
            </a:r>
            <a:r>
              <a:rPr lang="en-US" dirty="0"/>
              <a:t>(and ultimately economic growth)</a:t>
            </a:r>
          </a:p>
        </p:txBody>
      </p:sp>
      <p:sp>
        <p:nvSpPr>
          <p:cNvPr id="4" name="Slide Number Placeholder 3">
            <a:extLst>
              <a:ext uri="{FF2B5EF4-FFF2-40B4-BE49-F238E27FC236}">
                <a16:creationId xmlns:a16="http://schemas.microsoft.com/office/drawing/2014/main" id="{D6EA4D80-7AFA-DE43-AED7-43CC4CFBE23E}"/>
              </a:ext>
            </a:extLst>
          </p:cNvPr>
          <p:cNvSpPr>
            <a:spLocks noGrp="1"/>
          </p:cNvSpPr>
          <p:nvPr>
            <p:ph type="sldNum" sz="quarter" idx="12"/>
          </p:nvPr>
        </p:nvSpPr>
        <p:spPr/>
        <p:txBody>
          <a:bodyPr/>
          <a:lstStyle/>
          <a:p>
            <a:fld id="{FA0B7275-42E7-9344-8EE7-3495E2503A86}" type="slidenum">
              <a:rPr lang="en-US" smtClean="0"/>
              <a:pPr/>
              <a:t>6</a:t>
            </a:fld>
            <a:endParaRPr lang="en-US" dirty="0"/>
          </a:p>
        </p:txBody>
      </p:sp>
    </p:spTree>
    <p:extLst>
      <p:ext uri="{BB962C8B-B14F-4D97-AF65-F5344CB8AC3E}">
        <p14:creationId xmlns:p14="http://schemas.microsoft.com/office/powerpoint/2010/main" val="39639606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24CFE-D270-3C42-8074-2692FF53B1F8}"/>
              </a:ext>
            </a:extLst>
          </p:cNvPr>
          <p:cNvSpPr>
            <a:spLocks noGrp="1"/>
          </p:cNvSpPr>
          <p:nvPr>
            <p:ph type="title"/>
          </p:nvPr>
        </p:nvSpPr>
        <p:spPr/>
        <p:txBody>
          <a:bodyPr/>
          <a:lstStyle/>
          <a:p>
            <a:r>
              <a:rPr lang="en-US" dirty="0"/>
              <a:t>your role</a:t>
            </a:r>
          </a:p>
        </p:txBody>
      </p:sp>
      <p:sp>
        <p:nvSpPr>
          <p:cNvPr id="3" name="Content Placeholder 2">
            <a:extLst>
              <a:ext uri="{FF2B5EF4-FFF2-40B4-BE49-F238E27FC236}">
                <a16:creationId xmlns:a16="http://schemas.microsoft.com/office/drawing/2014/main" id="{0203D249-B845-9849-A952-F02D2CC92436}"/>
              </a:ext>
            </a:extLst>
          </p:cNvPr>
          <p:cNvSpPr>
            <a:spLocks noGrp="1"/>
          </p:cNvSpPr>
          <p:nvPr>
            <p:ph idx="1"/>
          </p:nvPr>
        </p:nvSpPr>
        <p:spPr/>
        <p:txBody>
          <a:bodyPr>
            <a:normAutofit lnSpcReduction="10000"/>
          </a:bodyPr>
          <a:lstStyle/>
          <a:p>
            <a:r>
              <a:rPr lang="en-US" dirty="0"/>
              <a:t>governments, parliaments, &amp; local public authorities play an essential role in ensuring effective implementation and use of ISO standards following national adoption</a:t>
            </a:r>
          </a:p>
          <a:p>
            <a:endParaRPr lang="en-US" dirty="0"/>
          </a:p>
          <a:p>
            <a:r>
              <a:rPr lang="en-US" dirty="0"/>
              <a:t>institutional involvement will make the water </a:t>
            </a:r>
            <a:r>
              <a:rPr lang="en-US" dirty="0" smtClean="0"/>
              <a:t>&amp; sanitation sector </a:t>
            </a:r>
            <a:r>
              <a:rPr lang="en-US" dirty="0"/>
              <a:t>more productive and the management of water resources more sustainable </a:t>
            </a:r>
          </a:p>
        </p:txBody>
      </p:sp>
      <p:sp>
        <p:nvSpPr>
          <p:cNvPr id="4" name="Slide Number Placeholder 3">
            <a:extLst>
              <a:ext uri="{FF2B5EF4-FFF2-40B4-BE49-F238E27FC236}">
                <a16:creationId xmlns:a16="http://schemas.microsoft.com/office/drawing/2014/main" id="{E33620FE-6AD2-C546-B373-F02839017BCA}"/>
              </a:ext>
            </a:extLst>
          </p:cNvPr>
          <p:cNvSpPr>
            <a:spLocks noGrp="1"/>
          </p:cNvSpPr>
          <p:nvPr>
            <p:ph type="sldNum" sz="quarter" idx="12"/>
          </p:nvPr>
        </p:nvSpPr>
        <p:spPr/>
        <p:txBody>
          <a:bodyPr/>
          <a:lstStyle/>
          <a:p>
            <a:fld id="{FA0B7275-42E7-9344-8EE7-3495E2503A86}" type="slidenum">
              <a:rPr lang="en-US" smtClean="0"/>
              <a:pPr/>
              <a:t>7</a:t>
            </a:fld>
            <a:endParaRPr lang="en-US" dirty="0"/>
          </a:p>
        </p:txBody>
      </p:sp>
    </p:spTree>
    <p:extLst>
      <p:ext uri="{BB962C8B-B14F-4D97-AF65-F5344CB8AC3E}">
        <p14:creationId xmlns:p14="http://schemas.microsoft.com/office/powerpoint/2010/main" val="25876113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0558C-36F2-A442-A9D9-0EA090691FB0}"/>
              </a:ext>
            </a:extLst>
          </p:cNvPr>
          <p:cNvSpPr>
            <a:spLocks noGrp="1"/>
          </p:cNvSpPr>
          <p:nvPr>
            <p:ph type="title"/>
          </p:nvPr>
        </p:nvSpPr>
        <p:spPr/>
        <p:txBody>
          <a:bodyPr>
            <a:normAutofit/>
          </a:bodyPr>
          <a:lstStyle/>
          <a:p>
            <a:r>
              <a:rPr lang="en-US" dirty="0"/>
              <a:t>agenda: </a:t>
            </a:r>
            <a:br>
              <a:rPr lang="en-US" dirty="0"/>
            </a:br>
            <a:r>
              <a:rPr lang="en-US" dirty="0"/>
              <a:t>what comes next?</a:t>
            </a:r>
          </a:p>
        </p:txBody>
      </p:sp>
      <p:sp>
        <p:nvSpPr>
          <p:cNvPr id="3" name="Content Placeholder 2">
            <a:extLst>
              <a:ext uri="{FF2B5EF4-FFF2-40B4-BE49-F238E27FC236}">
                <a16:creationId xmlns:a16="http://schemas.microsoft.com/office/drawing/2014/main" id="{B2476E19-86EA-ED4D-AB20-6A6C1A9E78D9}"/>
              </a:ext>
            </a:extLst>
          </p:cNvPr>
          <p:cNvSpPr>
            <a:spLocks noGrp="1"/>
          </p:cNvSpPr>
          <p:nvPr>
            <p:ph idx="1"/>
          </p:nvPr>
        </p:nvSpPr>
        <p:spPr/>
        <p:txBody>
          <a:bodyPr/>
          <a:lstStyle/>
          <a:p>
            <a:r>
              <a:rPr lang="en-US" dirty="0" smtClean="0"/>
              <a:t>inform the public</a:t>
            </a:r>
          </a:p>
          <a:p>
            <a:r>
              <a:rPr lang="en-US" dirty="0" smtClean="0"/>
              <a:t>stakeholder </a:t>
            </a:r>
            <a:r>
              <a:rPr lang="en-US" dirty="0"/>
              <a:t>engagement</a:t>
            </a:r>
          </a:p>
          <a:p>
            <a:r>
              <a:rPr lang="en-US" dirty="0"/>
              <a:t>planning &amp; logistics</a:t>
            </a:r>
          </a:p>
          <a:p>
            <a:r>
              <a:rPr lang="en-US" dirty="0"/>
              <a:t>information &amp; learning sessions</a:t>
            </a:r>
          </a:p>
          <a:p>
            <a:r>
              <a:rPr lang="en-US" dirty="0"/>
              <a:t>trainings</a:t>
            </a:r>
          </a:p>
          <a:p>
            <a:r>
              <a:rPr lang="en-US" dirty="0"/>
              <a:t>effective presentations</a:t>
            </a:r>
          </a:p>
          <a:p>
            <a:r>
              <a:rPr lang="en-US" dirty="0"/>
              <a:t>communicating a win for public health</a:t>
            </a:r>
          </a:p>
        </p:txBody>
      </p:sp>
      <p:sp>
        <p:nvSpPr>
          <p:cNvPr id="4" name="Slide Number Placeholder 3">
            <a:extLst>
              <a:ext uri="{FF2B5EF4-FFF2-40B4-BE49-F238E27FC236}">
                <a16:creationId xmlns:a16="http://schemas.microsoft.com/office/drawing/2014/main" id="{718DDA34-C8FD-FD49-88E7-D513877C6456}"/>
              </a:ext>
            </a:extLst>
          </p:cNvPr>
          <p:cNvSpPr>
            <a:spLocks noGrp="1"/>
          </p:cNvSpPr>
          <p:nvPr>
            <p:ph type="sldNum" sz="quarter" idx="12"/>
          </p:nvPr>
        </p:nvSpPr>
        <p:spPr/>
        <p:txBody>
          <a:bodyPr/>
          <a:lstStyle/>
          <a:p>
            <a:fld id="{FA0B7275-42E7-9344-8EE7-3495E2503A86}" type="slidenum">
              <a:rPr lang="en-US" smtClean="0"/>
              <a:pPr/>
              <a:t>8</a:t>
            </a:fld>
            <a:endParaRPr lang="en-US" dirty="0"/>
          </a:p>
        </p:txBody>
      </p:sp>
    </p:spTree>
    <p:extLst>
      <p:ext uri="{BB962C8B-B14F-4D97-AF65-F5344CB8AC3E}">
        <p14:creationId xmlns:p14="http://schemas.microsoft.com/office/powerpoint/2010/main" val="30189787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 the public</a:t>
            </a:r>
            <a:endParaRPr lang="en-US" dirty="0"/>
          </a:p>
        </p:txBody>
      </p:sp>
      <p:sp>
        <p:nvSpPr>
          <p:cNvPr id="3" name="Content Placeholder 2"/>
          <p:cNvSpPr>
            <a:spLocks noGrp="1"/>
          </p:cNvSpPr>
          <p:nvPr>
            <p:ph idx="1"/>
          </p:nvPr>
        </p:nvSpPr>
        <p:spPr>
          <a:xfrm>
            <a:off x="5802922" y="240030"/>
            <a:ext cx="5683392" cy="4777740"/>
          </a:xfrm>
        </p:spPr>
        <p:txBody>
          <a:bodyPr/>
          <a:lstStyle/>
          <a:p>
            <a:r>
              <a:rPr lang="en-US" dirty="0"/>
              <a:t>Alert the media to the national adoption of ISO non-sewered sanitation </a:t>
            </a:r>
            <a:r>
              <a:rPr lang="en-US" dirty="0" smtClean="0"/>
              <a:t>standards</a:t>
            </a:r>
          </a:p>
          <a:p>
            <a:pPr lvl="1"/>
            <a:r>
              <a:rPr lang="en-US" dirty="0"/>
              <a:t>This can include press releases, announcement on NSB website, social media posts, etc</a:t>
            </a:r>
            <a:r>
              <a:rPr lang="en-US" dirty="0" smtClean="0"/>
              <a:t>.</a:t>
            </a:r>
          </a:p>
          <a:p>
            <a:pPr lvl="1"/>
            <a:r>
              <a:rPr lang="en-US" dirty="0"/>
              <a:t>Be sure to inform all relevant WASH stakeholders (technical committee members, academia, government, NGOs, </a:t>
            </a:r>
            <a:r>
              <a:rPr lang="en-US" dirty="0" smtClean="0"/>
              <a:t>etc.)</a:t>
            </a:r>
            <a:endParaRPr lang="en-US" dirty="0"/>
          </a:p>
        </p:txBody>
      </p:sp>
      <p:sp>
        <p:nvSpPr>
          <p:cNvPr id="4" name="Slide Number Placeholder 3"/>
          <p:cNvSpPr>
            <a:spLocks noGrp="1"/>
          </p:cNvSpPr>
          <p:nvPr>
            <p:ph type="sldNum" sz="quarter" idx="12"/>
          </p:nvPr>
        </p:nvSpPr>
        <p:spPr/>
        <p:txBody>
          <a:bodyPr/>
          <a:lstStyle/>
          <a:p>
            <a:fld id="{FA0B7275-42E7-9344-8EE7-3495E2503A86}" type="slidenum">
              <a:rPr lang="en-US" smtClean="0"/>
              <a:t>9</a:t>
            </a:fld>
            <a:endParaRPr lang="en-US" dirty="0"/>
          </a:p>
        </p:txBody>
      </p:sp>
      <p:pic>
        <p:nvPicPr>
          <p:cNvPr id="5" name="Picture 4"/>
          <p:cNvPicPr>
            <a:picLocks noChangeAspect="1"/>
          </p:cNvPicPr>
          <p:nvPr/>
        </p:nvPicPr>
        <p:blipFill>
          <a:blip r:embed="rId3"/>
          <a:stretch>
            <a:fillRect/>
          </a:stretch>
        </p:blipFill>
        <p:spPr>
          <a:xfrm>
            <a:off x="9267568" y="4143761"/>
            <a:ext cx="2665351" cy="1806190"/>
          </a:xfrm>
          <a:prstGeom prst="rect">
            <a:avLst/>
          </a:prstGeom>
        </p:spPr>
      </p:pic>
    </p:spTree>
    <p:extLst>
      <p:ext uri="{BB962C8B-B14F-4D97-AF65-F5344CB8AC3E}">
        <p14:creationId xmlns:p14="http://schemas.microsoft.com/office/powerpoint/2010/main" val="605483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96011-0856-D34E-85BA-63A0FF7CE13E}"/>
              </a:ext>
            </a:extLst>
          </p:cNvPr>
          <p:cNvSpPr>
            <a:spLocks noGrp="1"/>
          </p:cNvSpPr>
          <p:nvPr>
            <p:ph type="title"/>
          </p:nvPr>
        </p:nvSpPr>
        <p:spPr/>
        <p:txBody>
          <a:bodyPr/>
          <a:lstStyle/>
          <a:p>
            <a:r>
              <a:rPr lang="en-US" dirty="0"/>
              <a:t>stakeholder </a:t>
            </a:r>
            <a:br>
              <a:rPr lang="en-US" dirty="0"/>
            </a:br>
            <a:r>
              <a:rPr lang="en-US" dirty="0"/>
              <a:t>engagement</a:t>
            </a:r>
          </a:p>
        </p:txBody>
      </p:sp>
      <p:sp>
        <p:nvSpPr>
          <p:cNvPr id="9" name="Content Placeholder 8">
            <a:extLst>
              <a:ext uri="{FF2B5EF4-FFF2-40B4-BE49-F238E27FC236}">
                <a16:creationId xmlns:a16="http://schemas.microsoft.com/office/drawing/2014/main" id="{6AE28139-1286-5349-83AC-AA9F929DD832}"/>
              </a:ext>
            </a:extLst>
          </p:cNvPr>
          <p:cNvSpPr>
            <a:spLocks noGrp="1"/>
          </p:cNvSpPr>
          <p:nvPr>
            <p:ph idx="1"/>
          </p:nvPr>
        </p:nvSpPr>
        <p:spPr/>
        <p:txBody>
          <a:bodyPr>
            <a:normAutofit fontScale="92500"/>
          </a:bodyPr>
          <a:lstStyle/>
          <a:p>
            <a:pPr marL="0" indent="0">
              <a:buNone/>
            </a:pPr>
            <a:r>
              <a:rPr lang="en-US" dirty="0"/>
              <a:t>stakeholders across different sectors all have a role to play in ensuring successful implementation and use of ISO standards following adoption</a:t>
            </a:r>
          </a:p>
          <a:p>
            <a:r>
              <a:rPr lang="en-US" dirty="0"/>
              <a:t>NGOs</a:t>
            </a:r>
          </a:p>
          <a:p>
            <a:r>
              <a:rPr lang="en-US" dirty="0"/>
              <a:t>ministries</a:t>
            </a:r>
          </a:p>
          <a:p>
            <a:r>
              <a:rPr lang="en-US" dirty="0"/>
              <a:t>local government</a:t>
            </a:r>
          </a:p>
          <a:p>
            <a:r>
              <a:rPr lang="en-US" dirty="0"/>
              <a:t>academia</a:t>
            </a:r>
          </a:p>
          <a:p>
            <a:r>
              <a:rPr lang="en-US" dirty="0"/>
              <a:t>private sector</a:t>
            </a:r>
          </a:p>
          <a:p>
            <a:r>
              <a:rPr lang="en-US" dirty="0"/>
              <a:t>who else? (discussion)</a:t>
            </a:r>
          </a:p>
          <a:p>
            <a:pPr lvl="1"/>
            <a:endParaRPr lang="en-US" dirty="0"/>
          </a:p>
        </p:txBody>
      </p:sp>
      <p:sp>
        <p:nvSpPr>
          <p:cNvPr id="4" name="Slide Number Placeholder 3">
            <a:extLst>
              <a:ext uri="{FF2B5EF4-FFF2-40B4-BE49-F238E27FC236}">
                <a16:creationId xmlns:a16="http://schemas.microsoft.com/office/drawing/2014/main" id="{D652E8BD-AFE7-1948-8F14-C889A097B180}"/>
              </a:ext>
            </a:extLst>
          </p:cNvPr>
          <p:cNvSpPr>
            <a:spLocks noGrp="1"/>
          </p:cNvSpPr>
          <p:nvPr>
            <p:ph type="sldNum" sz="quarter" idx="12"/>
          </p:nvPr>
        </p:nvSpPr>
        <p:spPr/>
        <p:txBody>
          <a:bodyPr/>
          <a:lstStyle/>
          <a:p>
            <a:fld id="{FA0B7275-42E7-9344-8EE7-3495E2503A86}" type="slidenum">
              <a:rPr lang="en-US" smtClean="0"/>
              <a:pPr/>
              <a:t>10</a:t>
            </a:fld>
            <a:endParaRPr lang="en-US" dirty="0"/>
          </a:p>
        </p:txBody>
      </p:sp>
    </p:spTree>
    <p:extLst>
      <p:ext uri="{BB962C8B-B14F-4D97-AF65-F5344CB8AC3E}">
        <p14:creationId xmlns:p14="http://schemas.microsoft.com/office/powerpoint/2010/main" val="16906508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21898</TotalTime>
  <Words>2269</Words>
  <Application>Microsoft Office PowerPoint</Application>
  <PresentationFormat>Widescreen</PresentationFormat>
  <Paragraphs>198</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游ゴシック</vt:lpstr>
      <vt:lpstr>Arial</vt:lpstr>
      <vt:lpstr>Calibri</vt:lpstr>
      <vt:lpstr>等线</vt:lpstr>
      <vt:lpstr>PingFang SC Regular</vt:lpstr>
      <vt:lpstr>Office Theme</vt:lpstr>
      <vt:lpstr>ISO 30500 &amp; ISO 24521</vt:lpstr>
      <vt:lpstr>PowerPoint Presentation</vt:lpstr>
      <vt:lpstr>together: revolutionizing WASH</vt:lpstr>
      <vt:lpstr>PowerPoint Presentation</vt:lpstr>
      <vt:lpstr>why it matters</vt:lpstr>
      <vt:lpstr>your role</vt:lpstr>
      <vt:lpstr>agenda:  what comes next?</vt:lpstr>
      <vt:lpstr>Inform the public</vt:lpstr>
      <vt:lpstr>stakeholder  engagement</vt:lpstr>
      <vt:lpstr>planning and logistics  </vt:lpstr>
      <vt:lpstr>information &amp; learning sessions</vt:lpstr>
      <vt:lpstr>PowerPoint Presentation</vt:lpstr>
      <vt:lpstr>trainings</vt:lpstr>
      <vt:lpstr>effective presentations</vt:lpstr>
      <vt:lpstr>communicating a win for public health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ANSI</dc:title>
  <dc:creator>Seltzer, Lindsey</dc:creator>
  <cp:lastModifiedBy>Attiya Sayyed</cp:lastModifiedBy>
  <cp:revision>212</cp:revision>
  <dcterms:created xsi:type="dcterms:W3CDTF">2020-01-07T19:54:53Z</dcterms:created>
  <dcterms:modified xsi:type="dcterms:W3CDTF">2020-06-05T18:56:20Z</dcterms:modified>
</cp:coreProperties>
</file>