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8" r:id="rId2"/>
  </p:sldMasterIdLst>
  <p:notesMasterIdLst>
    <p:notesMasterId r:id="rId36"/>
  </p:notesMasterIdLst>
  <p:sldIdLst>
    <p:sldId id="299" r:id="rId3"/>
    <p:sldId id="300" r:id="rId4"/>
    <p:sldId id="260" r:id="rId5"/>
    <p:sldId id="267" r:id="rId6"/>
    <p:sldId id="268" r:id="rId7"/>
    <p:sldId id="269" r:id="rId8"/>
    <p:sldId id="298" r:id="rId9"/>
    <p:sldId id="270" r:id="rId10"/>
    <p:sldId id="271" r:id="rId11"/>
    <p:sldId id="278" r:id="rId12"/>
    <p:sldId id="275" r:id="rId13"/>
    <p:sldId id="277" r:id="rId14"/>
    <p:sldId id="274" r:id="rId15"/>
    <p:sldId id="279" r:id="rId16"/>
    <p:sldId id="280" r:id="rId17"/>
    <p:sldId id="257" r:id="rId18"/>
    <p:sldId id="281" r:id="rId19"/>
    <p:sldId id="282" r:id="rId20"/>
    <p:sldId id="283" r:id="rId21"/>
    <p:sldId id="284" r:id="rId22"/>
    <p:sldId id="285" r:id="rId23"/>
    <p:sldId id="287" r:id="rId24"/>
    <p:sldId id="286" r:id="rId25"/>
    <p:sldId id="288" r:id="rId26"/>
    <p:sldId id="289" r:id="rId27"/>
    <p:sldId id="264" r:id="rId28"/>
    <p:sldId id="290" r:id="rId29"/>
    <p:sldId id="291" r:id="rId30"/>
    <p:sldId id="293" r:id="rId31"/>
    <p:sldId id="294" r:id="rId32"/>
    <p:sldId id="296" r:id="rId33"/>
    <p:sldId id="292" r:id="rId34"/>
    <p:sldId id="297" r:id="rId35"/>
  </p:sldIdLst>
  <p:sldSz cx="24384000" cy="13716000"/>
  <p:notesSz cx="6858000" cy="9144000"/>
  <p:custDataLst>
    <p:tags r:id="rId3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lang="pt-PT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F51"/>
    <a:srgbClr val="3F7EBC"/>
    <a:srgbClr val="2893C1"/>
    <a:srgbClr val="CAE9EC"/>
    <a:srgbClr val="E30613"/>
    <a:srgbClr val="CD3A28"/>
    <a:srgbClr val="5088BE"/>
    <a:srgbClr val="575B65"/>
    <a:srgbClr val="D64D3A"/>
    <a:srgbClr val="A2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70964" autoAdjust="0"/>
  </p:normalViewPr>
  <p:slideViewPr>
    <p:cSldViewPr snapToGrid="0">
      <p:cViewPr varScale="1">
        <p:scale>
          <a:sx n="41" d="100"/>
          <a:sy n="41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Em termos gerais, os requisitos da norma ISO 30500 abordam...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pt-PT" dirty="0"/>
              <a:t>A qualidade dos resultados do sistema de saneamento para: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Descargas de sólidos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Descargas de líquidos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Odores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Emissões atmosféricas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Emissões de ruído</a:t>
            </a:r>
          </a:p>
          <a:p>
            <a:pPr rtl="0"/>
            <a:endParaRPr lang="en-US" dirty="0"/>
          </a:p>
          <a:p>
            <a:pPr rtl="0"/>
            <a:r>
              <a:rPr lang="pt-PT" dirty="0"/>
              <a:t>E critérios para: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Segurança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Funcionalidade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Usabilidade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Fiabilidade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Manutenção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dirty="0"/>
              <a:t>compatibilidade com os objectivos de protecção ambiental</a:t>
            </a:r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7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/>
              <a:t>Campo de aplicação da POCOSA: vendas, distribuição e reprodução e direitos de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Tx/>
              <a:buNone/>
            </a:pPr>
            <a:r>
              <a:rPr lang="pt-PT"/>
              <a:t>Os produtos abrangidos pela POCOSA incluem: publicações ISO, adopções nacionais e outros trabalhos (tais como sites, vídeos, manuais, feeds de notícias...)</a:t>
            </a:r>
          </a:p>
        </p:txBody>
      </p:sp>
    </p:spTree>
    <p:extLst>
      <p:ext uri="{BB962C8B-B14F-4D97-AF65-F5344CB8AC3E}">
        <p14:creationId xmlns:p14="http://schemas.microsoft.com/office/powerpoint/2010/main" val="8924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4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7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pt-PT" sz="2400" dirty="0"/>
              <a:t>É evidente que existe uma forte sinergia entre as Normas e as Políticas Públicas, em que ambas estão...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pt-PT" sz="2400" dirty="0"/>
              <a:t> </a:t>
            </a:r>
            <a:endParaRPr lang="en-US" sz="2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2400" dirty="0"/>
              <a:t>As normas voluntárias* são instrumentos muito importantes e poderosos de apoio ao funcionamento eficiente e eficaz dos mercados: podem ser utilizadas pelas entidades reguladoras para </a:t>
            </a:r>
            <a:r>
              <a:rPr lang="pt-PT" sz="2400" u="sng" dirty="0"/>
              <a:t>complementar a regulamentação</a:t>
            </a:r>
            <a:r>
              <a:rPr lang="pt-PT" sz="2400" dirty="0"/>
              <a:t> ou, se adequado, como uma </a:t>
            </a:r>
            <a:r>
              <a:rPr lang="pt-PT" sz="2400" u="sng" dirty="0"/>
              <a:t>alternativa à regulamentação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PT" sz="2400" dirty="0">
                <a:cs typeface="Arial" panose="020B0604020202020204" pitchFamily="34" charset="0"/>
              </a:rPr>
              <a:t>As normas que abrangem determinados domínios podem ser tornadas obrigatórias para objectivos legítimos (como saúde, segurança, protecção ambiental, ...): podem ser </a:t>
            </a:r>
            <a:r>
              <a:rPr lang="pt-PT" sz="2400" u="sng" dirty="0">
                <a:cs typeface="Arial" panose="020B0604020202020204" pitchFamily="34" charset="0"/>
              </a:rPr>
              <a:t>incorporadas em regulamentos </a:t>
            </a:r>
            <a:r>
              <a:rPr lang="pt-PT" sz="2400" dirty="0">
                <a:cs typeface="Arial" panose="020B0604020202020204" pitchFamily="34" charset="0"/>
              </a:rPr>
              <a:t>ou podem ser utilizadas como </a:t>
            </a:r>
            <a:r>
              <a:rPr lang="pt-PT" sz="2400" u="sng" dirty="0">
                <a:cs typeface="Arial" panose="020B0604020202020204" pitchFamily="34" charset="0"/>
              </a:rPr>
              <a:t>base para regulamentos técnicos</a:t>
            </a:r>
            <a:endParaRPr lang="fr-FR" altLang="en-US" sz="2400" u="sng" dirty="0"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fr-FR" altLang="en-US" sz="2400" u="sng" dirty="0">
              <a:cs typeface="Arial" panose="020B06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400" dirty="0"/>
              <a:t>Um tema muito importante e interessante - a ISO abrange uma diversidade de contextos e conta com a contribuição de organizações parceiras como a OMC, a OCDE, agências da ONU (por exemplo, UN/ECE e UN/ESCAP) entre outras</a:t>
            </a:r>
          </a:p>
        </p:txBody>
      </p:sp>
    </p:spTree>
    <p:extLst>
      <p:ext uri="{BB962C8B-B14F-4D97-AF65-F5344CB8AC3E}">
        <p14:creationId xmlns:p14="http://schemas.microsoft.com/office/powerpoint/2010/main" val="6452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8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9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8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algn="l" defTabSz="1371600" rtl="0" hangingPunct="1">
              <a:lnSpc>
                <a:spcPct val="100000"/>
              </a:lnSpc>
              <a:spcAft>
                <a:spcPts val="10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pt-PT" sz="2400" b="1" kern="1200" spc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http://ec.europa.eu/enterprise/policies/european-standards/harmonised-standards/cosmetic-products/index_en.htm </a:t>
            </a:r>
          </a:p>
        </p:txBody>
      </p:sp>
    </p:spTree>
    <p:extLst>
      <p:ext uri="{BB962C8B-B14F-4D97-AF65-F5344CB8AC3E}">
        <p14:creationId xmlns:p14="http://schemas.microsoft.com/office/powerpoint/2010/main" val="399362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84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7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0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 rtlCol="0"/>
          <a:lstStyle/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 rtl="0"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408804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75" y="2731390"/>
            <a:ext cx="18441326" cy="1203052"/>
          </a:xfr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 rtlCol="0"/>
          <a:lstStyle/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 rtl="0"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pt-PT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pt-PT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" y="10843091"/>
            <a:ext cx="4981452" cy="29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19676"/>
            <a:ext cx="21239748" cy="4775200"/>
          </a:xfrm>
          <a:prstGeom prst="rect">
            <a:avLst/>
          </a:prstGeom>
        </p:spPr>
        <p:txBody>
          <a:bodyPr rtlCol="0" anchor="b"/>
          <a:lstStyle>
            <a:lvl1pPr algn="ctr">
              <a:defRPr sz="9600"/>
            </a:lvl1pPr>
          </a:lstStyle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126" y="5094877"/>
            <a:ext cx="21239748" cy="9048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64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pt-PT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5931" y="5547161"/>
            <a:ext cx="18441326" cy="1203052"/>
          </a:xfrm>
        </p:spPr>
        <p:txBody>
          <a:bodyPr rtlCol="0"/>
          <a:lstStyle>
            <a:lvl1pPr algn="ctr">
              <a:defRPr baseline="0"/>
            </a:lvl1pPr>
          </a:lstStyle>
          <a:p>
            <a:pPr rtl="0"/>
            <a:r>
              <a:rPr lang="pt-PT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7051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5434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399" y="2335794"/>
            <a:ext cx="10600918" cy="956744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399" y="2335794"/>
            <a:ext cx="10600918" cy="956744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161485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16057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 rtlCol="0"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 rtl="0"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" y="11537193"/>
            <a:ext cx="3396351" cy="20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5" r:id="rId2"/>
    <p:sldLayoutId id="2147483747" r:id="rId3"/>
    <p:sldLayoutId id="2147483734" r:id="rId4"/>
  </p:sldLayoutIdLst>
  <p:transition spd="med"/>
  <p:hf hdr="0" ft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5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4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hyperlink" Target="https://sanitation.ansi.org/" TargetMode="External"/><Relationship Id="rId4" Type="http://schemas.openxmlformats.org/officeDocument/2006/relationships/hyperlink" Target="mailto:sanitation@ansi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5" Type="http://schemas.openxmlformats.org/officeDocument/2006/relationships/hyperlink" Target="http://www.iso.org/members.html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6" Type="http://schemas.openxmlformats.org/officeDocument/2006/relationships/hyperlink" Target="https://sanitation.ansi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8168" y="4176583"/>
            <a:ext cx="21239748" cy="1704355"/>
          </a:xfrm>
        </p:spPr>
        <p:txBody>
          <a:bodyPr rtlCol="0"/>
          <a:lstStyle/>
          <a:p>
            <a:pPr rtl="0"/>
            <a:r>
              <a:rPr lang="pt-PT" dirty="0"/>
              <a:t>Como utilizar uma norma ISO</a:t>
            </a:r>
          </a:p>
        </p:txBody>
      </p:sp>
    </p:spTree>
    <p:extLst>
      <p:ext uri="{BB962C8B-B14F-4D97-AF65-F5344CB8AC3E}">
        <p14:creationId xmlns:p14="http://schemas.microsoft.com/office/powerpoint/2010/main" val="214359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02" y="1243184"/>
            <a:ext cx="7481716" cy="74817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Sobre as </a:t>
            </a:r>
            <a:r>
              <a:rPr lang="pt-PT" sz="8000" b="1" spc="-163" dirty="0" err="1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Adopções</a:t>
            </a: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 Nacionais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8944" y="3070401"/>
            <a:ext cx="9910684" cy="32255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políticas ISO relevantes são:</a:t>
            </a:r>
          </a:p>
          <a:p>
            <a:pPr marL="571500" lvl="2" indent="-571500" algn="l" rtl="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Política ISO sobre Direitos de Autor e Vendas (POCOSA)</a:t>
            </a:r>
          </a:p>
          <a:p>
            <a:pPr marL="571500" lvl="2" indent="-571500" algn="l" rtl="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Guia ISO 21: </a:t>
            </a: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Adopções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3260901"/>
            <a:ext cx="3577005" cy="3292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58944" y="7273626"/>
            <a:ext cx="17678400" cy="32255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países podem diferir na forma e no momento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normas ISO a nível nacional. Pode ser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utilizado um processo de consenso nacional para determinar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a </a:t>
            </a: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 da norma ISO 30500 é adequada ao mercado.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8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571" y="2616875"/>
            <a:ext cx="7481716" cy="74817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 </a:t>
            </a:r>
            <a:r>
              <a:rPr lang="pt-PT" sz="8000" b="1" spc="-163" dirty="0" err="1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adopção</a:t>
            </a: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 nacional é adequada </a:t>
            </a:r>
            <a:b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para o meu país?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4063703"/>
            <a:ext cx="12442700" cy="24253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política e a legislação nacionais, bem como as especificidades locais, devem ser consideradas ao avaliar a </a:t>
            </a: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 da ISO 30500.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5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 </a:t>
            </a:r>
            <a:r>
              <a:rPr lang="pt-PT" sz="8000" b="1" spc="-163" dirty="0" err="1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adopção</a:t>
            </a: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 nacional é adequada </a:t>
            </a:r>
            <a:b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para o meu país?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094824"/>
            <a:ext cx="21885322" cy="1471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país é diferente, mas os elementos de uma potencial estratégia para a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 podem incluir: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878" y="5965015"/>
            <a:ext cx="10264822" cy="291220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Organizar um workshop com os organismos nacionais de normalização e as partes interessadas para os informar sobre a norma ISO 30500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0878" y="9184176"/>
            <a:ext cx="10264822" cy="291220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Reunir ideias das principais partes interessadas sobre a melhor abordagem para a </a:t>
            </a:r>
            <a:r>
              <a:rPr lang="pt-PT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norma a nível nacional e para a distribuição de produtos às populações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11100" y="5895605"/>
            <a:ext cx="10264822" cy="147181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Criar um comité técnico nacional para supervisionar a </a:t>
            </a:r>
            <a:r>
              <a:rPr lang="pt-PT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09465" y="7599155"/>
            <a:ext cx="10264822" cy="147181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Analisar as principais normas/regulamentos/leis de saneamento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11100" y="9228564"/>
            <a:ext cx="10637861" cy="291220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necessário, realizar </a:t>
            </a:r>
            <a:r>
              <a:rPr lang="pt-PT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acções</a:t>
            </a: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formação para funcionários do sector do saneamento público (nacional/provincial/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6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Estamos Aqui para Ajudar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98578" y="4665122"/>
            <a:ext cx="18413310" cy="24253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secretariado do PC 305, o ANSI está empenhado em apoiar a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o reconhecimento da norma ISO 30500 nos países onde as tecnologias de sanitas reinventadas são mais necessárias.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578" y="8111826"/>
            <a:ext cx="21237622" cy="287463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sanitation@ansi.org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pt-PT" sz="4800" b="1">
                <a:latin typeface="Open Sans" panose="020B0606030504020204"/>
                <a:hlinkClick r:id="rId5"/>
              </a:rPr>
              <a:t>https://sanitation.ansi.org/</a:t>
            </a:r>
            <a:r>
              <a:rPr lang="pt-PT" sz="4800" b="1">
                <a:latin typeface="Open Sans" panose="020B0606030504020204"/>
              </a:rPr>
              <a:t> 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9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Secção 4.3.1a</a:t>
            </a:r>
            <a:r>
              <a:rPr lang="en-US" dirty="0"/>
              <a:t/>
            </a:r>
            <a:br>
              <a:rPr lang="en-US" dirty="0"/>
            </a:br>
            <a:r>
              <a:rPr lang="pt-PT" dirty="0"/>
              <a:t>Política ISO sobre Direitos </a:t>
            </a:r>
            <a:br>
              <a:rPr lang="pt-PT" dirty="0"/>
            </a:br>
            <a:r>
              <a:rPr lang="pt-PT" dirty="0"/>
              <a:t>de Autor e Vendas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47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45054" y="1854234"/>
            <a:ext cx="18245235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Direitos de um Membro da ISO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429017"/>
            <a:ext cx="17742408" cy="8463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Direitos dos membros no seu território nacional: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878" y="5793863"/>
            <a:ext cx="10264822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Reproduzir ou distribuir normas ISO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0878" y="7195285"/>
            <a:ext cx="13908706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Desenvolver e distribuir as </a:t>
            </a:r>
            <a:r>
              <a:rPr lang="pt-P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Adopções</a:t>
            </a: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0878" y="8596707"/>
            <a:ext cx="17749186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Desenvolver produtos derivados das Normas ISO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878" y="10069109"/>
            <a:ext cx="17346850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Fixar o preço das publicações ISO e das </a:t>
            </a:r>
            <a:r>
              <a:rPr lang="pt-P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adopções</a:t>
            </a: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878" y="11467370"/>
            <a:ext cx="10637861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Receber pagamentos </a:t>
            </a:r>
            <a:r>
              <a:rPr lang="pt-P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rectroactivos</a:t>
            </a:r>
            <a:endParaRPr lang="pt-PT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964009"/>
            <a:ext cx="3157980" cy="2906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63266" y="4713504"/>
            <a:ext cx="7185660" cy="2926080"/>
            <a:chOff x="14191488" y="6035040"/>
            <a:chExt cx="8744712" cy="2926080"/>
          </a:xfrm>
        </p:grpSpPr>
        <p:sp>
          <p:nvSpPr>
            <p:cNvPr id="2" name="Rectangle 1"/>
            <p:cNvSpPr/>
            <p:nvPr/>
          </p:nvSpPr>
          <p:spPr>
            <a:xfrm>
              <a:off x="14191488" y="6035040"/>
              <a:ext cx="8744712" cy="2926080"/>
            </a:xfrm>
            <a:prstGeom prst="rect">
              <a:avLst/>
            </a:prstGeom>
            <a:noFill/>
            <a:ln w="76200" cap="flat">
              <a:solidFill>
                <a:srgbClr val="E30613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91488" y="6508546"/>
              <a:ext cx="8668512" cy="1990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pt-PT" sz="4000" b="1" dirty="0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Para uma lista dos membros da ISO: </a:t>
              </a:r>
              <a:r>
                <a:rPr lang="pt-PT" sz="4000" b="1" dirty="0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5"/>
                </a:rPr>
                <a:t>www.iso.org/members</a:t>
              </a:r>
              <a:endParaRPr kumimoji="0" lang="en-US" sz="4000" b="1" i="0" u="none" strike="noStrike" cap="none" spc="-72" normalizeH="0" baseline="0" dirty="0">
                <a:ln>
                  <a:noFill/>
                </a:ln>
                <a:solidFill>
                  <a:srgbClr val="E30613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2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 POCOSA abrange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01567" y="4868773"/>
            <a:ext cx="8181796" cy="4907633"/>
            <a:chOff x="3511295" y="4292656"/>
            <a:chExt cx="8181796" cy="4907633"/>
          </a:xfrm>
        </p:grpSpPr>
        <p:sp>
          <p:nvSpPr>
            <p:cNvPr id="31" name="Rectangle 30"/>
            <p:cNvSpPr/>
            <p:nvPr/>
          </p:nvSpPr>
          <p:spPr>
            <a:xfrm>
              <a:off x="3511295" y="4292656"/>
              <a:ext cx="8181796" cy="193899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00000"/>
                </a:lnSpc>
              </a:pPr>
              <a:r>
                <a:rPr lang="pt-PT" sz="6000" b="1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Vendas, distribuição e reprodução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33869" y="7392753"/>
              <a:ext cx="1936637" cy="1807536"/>
              <a:chOff x="5402261" y="5524499"/>
              <a:chExt cx="1071562" cy="1000128"/>
            </a:xfrm>
            <a:solidFill>
              <a:srgbClr val="7030A0"/>
            </a:solidFill>
          </p:grpSpPr>
          <p:sp>
            <p:nvSpPr>
              <p:cNvPr id="34" name="Freeform 424"/>
              <p:cNvSpPr>
                <a:spLocks noEditPoints="1"/>
              </p:cNvSpPr>
              <p:nvPr/>
            </p:nvSpPr>
            <p:spPr bwMode="auto">
              <a:xfrm>
                <a:off x="5402261" y="5524499"/>
                <a:ext cx="1071562" cy="777875"/>
              </a:xfrm>
              <a:custGeom>
                <a:avLst/>
                <a:gdLst>
                  <a:gd name="T0" fmla="*/ 2323 w 3373"/>
                  <a:gd name="T1" fmla="*/ 1575 h 2450"/>
                  <a:gd name="T2" fmla="*/ 2922 w 3373"/>
                  <a:gd name="T3" fmla="*/ 1225 h 2450"/>
                  <a:gd name="T4" fmla="*/ 1621 w 3373"/>
                  <a:gd name="T5" fmla="*/ 1225 h 2450"/>
                  <a:gd name="T6" fmla="*/ 2147 w 3373"/>
                  <a:gd name="T7" fmla="*/ 1575 h 2450"/>
                  <a:gd name="T8" fmla="*/ 1621 w 3373"/>
                  <a:gd name="T9" fmla="*/ 1225 h 2450"/>
                  <a:gd name="T10" fmla="*/ 980 w 3373"/>
                  <a:gd name="T11" fmla="*/ 1575 h 2450"/>
                  <a:gd name="T12" fmla="*/ 1447 w 3373"/>
                  <a:gd name="T13" fmla="*/ 1225 h 2450"/>
                  <a:gd name="T14" fmla="*/ 2323 w 3373"/>
                  <a:gd name="T15" fmla="*/ 700 h 2450"/>
                  <a:gd name="T16" fmla="*/ 2946 w 3373"/>
                  <a:gd name="T17" fmla="*/ 1050 h 2450"/>
                  <a:gd name="T18" fmla="*/ 2323 w 3373"/>
                  <a:gd name="T19" fmla="*/ 700 h 2450"/>
                  <a:gd name="T20" fmla="*/ 1621 w 3373"/>
                  <a:gd name="T21" fmla="*/ 1050 h 2450"/>
                  <a:gd name="T22" fmla="*/ 2147 w 3373"/>
                  <a:gd name="T23" fmla="*/ 700 h 2450"/>
                  <a:gd name="T24" fmla="*/ 835 w 3373"/>
                  <a:gd name="T25" fmla="*/ 700 h 2450"/>
                  <a:gd name="T26" fmla="*/ 907 w 3373"/>
                  <a:gd name="T27" fmla="*/ 1051 h 2450"/>
                  <a:gd name="T28" fmla="*/ 1447 w 3373"/>
                  <a:gd name="T29" fmla="*/ 1050 h 2450"/>
                  <a:gd name="T30" fmla="*/ 835 w 3373"/>
                  <a:gd name="T31" fmla="*/ 700 h 2450"/>
                  <a:gd name="T32" fmla="*/ 570 w 3373"/>
                  <a:gd name="T33" fmla="*/ 0 h 2450"/>
                  <a:gd name="T34" fmla="*/ 631 w 3373"/>
                  <a:gd name="T35" fmla="*/ 10 h 2450"/>
                  <a:gd name="T36" fmla="*/ 683 w 3373"/>
                  <a:gd name="T37" fmla="*/ 41 h 2450"/>
                  <a:gd name="T38" fmla="*/ 721 w 3373"/>
                  <a:gd name="T39" fmla="*/ 86 h 2450"/>
                  <a:gd name="T40" fmla="*/ 742 w 3373"/>
                  <a:gd name="T41" fmla="*/ 146 h 2450"/>
                  <a:gd name="T42" fmla="*/ 3199 w 3373"/>
                  <a:gd name="T43" fmla="*/ 350 h 2450"/>
                  <a:gd name="T44" fmla="*/ 3258 w 3373"/>
                  <a:gd name="T45" fmla="*/ 360 h 2450"/>
                  <a:gd name="T46" fmla="*/ 3309 w 3373"/>
                  <a:gd name="T47" fmla="*/ 389 h 2450"/>
                  <a:gd name="T48" fmla="*/ 3348 w 3373"/>
                  <a:gd name="T49" fmla="*/ 433 h 2450"/>
                  <a:gd name="T50" fmla="*/ 3370 w 3373"/>
                  <a:gd name="T51" fmla="*/ 488 h 2450"/>
                  <a:gd name="T52" fmla="*/ 3371 w 3373"/>
                  <a:gd name="T53" fmla="*/ 549 h 2450"/>
                  <a:gd name="T54" fmla="*/ 3190 w 3373"/>
                  <a:gd name="T55" fmla="*/ 1806 h 2450"/>
                  <a:gd name="T56" fmla="*/ 3160 w 3373"/>
                  <a:gd name="T57" fmla="*/ 1860 h 2450"/>
                  <a:gd name="T58" fmla="*/ 3113 w 3373"/>
                  <a:gd name="T59" fmla="*/ 1900 h 2450"/>
                  <a:gd name="T60" fmla="*/ 3056 w 3373"/>
                  <a:gd name="T61" fmla="*/ 1921 h 2450"/>
                  <a:gd name="T62" fmla="*/ 1040 w 3373"/>
                  <a:gd name="T63" fmla="*/ 1925 h 2450"/>
                  <a:gd name="T64" fmla="*/ 2848 w 3373"/>
                  <a:gd name="T65" fmla="*/ 2100 h 2450"/>
                  <a:gd name="T66" fmla="*/ 2909 w 3373"/>
                  <a:gd name="T67" fmla="*/ 2110 h 2450"/>
                  <a:gd name="T68" fmla="*/ 2961 w 3373"/>
                  <a:gd name="T69" fmla="*/ 2141 h 2450"/>
                  <a:gd name="T70" fmla="*/ 2999 w 3373"/>
                  <a:gd name="T71" fmla="*/ 2185 h 2450"/>
                  <a:gd name="T72" fmla="*/ 3021 w 3373"/>
                  <a:gd name="T73" fmla="*/ 2243 h 2450"/>
                  <a:gd name="T74" fmla="*/ 3021 w 3373"/>
                  <a:gd name="T75" fmla="*/ 2305 h 2450"/>
                  <a:gd name="T76" fmla="*/ 2999 w 3373"/>
                  <a:gd name="T77" fmla="*/ 2363 h 2450"/>
                  <a:gd name="T78" fmla="*/ 2961 w 3373"/>
                  <a:gd name="T79" fmla="*/ 2408 h 2450"/>
                  <a:gd name="T80" fmla="*/ 2909 w 3373"/>
                  <a:gd name="T81" fmla="*/ 2438 h 2450"/>
                  <a:gd name="T82" fmla="*/ 2848 w 3373"/>
                  <a:gd name="T83" fmla="*/ 2450 h 2450"/>
                  <a:gd name="T84" fmla="*/ 897 w 3373"/>
                  <a:gd name="T85" fmla="*/ 2447 h 2450"/>
                  <a:gd name="T86" fmla="*/ 856 w 3373"/>
                  <a:gd name="T87" fmla="*/ 2437 h 2450"/>
                  <a:gd name="T88" fmla="*/ 836 w 3373"/>
                  <a:gd name="T89" fmla="*/ 2425 h 2450"/>
                  <a:gd name="T90" fmla="*/ 802 w 3373"/>
                  <a:gd name="T91" fmla="*/ 2402 h 2450"/>
                  <a:gd name="T92" fmla="*/ 786 w 3373"/>
                  <a:gd name="T93" fmla="*/ 2383 h 2450"/>
                  <a:gd name="T94" fmla="*/ 764 w 3373"/>
                  <a:gd name="T95" fmla="*/ 2351 h 2450"/>
                  <a:gd name="T96" fmla="*/ 755 w 3373"/>
                  <a:gd name="T97" fmla="*/ 2324 h 2450"/>
                  <a:gd name="T98" fmla="*/ 747 w 3373"/>
                  <a:gd name="T99" fmla="*/ 2303 h 2450"/>
                  <a:gd name="T100" fmla="*/ 175 w 3373"/>
                  <a:gd name="T101" fmla="*/ 350 h 2450"/>
                  <a:gd name="T102" fmla="*/ 115 w 3373"/>
                  <a:gd name="T103" fmla="*/ 339 h 2450"/>
                  <a:gd name="T104" fmla="*/ 63 w 3373"/>
                  <a:gd name="T105" fmla="*/ 308 h 2450"/>
                  <a:gd name="T106" fmla="*/ 24 w 3373"/>
                  <a:gd name="T107" fmla="*/ 263 h 2450"/>
                  <a:gd name="T108" fmla="*/ 3 w 3373"/>
                  <a:gd name="T109" fmla="*/ 206 h 2450"/>
                  <a:gd name="T110" fmla="*/ 3 w 3373"/>
                  <a:gd name="T111" fmla="*/ 143 h 2450"/>
                  <a:gd name="T112" fmla="*/ 24 w 3373"/>
                  <a:gd name="T113" fmla="*/ 86 h 2450"/>
                  <a:gd name="T114" fmla="*/ 63 w 3373"/>
                  <a:gd name="T115" fmla="*/ 41 h 2450"/>
                  <a:gd name="T116" fmla="*/ 115 w 3373"/>
                  <a:gd name="T117" fmla="*/ 10 h 2450"/>
                  <a:gd name="T118" fmla="*/ 175 w 3373"/>
                  <a:gd name="T119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3" h="2450">
                    <a:moveTo>
                      <a:pt x="2323" y="1225"/>
                    </a:moveTo>
                    <a:lnTo>
                      <a:pt x="2323" y="1575"/>
                    </a:lnTo>
                    <a:lnTo>
                      <a:pt x="2871" y="1575"/>
                    </a:lnTo>
                    <a:lnTo>
                      <a:pt x="2922" y="1225"/>
                    </a:lnTo>
                    <a:lnTo>
                      <a:pt x="2323" y="1225"/>
                    </a:lnTo>
                    <a:close/>
                    <a:moveTo>
                      <a:pt x="1621" y="1225"/>
                    </a:moveTo>
                    <a:lnTo>
                      <a:pt x="1621" y="1575"/>
                    </a:lnTo>
                    <a:lnTo>
                      <a:pt x="2147" y="1575"/>
                    </a:lnTo>
                    <a:lnTo>
                      <a:pt x="2147" y="1225"/>
                    </a:lnTo>
                    <a:lnTo>
                      <a:pt x="1621" y="1225"/>
                    </a:lnTo>
                    <a:close/>
                    <a:moveTo>
                      <a:pt x="923" y="1225"/>
                    </a:moveTo>
                    <a:lnTo>
                      <a:pt x="980" y="1575"/>
                    </a:lnTo>
                    <a:lnTo>
                      <a:pt x="1447" y="1575"/>
                    </a:lnTo>
                    <a:lnTo>
                      <a:pt x="1447" y="1225"/>
                    </a:lnTo>
                    <a:lnTo>
                      <a:pt x="923" y="1225"/>
                    </a:lnTo>
                    <a:close/>
                    <a:moveTo>
                      <a:pt x="2323" y="700"/>
                    </a:moveTo>
                    <a:lnTo>
                      <a:pt x="2323" y="1050"/>
                    </a:lnTo>
                    <a:lnTo>
                      <a:pt x="2946" y="1050"/>
                    </a:lnTo>
                    <a:lnTo>
                      <a:pt x="2996" y="700"/>
                    </a:lnTo>
                    <a:lnTo>
                      <a:pt x="2323" y="700"/>
                    </a:lnTo>
                    <a:close/>
                    <a:moveTo>
                      <a:pt x="1621" y="700"/>
                    </a:moveTo>
                    <a:lnTo>
                      <a:pt x="1621" y="1050"/>
                    </a:lnTo>
                    <a:lnTo>
                      <a:pt x="2147" y="1050"/>
                    </a:lnTo>
                    <a:lnTo>
                      <a:pt x="2147" y="700"/>
                    </a:lnTo>
                    <a:lnTo>
                      <a:pt x="1621" y="700"/>
                    </a:lnTo>
                    <a:close/>
                    <a:moveTo>
                      <a:pt x="835" y="700"/>
                    </a:moveTo>
                    <a:lnTo>
                      <a:pt x="894" y="1055"/>
                    </a:lnTo>
                    <a:lnTo>
                      <a:pt x="907" y="1051"/>
                    </a:lnTo>
                    <a:lnTo>
                      <a:pt x="920" y="1050"/>
                    </a:lnTo>
                    <a:lnTo>
                      <a:pt x="1447" y="1050"/>
                    </a:lnTo>
                    <a:lnTo>
                      <a:pt x="1447" y="700"/>
                    </a:lnTo>
                    <a:lnTo>
                      <a:pt x="835" y="700"/>
                    </a:lnTo>
                    <a:close/>
                    <a:moveTo>
                      <a:pt x="175" y="0"/>
                    </a:moveTo>
                    <a:lnTo>
                      <a:pt x="570" y="0"/>
                    </a:lnTo>
                    <a:lnTo>
                      <a:pt x="601" y="2"/>
                    </a:lnTo>
                    <a:lnTo>
                      <a:pt x="631" y="10"/>
                    </a:lnTo>
                    <a:lnTo>
                      <a:pt x="659" y="23"/>
                    </a:lnTo>
                    <a:lnTo>
                      <a:pt x="683" y="41"/>
                    </a:lnTo>
                    <a:lnTo>
                      <a:pt x="704" y="62"/>
                    </a:lnTo>
                    <a:lnTo>
                      <a:pt x="721" y="86"/>
                    </a:lnTo>
                    <a:lnTo>
                      <a:pt x="735" y="115"/>
                    </a:lnTo>
                    <a:lnTo>
                      <a:pt x="742" y="146"/>
                    </a:lnTo>
                    <a:lnTo>
                      <a:pt x="776" y="350"/>
                    </a:lnTo>
                    <a:lnTo>
                      <a:pt x="3199" y="350"/>
                    </a:lnTo>
                    <a:lnTo>
                      <a:pt x="3229" y="353"/>
                    </a:lnTo>
                    <a:lnTo>
                      <a:pt x="3258" y="360"/>
                    </a:lnTo>
                    <a:lnTo>
                      <a:pt x="3284" y="372"/>
                    </a:lnTo>
                    <a:lnTo>
                      <a:pt x="3309" y="389"/>
                    </a:lnTo>
                    <a:lnTo>
                      <a:pt x="3331" y="409"/>
                    </a:lnTo>
                    <a:lnTo>
                      <a:pt x="3348" y="433"/>
                    </a:lnTo>
                    <a:lnTo>
                      <a:pt x="3362" y="461"/>
                    </a:lnTo>
                    <a:lnTo>
                      <a:pt x="3370" y="488"/>
                    </a:lnTo>
                    <a:lnTo>
                      <a:pt x="3373" y="518"/>
                    </a:lnTo>
                    <a:lnTo>
                      <a:pt x="3371" y="549"/>
                    </a:lnTo>
                    <a:lnTo>
                      <a:pt x="3197" y="1774"/>
                    </a:lnTo>
                    <a:lnTo>
                      <a:pt x="3190" y="1806"/>
                    </a:lnTo>
                    <a:lnTo>
                      <a:pt x="3177" y="1834"/>
                    </a:lnTo>
                    <a:lnTo>
                      <a:pt x="3160" y="1860"/>
                    </a:lnTo>
                    <a:lnTo>
                      <a:pt x="3138" y="1882"/>
                    </a:lnTo>
                    <a:lnTo>
                      <a:pt x="3113" y="1900"/>
                    </a:lnTo>
                    <a:lnTo>
                      <a:pt x="3085" y="1913"/>
                    </a:lnTo>
                    <a:lnTo>
                      <a:pt x="3056" y="1921"/>
                    </a:lnTo>
                    <a:lnTo>
                      <a:pt x="3023" y="1925"/>
                    </a:lnTo>
                    <a:lnTo>
                      <a:pt x="1040" y="1925"/>
                    </a:lnTo>
                    <a:lnTo>
                      <a:pt x="1068" y="2100"/>
                    </a:lnTo>
                    <a:lnTo>
                      <a:pt x="2848" y="2100"/>
                    </a:lnTo>
                    <a:lnTo>
                      <a:pt x="2879" y="2103"/>
                    </a:lnTo>
                    <a:lnTo>
                      <a:pt x="2909" y="2110"/>
                    </a:lnTo>
                    <a:lnTo>
                      <a:pt x="2937" y="2124"/>
                    </a:lnTo>
                    <a:lnTo>
                      <a:pt x="2961" y="2141"/>
                    </a:lnTo>
                    <a:lnTo>
                      <a:pt x="2982" y="2161"/>
                    </a:lnTo>
                    <a:lnTo>
                      <a:pt x="2999" y="2185"/>
                    </a:lnTo>
                    <a:lnTo>
                      <a:pt x="3012" y="2213"/>
                    </a:lnTo>
                    <a:lnTo>
                      <a:pt x="3021" y="2243"/>
                    </a:lnTo>
                    <a:lnTo>
                      <a:pt x="3023" y="2273"/>
                    </a:lnTo>
                    <a:lnTo>
                      <a:pt x="3021" y="2305"/>
                    </a:lnTo>
                    <a:lnTo>
                      <a:pt x="3012" y="2335"/>
                    </a:lnTo>
                    <a:lnTo>
                      <a:pt x="2999" y="2363"/>
                    </a:lnTo>
                    <a:lnTo>
                      <a:pt x="2982" y="2387"/>
                    </a:lnTo>
                    <a:lnTo>
                      <a:pt x="2961" y="2408"/>
                    </a:lnTo>
                    <a:lnTo>
                      <a:pt x="2937" y="2425"/>
                    </a:lnTo>
                    <a:lnTo>
                      <a:pt x="2909" y="2438"/>
                    </a:lnTo>
                    <a:lnTo>
                      <a:pt x="2879" y="2446"/>
                    </a:lnTo>
                    <a:lnTo>
                      <a:pt x="2848" y="2450"/>
                    </a:lnTo>
                    <a:lnTo>
                      <a:pt x="920" y="2450"/>
                    </a:lnTo>
                    <a:lnTo>
                      <a:pt x="897" y="2447"/>
                    </a:lnTo>
                    <a:lnTo>
                      <a:pt x="876" y="2443"/>
                    </a:lnTo>
                    <a:lnTo>
                      <a:pt x="856" y="2437"/>
                    </a:lnTo>
                    <a:lnTo>
                      <a:pt x="845" y="2431"/>
                    </a:lnTo>
                    <a:lnTo>
                      <a:pt x="836" y="2425"/>
                    </a:lnTo>
                    <a:lnTo>
                      <a:pt x="818" y="2415"/>
                    </a:lnTo>
                    <a:lnTo>
                      <a:pt x="802" y="2402"/>
                    </a:lnTo>
                    <a:lnTo>
                      <a:pt x="793" y="2392"/>
                    </a:lnTo>
                    <a:lnTo>
                      <a:pt x="786" y="2383"/>
                    </a:lnTo>
                    <a:lnTo>
                      <a:pt x="774" y="2368"/>
                    </a:lnTo>
                    <a:lnTo>
                      <a:pt x="764" y="2351"/>
                    </a:lnTo>
                    <a:lnTo>
                      <a:pt x="759" y="2338"/>
                    </a:lnTo>
                    <a:lnTo>
                      <a:pt x="755" y="2324"/>
                    </a:lnTo>
                    <a:lnTo>
                      <a:pt x="751" y="2314"/>
                    </a:lnTo>
                    <a:lnTo>
                      <a:pt x="747" y="2303"/>
                    </a:lnTo>
                    <a:lnTo>
                      <a:pt x="421" y="350"/>
                    </a:lnTo>
                    <a:lnTo>
                      <a:pt x="175" y="350"/>
                    </a:lnTo>
                    <a:lnTo>
                      <a:pt x="144" y="346"/>
                    </a:lnTo>
                    <a:lnTo>
                      <a:pt x="115" y="339"/>
                    </a:lnTo>
                    <a:lnTo>
                      <a:pt x="87" y="326"/>
                    </a:lnTo>
                    <a:lnTo>
                      <a:pt x="63" y="308"/>
                    </a:lnTo>
                    <a:lnTo>
                      <a:pt x="41" y="287"/>
                    </a:lnTo>
                    <a:lnTo>
                      <a:pt x="24" y="263"/>
                    </a:lnTo>
                    <a:lnTo>
                      <a:pt x="11" y="235"/>
                    </a:lnTo>
                    <a:lnTo>
                      <a:pt x="3" y="206"/>
                    </a:lnTo>
                    <a:lnTo>
                      <a:pt x="0" y="175"/>
                    </a:lnTo>
                    <a:lnTo>
                      <a:pt x="3" y="143"/>
                    </a:lnTo>
                    <a:lnTo>
                      <a:pt x="11" y="113"/>
                    </a:lnTo>
                    <a:lnTo>
                      <a:pt x="24" y="86"/>
                    </a:lnTo>
                    <a:lnTo>
                      <a:pt x="41" y="62"/>
                    </a:lnTo>
                    <a:lnTo>
                      <a:pt x="63" y="41"/>
                    </a:lnTo>
                    <a:lnTo>
                      <a:pt x="87" y="23"/>
                    </a:lnTo>
                    <a:lnTo>
                      <a:pt x="115" y="10"/>
                    </a:lnTo>
                    <a:lnTo>
                      <a:pt x="144" y="2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5" name="Freeform 425"/>
              <p:cNvSpPr>
                <a:spLocks/>
              </p:cNvSpPr>
              <p:nvPr/>
            </p:nvSpPr>
            <p:spPr bwMode="auto">
              <a:xfrm>
                <a:off x="5694361" y="6357939"/>
                <a:ext cx="166687" cy="166688"/>
              </a:xfrm>
              <a:custGeom>
                <a:avLst/>
                <a:gdLst>
                  <a:gd name="T0" fmla="*/ 262 w 527"/>
                  <a:gd name="T1" fmla="*/ 0 h 523"/>
                  <a:gd name="T2" fmla="*/ 301 w 527"/>
                  <a:gd name="T3" fmla="*/ 2 h 523"/>
                  <a:gd name="T4" fmla="*/ 339 w 527"/>
                  <a:gd name="T5" fmla="*/ 10 h 523"/>
                  <a:gd name="T6" fmla="*/ 374 w 527"/>
                  <a:gd name="T7" fmla="*/ 24 h 523"/>
                  <a:gd name="T8" fmla="*/ 406 w 527"/>
                  <a:gd name="T9" fmla="*/ 42 h 523"/>
                  <a:gd name="T10" fmla="*/ 435 w 527"/>
                  <a:gd name="T11" fmla="*/ 64 h 523"/>
                  <a:gd name="T12" fmla="*/ 462 w 527"/>
                  <a:gd name="T13" fmla="*/ 90 h 523"/>
                  <a:gd name="T14" fmla="*/ 484 w 527"/>
                  <a:gd name="T15" fmla="*/ 119 h 523"/>
                  <a:gd name="T16" fmla="*/ 502 w 527"/>
                  <a:gd name="T17" fmla="*/ 151 h 523"/>
                  <a:gd name="T18" fmla="*/ 515 w 527"/>
                  <a:gd name="T19" fmla="*/ 186 h 523"/>
                  <a:gd name="T20" fmla="*/ 523 w 527"/>
                  <a:gd name="T21" fmla="*/ 223 h 523"/>
                  <a:gd name="T22" fmla="*/ 527 w 527"/>
                  <a:gd name="T23" fmla="*/ 261 h 523"/>
                  <a:gd name="T24" fmla="*/ 523 w 527"/>
                  <a:gd name="T25" fmla="*/ 301 h 523"/>
                  <a:gd name="T26" fmla="*/ 515 w 527"/>
                  <a:gd name="T27" fmla="*/ 338 h 523"/>
                  <a:gd name="T28" fmla="*/ 502 w 527"/>
                  <a:gd name="T29" fmla="*/ 372 h 523"/>
                  <a:gd name="T30" fmla="*/ 484 w 527"/>
                  <a:gd name="T31" fmla="*/ 405 h 523"/>
                  <a:gd name="T32" fmla="*/ 462 w 527"/>
                  <a:gd name="T33" fmla="*/ 433 h 523"/>
                  <a:gd name="T34" fmla="*/ 435 w 527"/>
                  <a:gd name="T35" fmla="*/ 460 h 523"/>
                  <a:gd name="T36" fmla="*/ 406 w 527"/>
                  <a:gd name="T37" fmla="*/ 482 h 523"/>
                  <a:gd name="T38" fmla="*/ 374 w 527"/>
                  <a:gd name="T39" fmla="*/ 499 h 523"/>
                  <a:gd name="T40" fmla="*/ 339 w 527"/>
                  <a:gd name="T41" fmla="*/ 513 h 523"/>
                  <a:gd name="T42" fmla="*/ 301 w 527"/>
                  <a:gd name="T43" fmla="*/ 521 h 523"/>
                  <a:gd name="T44" fmla="*/ 262 w 527"/>
                  <a:gd name="T45" fmla="*/ 523 h 523"/>
                  <a:gd name="T46" fmla="*/ 224 w 527"/>
                  <a:gd name="T47" fmla="*/ 521 h 523"/>
                  <a:gd name="T48" fmla="*/ 187 w 527"/>
                  <a:gd name="T49" fmla="*/ 513 h 523"/>
                  <a:gd name="T50" fmla="*/ 152 w 527"/>
                  <a:gd name="T51" fmla="*/ 499 h 523"/>
                  <a:gd name="T52" fmla="*/ 120 w 527"/>
                  <a:gd name="T53" fmla="*/ 482 h 523"/>
                  <a:gd name="T54" fmla="*/ 90 w 527"/>
                  <a:gd name="T55" fmla="*/ 460 h 523"/>
                  <a:gd name="T56" fmla="*/ 65 w 527"/>
                  <a:gd name="T57" fmla="*/ 433 h 523"/>
                  <a:gd name="T58" fmla="*/ 42 w 527"/>
                  <a:gd name="T59" fmla="*/ 405 h 523"/>
                  <a:gd name="T60" fmla="*/ 24 w 527"/>
                  <a:gd name="T61" fmla="*/ 372 h 523"/>
                  <a:gd name="T62" fmla="*/ 11 w 527"/>
                  <a:gd name="T63" fmla="*/ 338 h 523"/>
                  <a:gd name="T64" fmla="*/ 3 w 527"/>
                  <a:gd name="T65" fmla="*/ 301 h 523"/>
                  <a:gd name="T66" fmla="*/ 0 w 527"/>
                  <a:gd name="T67" fmla="*/ 261 h 523"/>
                  <a:gd name="T68" fmla="*/ 3 w 527"/>
                  <a:gd name="T69" fmla="*/ 223 h 523"/>
                  <a:gd name="T70" fmla="*/ 11 w 527"/>
                  <a:gd name="T71" fmla="*/ 186 h 523"/>
                  <a:gd name="T72" fmla="*/ 24 w 527"/>
                  <a:gd name="T73" fmla="*/ 151 h 523"/>
                  <a:gd name="T74" fmla="*/ 42 w 527"/>
                  <a:gd name="T75" fmla="*/ 119 h 523"/>
                  <a:gd name="T76" fmla="*/ 65 w 527"/>
                  <a:gd name="T77" fmla="*/ 90 h 523"/>
                  <a:gd name="T78" fmla="*/ 90 w 527"/>
                  <a:gd name="T79" fmla="*/ 64 h 523"/>
                  <a:gd name="T80" fmla="*/ 120 w 527"/>
                  <a:gd name="T81" fmla="*/ 42 h 523"/>
                  <a:gd name="T82" fmla="*/ 152 w 527"/>
                  <a:gd name="T83" fmla="*/ 24 h 523"/>
                  <a:gd name="T84" fmla="*/ 187 w 527"/>
                  <a:gd name="T85" fmla="*/ 10 h 523"/>
                  <a:gd name="T86" fmla="*/ 224 w 527"/>
                  <a:gd name="T87" fmla="*/ 2 h 523"/>
                  <a:gd name="T88" fmla="*/ 262 w 527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523">
                    <a:moveTo>
                      <a:pt x="262" y="0"/>
                    </a:moveTo>
                    <a:lnTo>
                      <a:pt x="301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6" y="42"/>
                    </a:lnTo>
                    <a:lnTo>
                      <a:pt x="435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2" y="151"/>
                    </a:lnTo>
                    <a:lnTo>
                      <a:pt x="515" y="186"/>
                    </a:lnTo>
                    <a:lnTo>
                      <a:pt x="523" y="223"/>
                    </a:lnTo>
                    <a:lnTo>
                      <a:pt x="527" y="261"/>
                    </a:lnTo>
                    <a:lnTo>
                      <a:pt x="523" y="301"/>
                    </a:lnTo>
                    <a:lnTo>
                      <a:pt x="515" y="338"/>
                    </a:lnTo>
                    <a:lnTo>
                      <a:pt x="502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5" y="460"/>
                    </a:lnTo>
                    <a:lnTo>
                      <a:pt x="406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1" y="521"/>
                    </a:lnTo>
                    <a:lnTo>
                      <a:pt x="262" y="523"/>
                    </a:lnTo>
                    <a:lnTo>
                      <a:pt x="224" y="521"/>
                    </a:lnTo>
                    <a:lnTo>
                      <a:pt x="187" y="513"/>
                    </a:lnTo>
                    <a:lnTo>
                      <a:pt x="152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2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2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2" y="24"/>
                    </a:lnTo>
                    <a:lnTo>
                      <a:pt x="187" y="10"/>
                    </a:lnTo>
                    <a:lnTo>
                      <a:pt x="224" y="2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6" name="Freeform 426"/>
              <p:cNvSpPr>
                <a:spLocks/>
              </p:cNvSpPr>
              <p:nvPr/>
            </p:nvSpPr>
            <p:spPr bwMode="auto">
              <a:xfrm>
                <a:off x="6194424" y="6357937"/>
                <a:ext cx="168275" cy="166688"/>
              </a:xfrm>
              <a:custGeom>
                <a:avLst/>
                <a:gdLst>
                  <a:gd name="T0" fmla="*/ 263 w 526"/>
                  <a:gd name="T1" fmla="*/ 0 h 523"/>
                  <a:gd name="T2" fmla="*/ 303 w 526"/>
                  <a:gd name="T3" fmla="*/ 2 h 523"/>
                  <a:gd name="T4" fmla="*/ 339 w 526"/>
                  <a:gd name="T5" fmla="*/ 10 h 523"/>
                  <a:gd name="T6" fmla="*/ 374 w 526"/>
                  <a:gd name="T7" fmla="*/ 24 h 523"/>
                  <a:gd name="T8" fmla="*/ 407 w 526"/>
                  <a:gd name="T9" fmla="*/ 42 h 523"/>
                  <a:gd name="T10" fmla="*/ 436 w 526"/>
                  <a:gd name="T11" fmla="*/ 64 h 523"/>
                  <a:gd name="T12" fmla="*/ 462 w 526"/>
                  <a:gd name="T13" fmla="*/ 90 h 523"/>
                  <a:gd name="T14" fmla="*/ 484 w 526"/>
                  <a:gd name="T15" fmla="*/ 119 h 523"/>
                  <a:gd name="T16" fmla="*/ 501 w 526"/>
                  <a:gd name="T17" fmla="*/ 151 h 523"/>
                  <a:gd name="T18" fmla="*/ 515 w 526"/>
                  <a:gd name="T19" fmla="*/ 186 h 523"/>
                  <a:gd name="T20" fmla="*/ 524 w 526"/>
                  <a:gd name="T21" fmla="*/ 223 h 523"/>
                  <a:gd name="T22" fmla="*/ 526 w 526"/>
                  <a:gd name="T23" fmla="*/ 261 h 523"/>
                  <a:gd name="T24" fmla="*/ 524 w 526"/>
                  <a:gd name="T25" fmla="*/ 301 h 523"/>
                  <a:gd name="T26" fmla="*/ 515 w 526"/>
                  <a:gd name="T27" fmla="*/ 338 h 523"/>
                  <a:gd name="T28" fmla="*/ 501 w 526"/>
                  <a:gd name="T29" fmla="*/ 372 h 523"/>
                  <a:gd name="T30" fmla="*/ 484 w 526"/>
                  <a:gd name="T31" fmla="*/ 405 h 523"/>
                  <a:gd name="T32" fmla="*/ 462 w 526"/>
                  <a:gd name="T33" fmla="*/ 433 h 523"/>
                  <a:gd name="T34" fmla="*/ 436 w 526"/>
                  <a:gd name="T35" fmla="*/ 460 h 523"/>
                  <a:gd name="T36" fmla="*/ 407 w 526"/>
                  <a:gd name="T37" fmla="*/ 482 h 523"/>
                  <a:gd name="T38" fmla="*/ 374 w 526"/>
                  <a:gd name="T39" fmla="*/ 499 h 523"/>
                  <a:gd name="T40" fmla="*/ 339 w 526"/>
                  <a:gd name="T41" fmla="*/ 513 h 523"/>
                  <a:gd name="T42" fmla="*/ 303 w 526"/>
                  <a:gd name="T43" fmla="*/ 521 h 523"/>
                  <a:gd name="T44" fmla="*/ 263 w 526"/>
                  <a:gd name="T45" fmla="*/ 523 h 523"/>
                  <a:gd name="T46" fmla="*/ 225 w 526"/>
                  <a:gd name="T47" fmla="*/ 521 h 523"/>
                  <a:gd name="T48" fmla="*/ 188 w 526"/>
                  <a:gd name="T49" fmla="*/ 513 h 523"/>
                  <a:gd name="T50" fmla="*/ 153 w 526"/>
                  <a:gd name="T51" fmla="*/ 499 h 523"/>
                  <a:gd name="T52" fmla="*/ 120 w 526"/>
                  <a:gd name="T53" fmla="*/ 482 h 523"/>
                  <a:gd name="T54" fmla="*/ 90 w 526"/>
                  <a:gd name="T55" fmla="*/ 460 h 523"/>
                  <a:gd name="T56" fmla="*/ 65 w 526"/>
                  <a:gd name="T57" fmla="*/ 433 h 523"/>
                  <a:gd name="T58" fmla="*/ 43 w 526"/>
                  <a:gd name="T59" fmla="*/ 405 h 523"/>
                  <a:gd name="T60" fmla="*/ 24 w 526"/>
                  <a:gd name="T61" fmla="*/ 372 h 523"/>
                  <a:gd name="T62" fmla="*/ 11 w 526"/>
                  <a:gd name="T63" fmla="*/ 338 h 523"/>
                  <a:gd name="T64" fmla="*/ 3 w 526"/>
                  <a:gd name="T65" fmla="*/ 301 h 523"/>
                  <a:gd name="T66" fmla="*/ 0 w 526"/>
                  <a:gd name="T67" fmla="*/ 261 h 523"/>
                  <a:gd name="T68" fmla="*/ 3 w 526"/>
                  <a:gd name="T69" fmla="*/ 223 h 523"/>
                  <a:gd name="T70" fmla="*/ 11 w 526"/>
                  <a:gd name="T71" fmla="*/ 186 h 523"/>
                  <a:gd name="T72" fmla="*/ 24 w 526"/>
                  <a:gd name="T73" fmla="*/ 151 h 523"/>
                  <a:gd name="T74" fmla="*/ 43 w 526"/>
                  <a:gd name="T75" fmla="*/ 119 h 523"/>
                  <a:gd name="T76" fmla="*/ 65 w 526"/>
                  <a:gd name="T77" fmla="*/ 90 h 523"/>
                  <a:gd name="T78" fmla="*/ 90 w 526"/>
                  <a:gd name="T79" fmla="*/ 64 h 523"/>
                  <a:gd name="T80" fmla="*/ 120 w 526"/>
                  <a:gd name="T81" fmla="*/ 42 h 523"/>
                  <a:gd name="T82" fmla="*/ 153 w 526"/>
                  <a:gd name="T83" fmla="*/ 24 h 523"/>
                  <a:gd name="T84" fmla="*/ 188 w 526"/>
                  <a:gd name="T85" fmla="*/ 10 h 523"/>
                  <a:gd name="T86" fmla="*/ 225 w 526"/>
                  <a:gd name="T87" fmla="*/ 2 h 523"/>
                  <a:gd name="T88" fmla="*/ 263 w 526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" h="523">
                    <a:moveTo>
                      <a:pt x="263" y="0"/>
                    </a:moveTo>
                    <a:lnTo>
                      <a:pt x="303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7" y="42"/>
                    </a:lnTo>
                    <a:lnTo>
                      <a:pt x="436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1" y="151"/>
                    </a:lnTo>
                    <a:lnTo>
                      <a:pt x="515" y="186"/>
                    </a:lnTo>
                    <a:lnTo>
                      <a:pt x="524" y="223"/>
                    </a:lnTo>
                    <a:lnTo>
                      <a:pt x="526" y="261"/>
                    </a:lnTo>
                    <a:lnTo>
                      <a:pt x="524" y="301"/>
                    </a:lnTo>
                    <a:lnTo>
                      <a:pt x="515" y="338"/>
                    </a:lnTo>
                    <a:lnTo>
                      <a:pt x="501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6" y="460"/>
                    </a:lnTo>
                    <a:lnTo>
                      <a:pt x="407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3" y="521"/>
                    </a:lnTo>
                    <a:lnTo>
                      <a:pt x="263" y="523"/>
                    </a:lnTo>
                    <a:lnTo>
                      <a:pt x="225" y="521"/>
                    </a:lnTo>
                    <a:lnTo>
                      <a:pt x="188" y="513"/>
                    </a:lnTo>
                    <a:lnTo>
                      <a:pt x="153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3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3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3" y="24"/>
                    </a:lnTo>
                    <a:lnTo>
                      <a:pt x="188" y="10"/>
                    </a:lnTo>
                    <a:lnTo>
                      <a:pt x="225" y="2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685575" y="5229808"/>
            <a:ext cx="6572452" cy="5178994"/>
            <a:chOff x="13283239" y="4754320"/>
            <a:chExt cx="6572452" cy="5178994"/>
          </a:xfrm>
        </p:grpSpPr>
        <p:sp>
          <p:nvSpPr>
            <p:cNvPr id="38" name="Rectangle 37"/>
            <p:cNvSpPr/>
            <p:nvPr/>
          </p:nvSpPr>
          <p:spPr>
            <a:xfrm>
              <a:off x="14130649" y="6763215"/>
              <a:ext cx="4877631" cy="31700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pt-PT" sz="20000" b="1" kern="1200" spc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©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283239" y="4754320"/>
              <a:ext cx="6572452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00000"/>
                </a:lnSpc>
              </a:pPr>
              <a:r>
                <a:rPr lang="pt-PT" sz="6000" b="1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Direitos de autor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12989847" y="4868773"/>
            <a:ext cx="0" cy="5814705"/>
          </a:xfrm>
          <a:prstGeom prst="line">
            <a:avLst/>
          </a:prstGeom>
          <a:noFill/>
          <a:ln w="57150" cap="flat">
            <a:solidFill>
              <a:srgbClr val="3F7EB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Produtos abrangidos pela POCOSA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78214" y="4204486"/>
            <a:ext cx="5245347" cy="8011120"/>
            <a:chOff x="8378214" y="4058182"/>
            <a:chExt cx="5245347" cy="8011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EC9AC-DEB1-4AA6-BD02-9E97D7E1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723" y="4058182"/>
              <a:ext cx="4478890" cy="6345320"/>
            </a:xfrm>
            <a:prstGeom prst="rect">
              <a:avLst/>
            </a:prstGeom>
            <a:ln w="9525" cap="sq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3B35F7-ACCC-4EB7-B117-561D0F28B285}"/>
                </a:ext>
              </a:extLst>
            </p:cNvPr>
            <p:cNvSpPr txBox="1"/>
            <p:nvPr/>
          </p:nvSpPr>
          <p:spPr>
            <a:xfrm>
              <a:off x="8378214" y="11299861"/>
              <a:ext cx="52453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pt-PT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Adopções Nacionais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89408" y="4173464"/>
            <a:ext cx="8738417" cy="8078718"/>
            <a:chOff x="14189408" y="4027160"/>
            <a:chExt cx="8738417" cy="80787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7FB0E8-F2FB-4B9A-B2D5-3A469112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9408" y="4027160"/>
              <a:ext cx="5941043" cy="387881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7B553-5DF3-42E3-B897-C16B44F7EADC}"/>
                </a:ext>
              </a:extLst>
            </p:cNvPr>
            <p:cNvSpPr txBox="1"/>
            <p:nvPr/>
          </p:nvSpPr>
          <p:spPr>
            <a:xfrm>
              <a:off x="20846962" y="6495996"/>
              <a:ext cx="18614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pt-PT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Outros </a:t>
              </a:r>
            </a:p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pt-PT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Obras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65AD05-AEFF-4067-B717-842F8525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18262" y="8552750"/>
              <a:ext cx="7109563" cy="355312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387133" y="4204486"/>
            <a:ext cx="4492629" cy="8011120"/>
            <a:chOff x="2387133" y="4058182"/>
            <a:chExt cx="4492629" cy="801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65C57F-014F-41FE-BB63-B336984E6E22}"/>
                </a:ext>
              </a:extLst>
            </p:cNvPr>
            <p:cNvSpPr txBox="1"/>
            <p:nvPr/>
          </p:nvSpPr>
          <p:spPr>
            <a:xfrm>
              <a:off x="2387133" y="11299861"/>
              <a:ext cx="44358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pt-PT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Publicações ISO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133" y="4058182"/>
              <a:ext cx="4492629" cy="6336711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 result for translation icon">
            <a:extLst>
              <a:ext uri="{FF2B5EF4-FFF2-40B4-BE49-F238E27FC236}">
                <a16:creationId xmlns:a16="http://schemas.microsoft.com/office/drawing/2014/main" id="{D228A70C-7B8A-4426-9643-D3FB673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26" y="4453614"/>
            <a:ext cx="7492955" cy="57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99518" y="808034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Publicações ISO – Traduções 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16944" y="4657258"/>
            <a:ext cx="1540917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 as Normas ISO são publicadas em Inglês.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079871" y="6172702"/>
            <a:ext cx="9683319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 membros têm o direito primário de traduzir as publicações ISO para a sua língua nacional.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0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791456"/>
            <a:ext cx="24383999" cy="3797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47" rtl="0" eaLnBrk="1" latinLnBrk="0" hangingPunct="1">
              <a:spcBef>
                <a:spcPct val="0"/>
              </a:spcBef>
              <a:buNone/>
              <a:defRPr sz="6402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lvl="0" algn="ctr" defTabSz="410746" rtl="0">
              <a:lnSpc>
                <a:spcPts val="144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</a:pPr>
            <a:endParaRPr lang="fr-FR" sz="7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Secção 4.3.1b</a:t>
            </a:r>
            <a:r>
              <a:rPr lang="en-US" dirty="0"/>
              <a:t/>
            </a:r>
            <a:br>
              <a:rPr lang="en-US" dirty="0"/>
            </a:br>
            <a:r>
              <a:rPr lang="pt-PT" dirty="0"/>
              <a:t>Guia ISO 21 </a:t>
            </a:r>
            <a:r>
              <a:rPr lang="pt-PT" dirty="0" err="1"/>
              <a:t>Adopções</a:t>
            </a:r>
            <a:r>
              <a:rPr lang="pt-PT" dirty="0"/>
              <a:t> Nacionais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0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Que </a:t>
            </a:r>
            <a:r>
              <a:rPr lang="pt-PT" dirty="0" err="1"/>
              <a:t>acções</a:t>
            </a:r>
            <a:r>
              <a:rPr lang="pt-PT" dirty="0"/>
              <a:t> posso empreender?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1243184"/>
            <a:ext cx="22268595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8000" b="1" spc="-163" dirty="0" err="1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Adopção</a:t>
            </a: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 nacional: </a:t>
            </a:r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definição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0877" y="5011449"/>
            <a:ext cx="16891133" cy="57727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 </a:t>
            </a:r>
            <a:r>
              <a:rPr lang="pt-PT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 é uma publicação baseada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numa norma internacional ou numa ratificação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dessa norma internacional que possui o mesmo </a:t>
            </a:r>
            <a:b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estatuto de um documento normativo nacional, </a:t>
            </a:r>
            <a:b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eventuais alterações à Norma internacional em causa.</a:t>
            </a:r>
          </a:p>
          <a:p>
            <a:pPr algn="l" rt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292" y="1511574"/>
            <a:ext cx="8019941" cy="8019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6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Adopção nacional:</a:t>
            </a:r>
            <a:r>
              <a:rPr lang="pt-PT" sz="7900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 graus de correspondência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79716"/>
              </p:ext>
            </p:extLst>
          </p:nvPr>
        </p:nvGraphicFramePr>
        <p:xfrm>
          <a:off x="1170432" y="2612810"/>
          <a:ext cx="22201632" cy="1062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471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431666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  <a:gridCol w="6254495">
                  <a:extLst>
                    <a:ext uri="{9D8B030D-6E8A-4147-A177-3AD203B41FA5}">
                      <a16:colId xmlns:a16="http://schemas.microsoft.com/office/drawing/2014/main" val="4272193727"/>
                    </a:ext>
                  </a:extLst>
                </a:gridCol>
              </a:tblGrid>
              <a:tr h="1227670">
                <a:tc>
                  <a:txBody>
                    <a:bodyPr/>
                    <a:lstStyle/>
                    <a:p>
                      <a:pPr rtl="0"/>
                      <a:r>
                        <a:rPr lang="pt-PT" sz="4000" dirty="0">
                          <a:solidFill>
                            <a:schemeClr val="tx2"/>
                          </a:solidFill>
                          <a:latin typeface="+mj-lt"/>
                        </a:rPr>
                        <a:t>Idêntica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4000">
                          <a:solidFill>
                            <a:schemeClr val="tx2"/>
                          </a:solidFill>
                          <a:latin typeface="+mj-lt"/>
                        </a:rPr>
                        <a:t>Modificada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4000">
                          <a:solidFill>
                            <a:schemeClr val="tx2"/>
                          </a:solidFill>
                          <a:latin typeface="+mj-lt"/>
                        </a:rPr>
                        <a:t>Não idêntica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9396984"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Sem aditamentos nem exclusões.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Modificações permitidas especificamente descritas no Guia 21, por exemplo: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Vírgula decimal em vez de ponto decimal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Inclusão de informações nacionais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Informação de valores recalculados em diferentes unidades</a:t>
                      </a:r>
                      <a:endParaRPr lang="en-US" sz="34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Pode incluir alterações técnicas, tais como aditamentos, exclusões e alterações introduzidas na norma regional ou nacional de </a:t>
                      </a:r>
                      <a:r>
                        <a:rPr lang="pt-PT" sz="3400" b="0" i="0" u="none" strike="noStrike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adopção</a:t>
                      </a: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. 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Cada uma das alterações tem de ser claramente identificada, de preferência num anexo separado ou no prefácio ou na introdução.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As alterações à estrutura da norma devem ser limitadas, para que seja possível uma comparação fácil entre a norma </a:t>
                      </a:r>
                      <a:r>
                        <a:rPr lang="pt-PT" sz="3400" b="0" i="0" u="none" strike="noStrike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adoptada</a:t>
                      </a: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 e a Norma Internacional.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O número atribuído não pode ser o mesmo que o da norma ISO.</a:t>
                      </a:r>
                      <a:endParaRPr lang="en-US" sz="34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O conteúdo técnico da norma regional ou nacional não é equivalente ao da Norma Internacional.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 estrutura é alterada. 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As alterações não foram claramente identificadas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Não constitui uma </a:t>
                      </a:r>
                      <a:r>
                        <a:rPr lang="pt-PT" sz="3400" b="0" i="0" u="none" strike="noStrike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adopção</a:t>
                      </a: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.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O número atribuído não pode ser o mesmo que o da norma ISO.</a:t>
                      </a:r>
                    </a:p>
                    <a:p>
                      <a:pPr rtl="0">
                        <a:spcAft>
                          <a:spcPts val="1200"/>
                        </a:spcAft>
                      </a:pPr>
                      <a:endParaRPr lang="en-US" sz="34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7703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Métodos para as adopções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44456"/>
              </p:ext>
            </p:extLst>
          </p:nvPr>
        </p:nvGraphicFramePr>
        <p:xfrm>
          <a:off x="3346704" y="3260510"/>
          <a:ext cx="18288000" cy="9186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</a:tblGrid>
              <a:tr h="1387690">
                <a:tc>
                  <a:txBody>
                    <a:bodyPr/>
                    <a:lstStyle/>
                    <a:p>
                      <a:pPr rtl="0"/>
                      <a:r>
                        <a:rPr lang="pt-PT" sz="4000">
                          <a:solidFill>
                            <a:schemeClr val="tx2"/>
                          </a:solidFill>
                          <a:latin typeface="+mj-lt"/>
                        </a:rPr>
                        <a:t>O método de ratificação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4000">
                          <a:solidFill>
                            <a:schemeClr val="tx2"/>
                          </a:solidFill>
                          <a:latin typeface="+mj-lt"/>
                        </a:rPr>
                        <a:t>O método de republicação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7798371">
                <a:tc>
                  <a:txBody>
                    <a:bodyPr/>
                    <a:lstStyle/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O organismo de normalização regional ou nacional emite um aviso de ratificação num boletim oficial ou noutro tipo de documento, declarando que a Norma Internacional tem o estatuto de norma regional ou nacional, com ou sem atribuição de um número de referência regional ou nacional à Norma Internacional </a:t>
                      </a:r>
                      <a:r>
                        <a:rPr lang="pt-PT" sz="3400" b="0" i="0" u="none" strike="noStrike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adoptada</a:t>
                      </a: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.</a:t>
                      </a:r>
                    </a:p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n-US" sz="34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Source Sans Pro"/>
                      </a:endParaRPr>
                    </a:p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Basicamente, basta acrescentar uma página de rosto à Norma ISO.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São possíveis três abordagens: 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reimpressão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tradução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pt-PT" sz="340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reformulação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86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6904" y="1016108"/>
            <a:ext cx="22860000" cy="15511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Resumindo...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" y="10199774"/>
            <a:ext cx="3157980" cy="2906626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34C025A-4335-4E0D-873B-0D0528EF5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44313"/>
              </p:ext>
            </p:extLst>
          </p:nvPr>
        </p:nvGraphicFramePr>
        <p:xfrm>
          <a:off x="8198314" y="1256297"/>
          <a:ext cx="14851700" cy="11233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862">
                  <a:extLst>
                    <a:ext uri="{9D8B030D-6E8A-4147-A177-3AD203B41FA5}">
                      <a16:colId xmlns:a16="http://schemas.microsoft.com/office/drawing/2014/main" val="1858671797"/>
                    </a:ext>
                  </a:extLst>
                </a:gridCol>
                <a:gridCol w="4582139">
                  <a:extLst>
                    <a:ext uri="{9D8B030D-6E8A-4147-A177-3AD203B41FA5}">
                      <a16:colId xmlns:a16="http://schemas.microsoft.com/office/drawing/2014/main" val="2076848577"/>
                    </a:ext>
                  </a:extLst>
                </a:gridCol>
                <a:gridCol w="2330245">
                  <a:extLst>
                    <a:ext uri="{9D8B030D-6E8A-4147-A177-3AD203B41FA5}">
                      <a16:colId xmlns:a16="http://schemas.microsoft.com/office/drawing/2014/main" val="1253389174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316764369"/>
                    </a:ext>
                  </a:extLst>
                </a:gridCol>
                <a:gridCol w="2118699">
                  <a:extLst>
                    <a:ext uri="{9D8B030D-6E8A-4147-A177-3AD203B41FA5}">
                      <a16:colId xmlns:a16="http://schemas.microsoft.com/office/drawing/2014/main" val="1303928395"/>
                    </a:ext>
                  </a:extLst>
                </a:gridCol>
              </a:tblGrid>
              <a:tr h="572503">
                <a:tc rowSpan="2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6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Grau de correspondência</a:t>
                      </a:r>
                      <a:endParaRPr kumimoji="0" lang="ru-RU" sz="36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6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6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Método de </a:t>
                      </a:r>
                      <a:r>
                        <a:rPr lang="pt-PT" sz="3600" b="1" i="0" u="none" strike="noStrike" cap="none" spc="-72" normalizeH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adopção</a:t>
                      </a:r>
                      <a:r>
                        <a:rPr lang="pt-PT" sz="36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/publicação</a:t>
                      </a:r>
                      <a:endParaRPr kumimoji="0" lang="ru-RU" sz="36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6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6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Alterações permitidas</a:t>
                      </a:r>
                      <a:endParaRPr kumimoji="0" lang="ru-RU" sz="36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14024"/>
                  </a:ext>
                </a:extLst>
              </a:tr>
              <a:tr h="1480233">
                <a:tc v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Alterações editoriais, conforme especificado</a:t>
                      </a:r>
                      <a:endParaRPr kumimoji="0" lang="ru-RU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Estrutura</a:t>
                      </a:r>
                      <a:endParaRPr kumimoji="0" lang="ru-RU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Alterações técnicas</a:t>
                      </a:r>
                      <a:endParaRPr kumimoji="0" lang="ru-RU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0959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1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Idêntica</a:t>
                      </a:r>
                      <a:endParaRPr kumimoji="0" lang="ru-RU" sz="28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Ratificação</a:t>
                      </a:r>
                      <a:endParaRPr kumimoji="0" lang="ru-RU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9144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940"/>
                  </a:ext>
                </a:extLst>
              </a:tr>
              <a:tr h="1379834">
                <a:tc vMerge="1"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Republicação</a:t>
                      </a:r>
                    </a:p>
                    <a:p>
                      <a:pPr marL="0" marR="0" indent="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(reimpressão, apenas tradução idêntica ao original)</a:t>
                      </a:r>
                      <a:endParaRPr kumimoji="0" lang="ru-RU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endParaRPr lang="fr-FR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  <a:endParaRPr lang="fr-FR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Não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72812"/>
                  </a:ext>
                </a:extLst>
              </a:tr>
              <a:tr h="1345774"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1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Modificada</a:t>
                      </a:r>
                      <a:endParaRPr kumimoji="0" lang="ru-RU" sz="28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Republicação</a:t>
                      </a: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r>
                        <a:rPr lang="pt-PT" sz="2800" baseline="30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a)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  <a:r>
                        <a:rPr lang="pt-PT" sz="2800" baseline="30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a)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69688"/>
                  </a:ext>
                </a:extLst>
              </a:tr>
              <a:tr h="1246993"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1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Não equivalente</a:t>
                      </a:r>
                      <a:endParaRPr kumimoji="0" lang="ru-RU" sz="28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algn="l"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28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PT" sz="28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Sim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16318"/>
                  </a:ext>
                </a:extLst>
              </a:tr>
              <a:tr h="1788055">
                <a:tc gridSpan="5">
                  <a:txBody>
                    <a:bodyPr/>
                    <a:lstStyle/>
                    <a:p>
                      <a:pPr marL="457200" marR="0" indent="-45720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Desde que se possa comparar facilmente o conteúdo das duas normas ou, se for </a:t>
                      </a:r>
                      <a:r>
                        <a:rPr lang="pt-PT" sz="2800" b="1" i="0" u="none" strike="noStrike" cap="none" spc="-72" normalizeH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adoptada</a:t>
                      </a:r>
                      <a:r>
                        <a:rPr lang="pt-PT" sz="2800" b="1" i="0" u="none" strike="noStrike" cap="none" spc="-72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 mais do que uma Norma Internacional, existe uma lista que identifica as alterações.</a:t>
                      </a:r>
                      <a:endParaRPr kumimoji="0" lang="ro-MD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marL="457200" marR="0" lvl="0" indent="-457200" algn="l" defTabSz="821531" rtl="0" eaLnBrk="1" fontAlgn="auto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pt-PT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Desde que as alterações técnicas sejam identificadas e explicadas. </a:t>
                      </a:r>
                      <a:endParaRPr kumimoji="0" lang="ro-MD" sz="28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274320" marB="54864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204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969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Ponto 4.4.1</a:t>
            </a:r>
            <a:r>
              <a:rPr lang="en-US" dirty="0"/>
              <a:t/>
            </a:r>
            <a:br>
              <a:rPr lang="en-US" dirty="0"/>
            </a:br>
            <a:r>
              <a:rPr lang="pt-PT" dirty="0"/>
              <a:t>ISO 30500 de apoio às </a:t>
            </a:r>
            <a:br>
              <a:rPr lang="pt-PT" dirty="0"/>
            </a:br>
            <a:r>
              <a:rPr lang="pt-PT" dirty="0"/>
              <a:t>políticas públicas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96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0878" y="4993595"/>
            <a:ext cx="14951122" cy="108132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Ferramentas eficientes e rentáveis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0878" y="0"/>
            <a:ext cx="23333121" cy="12403125"/>
            <a:chOff x="1050878" y="0"/>
            <a:chExt cx="23333121" cy="12403125"/>
          </a:xfrm>
        </p:grpSpPr>
        <p:sp>
          <p:nvSpPr>
            <p:cNvPr id="14" name="Rectangle 13"/>
            <p:cNvSpPr/>
            <p:nvPr/>
          </p:nvSpPr>
          <p:spPr>
            <a:xfrm>
              <a:off x="1050878" y="1366563"/>
              <a:ext cx="22268595" cy="255454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pt-PT" sz="8000" b="1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Normas: </a:t>
              </a:r>
              <a:r>
                <a:rPr lang="pt-PT" sz="8000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Instrumentos poderosos </a:t>
              </a:r>
              <a:r>
                <a:rPr lang="en-US" sz="8000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/>
              </a:r>
              <a:br>
                <a:rPr lang="en-US" sz="8000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</a:br>
              <a:r>
                <a:rPr lang="pt-PT" sz="8000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para os governos</a:t>
              </a:r>
              <a:endPara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29ED0-C448-4378-B3FB-7EF7D2825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7" r="9206"/>
            <a:stretch/>
          </p:blipFill>
          <p:spPr>
            <a:xfrm>
              <a:off x="17734546" y="0"/>
              <a:ext cx="6649453" cy="124031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50878" y="7071204"/>
            <a:ext cx="14951122" cy="1061829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Obrigações da OMC em matéria do OTC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0878" y="8998019"/>
            <a:ext cx="14951122" cy="2142125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transparência e concorrência,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 é, nos concursos públicos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5EDAE1-EF9F-4336-BEA9-5BF74EC766DA}"/>
              </a:ext>
            </a:extLst>
          </p:cNvPr>
          <p:cNvGrpSpPr/>
          <p:nvPr/>
        </p:nvGrpSpPr>
        <p:grpSpPr>
          <a:xfrm>
            <a:off x="4101925" y="711947"/>
            <a:ext cx="15933530" cy="12638095"/>
            <a:chOff x="4101925" y="3949417"/>
            <a:chExt cx="15933530" cy="12638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E6CC80-524A-47E9-B0EF-C74601D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41" y="3949417"/>
              <a:ext cx="15885714" cy="126380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85E092-1704-4095-8C7B-1F1A274AEF18}"/>
                </a:ext>
              </a:extLst>
            </p:cNvPr>
            <p:cNvSpPr txBox="1"/>
            <p:nvPr/>
          </p:nvSpPr>
          <p:spPr>
            <a:xfrm>
              <a:off x="7797117" y="5001719"/>
              <a:ext cx="5722497" cy="164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2500" b="1" i="0" u="none" strike="noStrike" cap="none" spc="-72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omic Sans MS" panose="030F0702030302020204" pitchFamily="66" charset="0"/>
                  <a:cs typeface="Arial" panose="020B0604020202020204" pitchFamily="34" charset="0"/>
                  <a:sym typeface="Source Sans Pro"/>
                </a:rPr>
                <a:t>O MEU PRODUTO OU SERVIÇOS CUMPREM A NORMA X. QUERO VENDÊ-LOS AO PAÍS B</a:t>
              </a:r>
              <a:endParaRPr kumimoji="0" lang="ru-RU" sz="2500" b="1" i="0" u="none" strike="noStrike" cap="none" spc="-72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anose="030F0702030302020204" pitchFamily="66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9D7F69-4814-4B18-B6A1-2F7DF9AD7D19}"/>
                </a:ext>
              </a:extLst>
            </p:cNvPr>
            <p:cNvSpPr txBox="1"/>
            <p:nvPr/>
          </p:nvSpPr>
          <p:spPr>
            <a:xfrm>
              <a:off x="11045148" y="13798541"/>
              <a:ext cx="4722074" cy="214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2500" b="1" i="0" u="none" strike="noStrike" cap="none" spc="-72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omic Sans MS" panose="030F0702030302020204" pitchFamily="66" charset="0"/>
                  <a:cs typeface="Arial" panose="020B0604020202020204" pitchFamily="34" charset="0"/>
                  <a:sym typeface="Source Sans Pro"/>
                </a:rPr>
                <a:t>ISSO É BOM, MAS SÓ ACEITAMOS PRODUTOS OU SERVIÇOS QUE CUMPRAM A NORMA Y!</a:t>
              </a:r>
              <a:endParaRPr kumimoji="0" lang="ru-RU" sz="2500" b="1" i="0" u="none" strike="noStrike" cap="none" spc="-72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anose="030F0702030302020204" pitchFamily="66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3EA22C-3B58-417F-A7A3-F53ABE8E2A9C}"/>
                </a:ext>
              </a:extLst>
            </p:cNvPr>
            <p:cNvSpPr txBox="1"/>
            <p:nvPr/>
          </p:nvSpPr>
          <p:spPr>
            <a:xfrm>
              <a:off x="4101925" y="5226865"/>
              <a:ext cx="3695192" cy="784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200" b="1" i="0" u="none" strike="noStrike" cap="none" spc="-72" normalizeH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PAÍS A</a:t>
              </a:r>
              <a:endParaRPr kumimoji="0" lang="ru-RU" sz="3200" b="1" i="0" u="none" strike="noStrike" cap="none" spc="-72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EC97EB-420D-45C0-9B98-7C0C8BDE9E12}"/>
                </a:ext>
              </a:extLst>
            </p:cNvPr>
            <p:cNvSpPr txBox="1"/>
            <p:nvPr/>
          </p:nvSpPr>
          <p:spPr>
            <a:xfrm>
              <a:off x="15767222" y="5431836"/>
              <a:ext cx="3695192" cy="784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200" b="1" i="0" u="none" strike="noStrike" cap="none" spc="-72" normalizeH="0" dirty="0">
                  <a:ln>
                    <a:noFill/>
                  </a:ln>
                  <a:solidFill>
                    <a:srgbClr val="CC8F5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PAÍS B</a:t>
              </a:r>
              <a:endParaRPr kumimoji="0" lang="ru-RU" sz="3200" b="1" i="0" u="none" strike="noStrike" cap="none" spc="-72" normalizeH="0" baseline="0" dirty="0">
                <a:ln>
                  <a:noFill/>
                </a:ln>
                <a:solidFill>
                  <a:srgbClr val="CC8F5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A9F510-9B62-4AF3-B805-2CFF2DA1E360}"/>
                </a:ext>
              </a:extLst>
            </p:cNvPr>
            <p:cNvSpPr txBox="1"/>
            <p:nvPr/>
          </p:nvSpPr>
          <p:spPr>
            <a:xfrm>
              <a:off x="9731560" y="8089652"/>
              <a:ext cx="4722075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pt-PT" sz="3200" spc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Custos inesperados</a:t>
              </a:r>
              <a:endParaRPr lang="ru-RU" sz="3200" spc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3DB44-66B5-4892-B467-1481036751EF}"/>
                </a:ext>
              </a:extLst>
            </p:cNvPr>
            <p:cNvSpPr txBox="1"/>
            <p:nvPr/>
          </p:nvSpPr>
          <p:spPr>
            <a:xfrm>
              <a:off x="9731559" y="9071091"/>
              <a:ext cx="3835870" cy="112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pt-PT" sz="3200" spc="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Perda de economias de escala</a:t>
              </a:r>
              <a:endParaRPr lang="ru-RU" sz="3200" spc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DB96A5-D1C0-4AD5-B230-68220D01E7D7}"/>
                </a:ext>
              </a:extLst>
            </p:cNvPr>
            <p:cNvSpPr txBox="1"/>
            <p:nvPr/>
          </p:nvSpPr>
          <p:spPr>
            <a:xfrm>
              <a:off x="9731559" y="10621171"/>
              <a:ext cx="3835871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200" spc="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Custos de informação</a:t>
              </a:r>
              <a:endParaRPr kumimoji="0" lang="ru-RU" sz="3200" i="0" u="none" strike="noStrike" cap="none" spc="0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1BFE3B-DDA5-4CE9-86BC-34B0FD958920}"/>
                </a:ext>
              </a:extLst>
            </p:cNvPr>
            <p:cNvSpPr txBox="1"/>
            <p:nvPr/>
          </p:nvSpPr>
          <p:spPr>
            <a:xfrm>
              <a:off x="9731558" y="11587617"/>
              <a:ext cx="4083160" cy="112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200" spc="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Custos da avaliação da conformidade</a:t>
              </a:r>
              <a:endParaRPr kumimoji="0" lang="ru-RU" sz="3200" i="0" u="none" strike="noStrike" cap="none" spc="0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12667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5677" y="1086108"/>
            <a:ext cx="13459422" cy="3219192"/>
            <a:chOff x="1050877" y="1543308"/>
            <a:chExt cx="13459422" cy="3219192"/>
          </a:xfrm>
        </p:grpSpPr>
        <p:sp>
          <p:nvSpPr>
            <p:cNvPr id="14" name="Rectangle 13"/>
            <p:cNvSpPr/>
            <p:nvPr/>
          </p:nvSpPr>
          <p:spPr>
            <a:xfrm>
              <a:off x="5041494" y="1543308"/>
              <a:ext cx="9468805" cy="31393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pt-PT" sz="6600" b="1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Vantagens da utilização e referência às Normas ISO</a:t>
              </a:r>
              <a:endParaRPr lang="en-GB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1556702"/>
              <a:ext cx="3483023" cy="320579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50878" y="5549441"/>
            <a:ext cx="13655722" cy="163121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8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Quadro que inclui várias partes interessadas e consenso de dois terços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0878" y="7714110"/>
            <a:ext cx="13449765" cy="1569660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8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Facilitar o cumprimento à entidade reguladora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0878" y="9825384"/>
            <a:ext cx="14951122" cy="861774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8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Globalmente aplicável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0878" y="11308606"/>
            <a:ext cx="14951122" cy="861774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lnSpc>
                <a:spcPct val="100000"/>
              </a:lnSpc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pt-PT" sz="48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para a avaliação da conformidade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89750-950F-447F-B89F-A10B8B492884}"/>
              </a:ext>
            </a:extLst>
          </p:cNvPr>
          <p:cNvGrpSpPr/>
          <p:nvPr/>
        </p:nvGrpSpPr>
        <p:grpSpPr>
          <a:xfrm>
            <a:off x="14923598" y="746965"/>
            <a:ext cx="8409524" cy="13030109"/>
            <a:chOff x="14923598" y="700644"/>
            <a:chExt cx="8409524" cy="130301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9ED5F1-5D5E-4200-8DBA-666DFD2B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3598" y="909363"/>
              <a:ext cx="8409524" cy="127809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C8C5CA-E9EB-44AB-A9B3-EBEA75475BA2}"/>
                </a:ext>
              </a:extLst>
            </p:cNvPr>
            <p:cNvSpPr txBox="1"/>
            <p:nvPr/>
          </p:nvSpPr>
          <p:spPr>
            <a:xfrm>
              <a:off x="15335336" y="700644"/>
              <a:ext cx="3381287" cy="1806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Boas práticas de elaboração de políticas</a:t>
              </a:r>
              <a:endParaRPr kumimoji="0" lang="ru-RU" sz="3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E6DF61-60D5-4FF9-8C2C-87677435046F}"/>
                </a:ext>
              </a:extLst>
            </p:cNvPr>
            <p:cNvSpPr txBox="1"/>
            <p:nvPr/>
          </p:nvSpPr>
          <p:spPr>
            <a:xfrm>
              <a:off x="19128360" y="977642"/>
              <a:ext cx="4204762" cy="1252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Boas práticas </a:t>
              </a:r>
              <a:br>
                <a:rPr lang="pt-PT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</a:br>
              <a:r>
                <a:rPr lang="pt-PT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de normalização</a:t>
              </a:r>
              <a:endParaRPr kumimoji="0" lang="ru-RU" sz="3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9DC15-6857-4E9E-BA3E-F908F67D88BB}"/>
                </a:ext>
              </a:extLst>
            </p:cNvPr>
            <p:cNvSpPr txBox="1"/>
            <p:nvPr/>
          </p:nvSpPr>
          <p:spPr>
            <a:xfrm>
              <a:off x="19551315" y="2951872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Transparência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79DCBA-5545-464A-849B-3A0557101173}"/>
                </a:ext>
              </a:extLst>
            </p:cNvPr>
            <p:cNvSpPr txBox="1"/>
            <p:nvPr/>
          </p:nvSpPr>
          <p:spPr>
            <a:xfrm>
              <a:off x="15183804" y="3527028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Transparência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E479C2-4312-4F04-9681-01739FF13BE8}"/>
                </a:ext>
              </a:extLst>
            </p:cNvPr>
            <p:cNvSpPr txBox="1"/>
            <p:nvPr/>
          </p:nvSpPr>
          <p:spPr>
            <a:xfrm>
              <a:off x="19551315" y="4655740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Abertura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89BBF-45C7-4DCD-B942-82A365179E74}"/>
                </a:ext>
              </a:extLst>
            </p:cNvPr>
            <p:cNvSpPr txBox="1"/>
            <p:nvPr/>
          </p:nvSpPr>
          <p:spPr>
            <a:xfrm>
              <a:off x="19551315" y="6562642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Imparcialidade e Consenso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1FBE20-FA60-4087-8C22-FAF3C3A87F72}"/>
                </a:ext>
              </a:extLst>
            </p:cNvPr>
            <p:cNvSpPr txBox="1"/>
            <p:nvPr/>
          </p:nvSpPr>
          <p:spPr>
            <a:xfrm>
              <a:off x="19551315" y="8610540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Eficácia e Pertinência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3939FF-075B-4DC4-8A08-8B4610BAE270}"/>
                </a:ext>
              </a:extLst>
            </p:cNvPr>
            <p:cNvSpPr txBox="1"/>
            <p:nvPr/>
          </p:nvSpPr>
          <p:spPr>
            <a:xfrm>
              <a:off x="19551315" y="11322183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Coerência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D60D3A-C74C-4128-8F3C-57CAA0D435CD}"/>
                </a:ext>
              </a:extLst>
            </p:cNvPr>
            <p:cNvSpPr txBox="1"/>
            <p:nvPr/>
          </p:nvSpPr>
          <p:spPr>
            <a:xfrm>
              <a:off x="19551315" y="12663154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Perspectiva de Desenvolvimento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89A632-2E7F-402E-AFE6-F2EE0633014D}"/>
                </a:ext>
              </a:extLst>
            </p:cNvPr>
            <p:cNvSpPr txBox="1"/>
            <p:nvPr/>
          </p:nvSpPr>
          <p:spPr>
            <a:xfrm>
              <a:off x="15183804" y="12591019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Investimento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B5CC1B-B306-45DF-B740-4FC1153F6E93}"/>
                </a:ext>
              </a:extLst>
            </p:cNvPr>
            <p:cNvSpPr txBox="1"/>
            <p:nvPr/>
          </p:nvSpPr>
          <p:spPr>
            <a:xfrm>
              <a:off x="15183804" y="10170344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Clareza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068F80-BD3F-4930-8622-E5D8EB297BF7}"/>
                </a:ext>
              </a:extLst>
            </p:cNvPr>
            <p:cNvSpPr txBox="1"/>
            <p:nvPr/>
          </p:nvSpPr>
          <p:spPr>
            <a:xfrm>
              <a:off x="15183804" y="7934971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Eficácia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DD425-D0CE-447C-8A88-ADB5DF25FD3D}"/>
                </a:ext>
              </a:extLst>
            </p:cNvPr>
            <p:cNvSpPr txBox="1"/>
            <p:nvPr/>
          </p:nvSpPr>
          <p:spPr>
            <a:xfrm>
              <a:off x="15183804" y="5781029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PT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Eficiência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5127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2996" y="935527"/>
            <a:ext cx="22204814" cy="11991527"/>
            <a:chOff x="1012996" y="935527"/>
            <a:chExt cx="22204814" cy="119915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7E4618-1238-4403-8E7D-2B71C9318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t="25135" r="12000" b="26019"/>
            <a:stretch/>
          </p:blipFill>
          <p:spPr>
            <a:xfrm>
              <a:off x="1012996" y="935527"/>
              <a:ext cx="8916609" cy="37960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E466D1-A803-4D9F-B97C-CE92C587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75412" y="935527"/>
              <a:ext cx="8442398" cy="1199152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F088D-589F-4002-8E9D-5B3D8D454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548" y="8080772"/>
            <a:ext cx="2135801" cy="2135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4714EF-7B88-4E8E-BE0F-0C6D8D5AA7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150" y="8082875"/>
            <a:ext cx="2135801" cy="2135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1FEC3F-4E5B-4C27-B352-0A1176F398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086" y="8080738"/>
            <a:ext cx="2131661" cy="21316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62B6A6-9DE8-4EA7-860A-0BEAC42C20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344" y="8076564"/>
            <a:ext cx="2135801" cy="2135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1876E8-00BF-420A-8772-2EA64A7CC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150" y="10773532"/>
            <a:ext cx="2135801" cy="21358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442DDE-C2CB-4982-B122-3649EA8DC4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548" y="10773532"/>
            <a:ext cx="2135801" cy="21358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86D10-8633-4E58-8E17-F37072DE6F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946" y="10773532"/>
            <a:ext cx="2135801" cy="21358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235102-9327-4AC7-94C3-19881C0906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344" y="10773532"/>
            <a:ext cx="2135801" cy="2135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B6BB5-B3C1-4576-996A-793FCA4A6E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2432" y="3451100"/>
            <a:ext cx="3796035" cy="379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82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544909"/>
            <a:ext cx="22268595" cy="24314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PT" sz="7600" b="1" spc="-163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Como são utilizadas as Normas Internacionais </a:t>
            </a:r>
            <a: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/>
            </a:r>
            <a:b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</a:br>
            <a:r>
              <a:rPr lang="pt-PT" sz="7600" b="1" spc="-163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na governação e na regulamentação</a:t>
            </a:r>
            <a:endParaRPr lang="en-GB" sz="7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34562" y="3811292"/>
            <a:ext cx="8229600" cy="8367088"/>
            <a:chOff x="14134562" y="3811292"/>
            <a:chExt cx="8229600" cy="8367088"/>
          </a:xfrm>
        </p:grpSpPr>
        <p:sp>
          <p:nvSpPr>
            <p:cNvPr id="18" name="Rectangle 17"/>
            <p:cNvSpPr/>
            <p:nvPr/>
          </p:nvSpPr>
          <p:spPr>
            <a:xfrm>
              <a:off x="14134562" y="3811292"/>
              <a:ext cx="8229600" cy="822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44700" y="4468577"/>
              <a:ext cx="7086599" cy="770980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3600"/>
                </a:spcAft>
              </a:pPr>
              <a:r>
                <a:rPr lang="pt-PT" sz="4800" b="1" kern="1200" spc="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Acções</a:t>
              </a:r>
              <a:r>
                <a:rPr lang="pt-PT" sz="48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não legislativas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Prioridades de financiamento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Sistemas de incentivo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Campanhas de sensibilização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Concursos públicos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Códigos de conduta</a:t>
              </a:r>
            </a:p>
            <a:p>
              <a:pPr algn="l" defTabSz="1371600" rtl="0" hangingPunct="1">
                <a:lnSpc>
                  <a:spcPct val="100000"/>
                </a:lnSpc>
              </a:pPr>
              <a:endParaRPr lang="en-US" sz="4400" b="1" kern="1200" spc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9826" y="3811292"/>
            <a:ext cx="8229600" cy="8229600"/>
            <a:chOff x="4379826" y="3811292"/>
            <a:chExt cx="8229600" cy="8229600"/>
          </a:xfrm>
        </p:grpSpPr>
        <p:sp>
          <p:nvSpPr>
            <p:cNvPr id="12" name="Rectangle 11"/>
            <p:cNvSpPr/>
            <p:nvPr/>
          </p:nvSpPr>
          <p:spPr>
            <a:xfrm>
              <a:off x="4379826" y="3811292"/>
              <a:ext cx="8229600" cy="8229600"/>
            </a:xfrm>
            <a:prstGeom prst="rect">
              <a:avLst/>
            </a:prstGeom>
            <a:solidFill>
              <a:srgbClr val="2893C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1326" y="4430477"/>
              <a:ext cx="7240674" cy="651460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2400"/>
                </a:spcAft>
              </a:pPr>
              <a:r>
                <a:rPr lang="pt-PT" sz="4800" b="1" kern="1200" spc="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Acções</a:t>
              </a:r>
              <a:r>
                <a:rPr lang="pt-PT" sz="48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legislativas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Leis (ou Decretos-Lei)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Regulamentos técnicos </a:t>
              </a:r>
              <a:b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(que apoiam os requisitos da legislação)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Outras </a:t>
              </a:r>
              <a:r>
                <a:rPr lang="pt-PT" sz="4000" b="1" kern="1200" spc="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acções</a:t>
              </a:r>
              <a:r>
                <a:rPr lang="pt-PT" sz="40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incluem regras, avisos, despachos, determinações e autorizações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Que acções posso empreender?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2623279"/>
            <a:ext cx="219996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000" b="1" kern="1200" spc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Agora que a ISO 30500 está publicada, encontra-se disponível para referência para decisores políticos, fabricantes, organismos de ensaio e certificação, e qualquer outra pessoa.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18960" y="9162888"/>
            <a:ext cx="6896660" cy="1744044"/>
            <a:chOff x="8918960" y="9010488"/>
            <a:chExt cx="6896660" cy="1744044"/>
          </a:xfrm>
        </p:grpSpPr>
        <p:sp>
          <p:nvSpPr>
            <p:cNvPr id="33" name="Rounded Rectangle 32"/>
            <p:cNvSpPr/>
            <p:nvPr/>
          </p:nvSpPr>
          <p:spPr>
            <a:xfrm>
              <a:off x="8918960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A27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000" b="0" i="0" u="none" strike="noStrike" kern="120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18960" y="9197335"/>
              <a:ext cx="6872975" cy="132343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Adopção</a:t>
              </a: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nacional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 norma ISO 30500</a:t>
              </a:r>
              <a:endParaRPr lang="en-GB" sz="4000" kern="1200" spc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6781" y="9162888"/>
            <a:ext cx="6896660" cy="1744044"/>
            <a:chOff x="1016781" y="9010488"/>
            <a:chExt cx="6896660" cy="1744044"/>
          </a:xfrm>
        </p:grpSpPr>
        <p:sp>
          <p:nvSpPr>
            <p:cNvPr id="12" name="Rounded Rectangle 11"/>
            <p:cNvSpPr/>
            <p:nvPr/>
          </p:nvSpPr>
          <p:spPr>
            <a:xfrm>
              <a:off x="1016781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2893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000" b="0" i="0" u="none" strike="noStrike" kern="120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4794" y="9197335"/>
              <a:ext cx="6060633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Processo de certificação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para fabricantes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821140" y="9162888"/>
            <a:ext cx="6896660" cy="1744044"/>
            <a:chOff x="16821140" y="9010488"/>
            <a:chExt cx="6896660" cy="1744044"/>
          </a:xfrm>
        </p:grpSpPr>
        <p:sp>
          <p:nvSpPr>
            <p:cNvPr id="35" name="Rounded Rectangle 34"/>
            <p:cNvSpPr/>
            <p:nvPr/>
          </p:nvSpPr>
          <p:spPr>
            <a:xfrm>
              <a:off x="16821140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D64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000" b="0" i="0" u="none" strike="noStrike" kern="120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325044" y="9197335"/>
              <a:ext cx="6084679" cy="132343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ISO 30500 para apoiar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pt-PT" sz="40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 políticas públicas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016781" y="4756309"/>
            <a:ext cx="225711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0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Dependendo da sua função, existem </a:t>
            </a:r>
            <a:r>
              <a:rPr lang="pt-PT" sz="5000" b="1" kern="1200" spc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acções</a:t>
            </a:r>
            <a:r>
              <a:rPr lang="pt-PT" sz="50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pode empreender para apoiar a aceitação da norma e, em última análise, a comercialização de sanitas reinventadas.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16781" y="7270339"/>
            <a:ext cx="225711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371600" rtl="0" hangingPunct="1">
              <a:lnSpc>
                <a:spcPct val="100000"/>
              </a:lnSpc>
            </a:pPr>
            <a:r>
              <a:rPr lang="pt-PT" sz="4800" b="1" kern="1200" spc="0" dirty="0" err="1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Seleccione</a:t>
            </a:r>
            <a:r>
              <a:rPr lang="pt-PT" sz="4800" b="1" kern="1200" spc="0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categoria em que está interessado em saber mais: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3278" y="2775679"/>
            <a:ext cx="219996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Agora que a ISO 30500 está publicada, encontra-se disponível para referência para decisores políticos, fabricantes, organismos de ensaio e certificação, e qualquer outra pessoa.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9181" y="4908709"/>
            <a:ext cx="225711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Dependendo da sua função, existem </a:t>
            </a:r>
            <a:r>
              <a:rPr lang="pt-PT" sz="4000" b="1" kern="1200" spc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acções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pode empreender para apoiar a aceitação da norma e, em última análise, a comercialização de sanitas reinventadas.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30" grpId="0"/>
      <p:bldP spid="3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Exemplos de acções não legislativas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3100242"/>
            <a:ext cx="16932322" cy="40626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  <a:spcAft>
                <a:spcPts val="1200"/>
              </a:spcAft>
            </a:pPr>
            <a:r>
              <a:rPr lang="pt-PT" sz="48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Sistema de Incentivos</a:t>
            </a:r>
            <a:endParaRPr lang="en-US" sz="48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rtl="0" hangingPunct="1">
              <a:lnSpc>
                <a:spcPct val="10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Canadá: Subsídios para organizações industriais que </a:t>
            </a:r>
            <a:r>
              <a:rPr lang="pt-PT" sz="4000" b="1" kern="1200" spc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adoptam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sistemas e processos para melhorar o desempenho energético. Um dos critérios de elegibilidade para receber um subsídio assenta no facto de as empresas terem de implementar a Norma CAN/CSA ISO 50001 relativa aos Sistemas de Gestão de Energia.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878" y="7787457"/>
            <a:ext cx="16932322" cy="40626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  <a:spcAft>
                <a:spcPts val="1200"/>
              </a:spcAft>
            </a:pPr>
            <a:r>
              <a:rPr lang="pt-PT" sz="48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Concursos Públicos</a:t>
            </a:r>
            <a:endParaRPr lang="en-US" sz="48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rtl="0" hangingPunct="1">
              <a:lnSpc>
                <a:spcPct val="10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Japão: A "Política de Base para a Promoção da Aquisição de Bens e Serviços Ecológicos" do Governo define 267 artigos como produtos ecológicos e, a partir de 2014, faz referência a 72 normas JIS (incluindo </a:t>
            </a:r>
            <a:b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normas IEC/CEI e ISO </a:t>
            </a:r>
            <a:r>
              <a:rPr lang="pt-PT" sz="4000" b="1" kern="1200" spc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adoptadas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nível nacional como normas JIS) </a:t>
            </a:r>
            <a:b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 normas de ensaio e de produto.</a:t>
            </a:r>
          </a:p>
        </p:txBody>
      </p:sp>
      <p:pic>
        <p:nvPicPr>
          <p:cNvPr id="18" name="Picture 17" descr="http://www.iso.org/iso/ES/pub200002.jpg">
            <a:extLst>
              <a:ext uri="{FF2B5EF4-FFF2-40B4-BE49-F238E27FC236}">
                <a16:creationId xmlns:a16="http://schemas.microsoft.com/office/drawing/2014/main" id="{10F96525-FFAC-4311-96C8-449245AA89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00" y="8090517"/>
            <a:ext cx="4231373" cy="429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F30CB-BA78-44C5-8DC0-55FFACF568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62" t="519" r="22992" b="817"/>
          <a:stretch/>
        </p:blipFill>
        <p:spPr>
          <a:xfrm>
            <a:off x="19088100" y="3100242"/>
            <a:ext cx="4231373" cy="39292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9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Exemplos de acções legislativas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0877" y="2369111"/>
            <a:ext cx="22268595" cy="5505253"/>
            <a:chOff x="1050877" y="2369111"/>
            <a:chExt cx="22268595" cy="5505253"/>
          </a:xfrm>
        </p:grpSpPr>
        <p:sp>
          <p:nvSpPr>
            <p:cNvPr id="9" name="Rounded Rectangle 8"/>
            <p:cNvSpPr/>
            <p:nvPr/>
          </p:nvSpPr>
          <p:spPr>
            <a:xfrm>
              <a:off x="1050877" y="2369111"/>
              <a:ext cx="22268595" cy="4869889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400" b="0" i="0" u="none" strike="noStrike" kern="1200" cap="none" spc="0" normalizeH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0524" y="2570348"/>
              <a:ext cx="21285676" cy="53040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pt-PT" sz="4400" b="1" kern="1200" spc="0" dirty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Referência </a:t>
              </a:r>
              <a:r>
                <a:rPr lang="pt-PT" sz="4400" b="1" kern="1200" spc="0" dirty="0" err="1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directa</a:t>
              </a:r>
              <a:endParaRPr lang="pt-PT" sz="4400" b="1" kern="1200" spc="0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46 CFR (Código dos Regulamentos Federais Norte-Americano) 111.105-11 Título 46 — Navegação Capítulo I — Guarda Costeira, Departamento de Segurança Interna, Parte 111_Sistemas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Eléctricos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— Requisitos Gerais, </a:t>
              </a:r>
              <a:b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Sub-parte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111.105_Locais Perigosos, Sec. 111.105-11 Sistemas de segurança intrínseca. Sec. 111.105-11 Sistemas de segurança intrínseca.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Extracto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do regulamento: “(a) Cada sistema requerido na presente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sub-parte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como sendo intrinsecamente seguro deve utilizar componentes aprovados que respeitem as normas UL 913 ou IEC/CEI 60079-11 </a:t>
              </a:r>
              <a:b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(ambas incorporadas como referência; ver 46 CFR 110.10-1).”</a:t>
              </a:r>
            </a:p>
            <a:p>
              <a:pPr algn="l" defTabSz="1371600" rtl="0" hangingPunct="1">
                <a:lnSpc>
                  <a:spcPct val="100000"/>
                </a:lnSpc>
              </a:pPr>
              <a:endParaRPr lang="en-US" sz="44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0877" y="7446631"/>
            <a:ext cx="22268594" cy="4790977"/>
            <a:chOff x="1050877" y="7629623"/>
            <a:chExt cx="22268594" cy="4790977"/>
          </a:xfrm>
        </p:grpSpPr>
        <p:sp>
          <p:nvSpPr>
            <p:cNvPr id="11" name="Rounded Rectangle 10"/>
            <p:cNvSpPr/>
            <p:nvPr/>
          </p:nvSpPr>
          <p:spPr>
            <a:xfrm>
              <a:off x="1050877" y="7629623"/>
              <a:ext cx="22268594" cy="4790977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400" b="0" i="0" u="none" strike="noStrike" kern="1200" cap="none" spc="0" normalizeH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0523" y="8104165"/>
              <a:ext cx="21668947" cy="400622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pt-PT" sz="4400" b="1" kern="1200" spc="0" dirty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Referência </a:t>
              </a:r>
              <a:r>
                <a:rPr lang="pt-PT" sz="4400" b="1" kern="1200" spc="0" dirty="0" err="1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indirecta</a:t>
              </a:r>
              <a:endParaRPr lang="pt-PT" sz="4400" b="1" kern="1200" spc="0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Regulamento (CE) n.º 1223/2009 Cosméticos. Artigo 8.º, cláusula 2: “Presume-se a conformidade com as boas práticas de fabrico se o fabricante estiver em conformidade com as normas harmonizadas pertinentes, cujas referências tenham sido publicadas no Jornal Oficial da União Europeia.”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 referência à norma EN ISO 22716:2007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Cosmetics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-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Good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Manufacturing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Practices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(GMP) -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Guidelines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on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Good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Manufacturing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pt-PT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Practices</a:t>
              </a:r>
              <a:r>
                <a:rPr lang="pt-PT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(ISO 22716:2007) pode ser consultada na base de dados das normas Harmonizadas (HAS), </a:t>
              </a:r>
              <a:endParaRPr lang="en-US" sz="4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8306" y="991357"/>
            <a:ext cx="22268595" cy="62478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Normas: </a:t>
            </a:r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Muitas formas </a:t>
            </a:r>
          </a:p>
          <a:p>
            <a:pPr algn="l" rtl="0">
              <a:lnSpc>
                <a:spcPct val="100000"/>
              </a:lnSpc>
            </a:pPr>
            <a: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de apoiar </a:t>
            </a:r>
            <a:r>
              <a:rPr lang="en-US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as políticas </a:t>
            </a:r>
            <a:b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pt-PT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públicas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35D76-14B6-44F0-89F2-59EAA889326A}"/>
              </a:ext>
            </a:extLst>
          </p:cNvPr>
          <p:cNvGrpSpPr/>
          <p:nvPr/>
        </p:nvGrpSpPr>
        <p:grpSpPr>
          <a:xfrm>
            <a:off x="8604015" y="991357"/>
            <a:ext cx="15027872" cy="11141203"/>
            <a:chOff x="1321970" y="1674375"/>
            <a:chExt cx="6026800" cy="4350212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A43B155-BF87-4E6D-8DE7-E55DA97CC91E}"/>
                </a:ext>
              </a:extLst>
            </p:cNvPr>
            <p:cNvSpPr/>
            <p:nvPr/>
          </p:nvSpPr>
          <p:spPr>
            <a:xfrm>
              <a:off x="4815944" y="5067398"/>
              <a:ext cx="957080" cy="957189"/>
            </a:xfrm>
            <a:custGeom>
              <a:avLst/>
              <a:gdLst>
                <a:gd name="connsiteX0" fmla="*/ 0 w 755490"/>
                <a:gd name="connsiteY0" fmla="*/ 377788 h 755576"/>
                <a:gd name="connsiteX1" fmla="*/ 377745 w 755490"/>
                <a:gd name="connsiteY1" fmla="*/ 0 h 755576"/>
                <a:gd name="connsiteX2" fmla="*/ 755490 w 755490"/>
                <a:gd name="connsiteY2" fmla="*/ 377788 h 755576"/>
                <a:gd name="connsiteX3" fmla="*/ 377745 w 755490"/>
                <a:gd name="connsiteY3" fmla="*/ 755576 h 755576"/>
                <a:gd name="connsiteX4" fmla="*/ 0 w 755490"/>
                <a:gd name="connsiteY4" fmla="*/ 377788 h 75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90" h="755576">
                  <a:moveTo>
                    <a:pt x="0" y="377788"/>
                  </a:moveTo>
                  <a:cubicBezTo>
                    <a:pt x="0" y="169141"/>
                    <a:pt x="169122" y="0"/>
                    <a:pt x="377745" y="0"/>
                  </a:cubicBezTo>
                  <a:cubicBezTo>
                    <a:pt x="586368" y="0"/>
                    <a:pt x="755490" y="169141"/>
                    <a:pt x="755490" y="377788"/>
                  </a:cubicBezTo>
                  <a:cubicBezTo>
                    <a:pt x="755490" y="586435"/>
                    <a:pt x="586368" y="755576"/>
                    <a:pt x="377745" y="755576"/>
                  </a:cubicBezTo>
                  <a:cubicBezTo>
                    <a:pt x="169122" y="755576"/>
                    <a:pt x="0" y="586435"/>
                    <a:pt x="0" y="377788"/>
                  </a:cubicBezTo>
                  <a:close/>
                </a:path>
              </a:pathLst>
            </a:custGeom>
            <a:solidFill>
              <a:srgbClr val="3366FF">
                <a:lumMod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50186" tIns="150201" rIns="150186" bIns="150201" numCol="1" spcCol="1270" rtlCol="0" anchor="ctr" anchorCtr="0">
              <a:noAutofit/>
            </a:bodyPr>
            <a:lstStyle/>
            <a:p>
              <a:pPr algn="ctr" defTabSz="300038" rtl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PT" spc="0" dirty="0">
                  <a:solidFill>
                    <a:srgbClr val="FFFFFF"/>
                  </a:solidFill>
                  <a:latin typeface="MetaPro-Book"/>
                  <a:ea typeface="+mn-ea"/>
                  <a:cs typeface="+mn-cs"/>
                </a:rPr>
                <a:t>sensibilização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8D5A78-B48F-47A3-B4C9-01E5780F0058}"/>
                </a:ext>
              </a:extLst>
            </p:cNvPr>
            <p:cNvGrpSpPr/>
            <p:nvPr/>
          </p:nvGrpSpPr>
          <p:grpSpPr>
            <a:xfrm>
              <a:off x="1321970" y="1674375"/>
              <a:ext cx="6026800" cy="4193501"/>
              <a:chOff x="2835956" y="1384940"/>
              <a:chExt cx="5272954" cy="3737724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E00627E8-4F56-4602-9E67-6C6B4A51A1D3}"/>
                  </a:ext>
                </a:extLst>
              </p:cNvPr>
              <p:cNvSpPr/>
              <p:nvPr/>
            </p:nvSpPr>
            <p:spPr>
              <a:xfrm>
                <a:off x="2835956" y="2007089"/>
                <a:ext cx="1838338" cy="1838548"/>
              </a:xfrm>
              <a:custGeom>
                <a:avLst/>
                <a:gdLst>
                  <a:gd name="connsiteX0" fmla="*/ 0 w 1251314"/>
                  <a:gd name="connsiteY0" fmla="*/ 625729 h 1251457"/>
                  <a:gd name="connsiteX1" fmla="*/ 625657 w 1251314"/>
                  <a:gd name="connsiteY1" fmla="*/ 0 h 1251457"/>
                  <a:gd name="connsiteX2" fmla="*/ 1251314 w 1251314"/>
                  <a:gd name="connsiteY2" fmla="*/ 625729 h 1251457"/>
                  <a:gd name="connsiteX3" fmla="*/ 625657 w 1251314"/>
                  <a:gd name="connsiteY3" fmla="*/ 1251458 h 1251457"/>
                  <a:gd name="connsiteX4" fmla="*/ 0 w 1251314"/>
                  <a:gd name="connsiteY4" fmla="*/ 625729 h 125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314" h="1251457">
                    <a:moveTo>
                      <a:pt x="0" y="625729"/>
                    </a:moveTo>
                    <a:cubicBezTo>
                      <a:pt x="0" y="280148"/>
                      <a:pt x="280116" y="0"/>
                      <a:pt x="625657" y="0"/>
                    </a:cubicBezTo>
                    <a:cubicBezTo>
                      <a:pt x="971198" y="0"/>
                      <a:pt x="1251314" y="280148"/>
                      <a:pt x="1251314" y="625729"/>
                    </a:cubicBezTo>
                    <a:cubicBezTo>
                      <a:pt x="1251314" y="971310"/>
                      <a:pt x="971198" y="1251458"/>
                      <a:pt x="625657" y="1251458"/>
                    </a:cubicBezTo>
                    <a:cubicBezTo>
                      <a:pt x="280116" y="1251458"/>
                      <a:pt x="0" y="971310"/>
                      <a:pt x="0" y="625729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66165" tIns="266189" rIns="266165" bIns="266189" numCol="1" spcCol="1270" rtlCol="0" anchor="ctr" anchorCtr="0">
                <a:noAutofit/>
              </a:bodyPr>
              <a:lstStyle/>
              <a:p>
                <a:pPr algn="ctr" defTabSz="700088" rtl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pt-PT" sz="4800" spc="0" dirty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rPr>
                  <a:t>legislação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9EA06F-4388-449B-805F-BC27AF9A56D0}"/>
                  </a:ext>
                </a:extLst>
              </p:cNvPr>
              <p:cNvGrpSpPr/>
              <p:nvPr/>
            </p:nvGrpSpPr>
            <p:grpSpPr>
              <a:xfrm>
                <a:off x="3564697" y="1384940"/>
                <a:ext cx="4544213" cy="3737724"/>
                <a:chOff x="3564697" y="1384940"/>
                <a:chExt cx="4544213" cy="3737724"/>
              </a:xfrm>
            </p:grpSpPr>
            <p:sp>
              <p:nvSpPr>
                <p:cNvPr id="15" name="Freeform 23">
                  <a:extLst>
                    <a:ext uri="{FF2B5EF4-FFF2-40B4-BE49-F238E27FC236}">
                      <a16:creationId xmlns:a16="http://schemas.microsoft.com/office/drawing/2014/main" id="{0DF041BE-6528-40E4-A8DD-46F442CF5E68}"/>
                    </a:ext>
                  </a:extLst>
                </p:cNvPr>
                <p:cNvSpPr/>
                <p:nvPr/>
              </p:nvSpPr>
              <p:spPr>
                <a:xfrm>
                  <a:off x="5931246" y="1384940"/>
                  <a:ext cx="849497" cy="847797"/>
                </a:xfrm>
                <a:custGeom>
                  <a:avLst/>
                  <a:gdLst>
                    <a:gd name="connsiteX0" fmla="*/ 0 w 755490"/>
                    <a:gd name="connsiteY0" fmla="*/ 377788 h 755576"/>
                    <a:gd name="connsiteX1" fmla="*/ 377745 w 755490"/>
                    <a:gd name="connsiteY1" fmla="*/ 0 h 755576"/>
                    <a:gd name="connsiteX2" fmla="*/ 755490 w 755490"/>
                    <a:gd name="connsiteY2" fmla="*/ 377788 h 755576"/>
                    <a:gd name="connsiteX3" fmla="*/ 377745 w 755490"/>
                    <a:gd name="connsiteY3" fmla="*/ 755576 h 755576"/>
                    <a:gd name="connsiteX4" fmla="*/ 0 w 755490"/>
                    <a:gd name="connsiteY4" fmla="*/ 377788 h 75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490" h="755576">
                      <a:moveTo>
                        <a:pt x="0" y="377788"/>
                      </a:moveTo>
                      <a:cubicBezTo>
                        <a:pt x="0" y="169141"/>
                        <a:pt x="169122" y="0"/>
                        <a:pt x="377745" y="0"/>
                      </a:cubicBezTo>
                      <a:cubicBezTo>
                        <a:pt x="586368" y="0"/>
                        <a:pt x="755490" y="169141"/>
                        <a:pt x="755490" y="377788"/>
                      </a:cubicBezTo>
                      <a:cubicBezTo>
                        <a:pt x="755490" y="586435"/>
                        <a:pt x="586368" y="755576"/>
                        <a:pt x="377745" y="755576"/>
                      </a:cubicBezTo>
                      <a:cubicBezTo>
                        <a:pt x="169122" y="755576"/>
                        <a:pt x="0" y="586435"/>
                        <a:pt x="0" y="377788"/>
                      </a:cubicBezTo>
                      <a:close/>
                    </a:path>
                  </a:pathLst>
                </a:cu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50186" tIns="150201" rIns="150186" bIns="150201" numCol="1" spcCol="1270" rtlCol="0" anchor="ctr" anchorCtr="0">
                  <a:noAutofit/>
                </a:bodyPr>
                <a:lstStyle/>
                <a:p>
                  <a:pPr algn="ctr" defTabSz="300038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28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concursos</a:t>
                  </a: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A1CA806E-4D1D-4849-9648-AEC60A355103}"/>
                    </a:ext>
                  </a:extLst>
                </p:cNvPr>
                <p:cNvSpPr/>
                <p:nvPr/>
              </p:nvSpPr>
              <p:spPr>
                <a:xfrm>
                  <a:off x="6857596" y="2333258"/>
                  <a:ext cx="1251314" cy="1251457"/>
                </a:xfrm>
                <a:custGeom>
                  <a:avLst/>
                  <a:gdLst>
                    <a:gd name="connsiteX0" fmla="*/ 0 w 1251314"/>
                    <a:gd name="connsiteY0" fmla="*/ 625729 h 1251457"/>
                    <a:gd name="connsiteX1" fmla="*/ 625657 w 1251314"/>
                    <a:gd name="connsiteY1" fmla="*/ 0 h 1251457"/>
                    <a:gd name="connsiteX2" fmla="*/ 1251314 w 1251314"/>
                    <a:gd name="connsiteY2" fmla="*/ 625729 h 1251457"/>
                    <a:gd name="connsiteX3" fmla="*/ 625657 w 1251314"/>
                    <a:gd name="connsiteY3" fmla="*/ 1251458 h 1251457"/>
                    <a:gd name="connsiteX4" fmla="*/ 0 w 1251314"/>
                    <a:gd name="connsiteY4" fmla="*/ 625729 h 125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1314" h="1251457">
                      <a:moveTo>
                        <a:pt x="0" y="625729"/>
                      </a:moveTo>
                      <a:cubicBezTo>
                        <a:pt x="0" y="280148"/>
                        <a:pt x="280116" y="0"/>
                        <a:pt x="625657" y="0"/>
                      </a:cubicBezTo>
                      <a:cubicBezTo>
                        <a:pt x="971198" y="0"/>
                        <a:pt x="1251314" y="280148"/>
                        <a:pt x="1251314" y="625729"/>
                      </a:cubicBezTo>
                      <a:cubicBezTo>
                        <a:pt x="1251314" y="971310"/>
                        <a:pt x="971198" y="1251458"/>
                        <a:pt x="625657" y="1251458"/>
                      </a:cubicBezTo>
                      <a:cubicBezTo>
                        <a:pt x="280116" y="1251458"/>
                        <a:pt x="0" y="971310"/>
                        <a:pt x="0" y="625729"/>
                      </a:cubicBezTo>
                      <a:close/>
                    </a:path>
                  </a:pathLst>
                </a:custGeom>
                <a:solidFill>
                  <a:srgbClr val="3366FF">
                    <a:lumMod val="5000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66165" tIns="266189" rIns="266165" bIns="266189" numCol="1" spcCol="1270" rtlCol="0" anchor="ctr" anchorCtr="0">
                  <a:noAutofit/>
                </a:bodyPr>
                <a:lstStyle/>
                <a:p>
                  <a:pPr algn="ctr" defTabSz="700088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4000" spc="0" dirty="0">
                      <a:solidFill>
                        <a:srgbClr val="FFFFFF"/>
                      </a:solidFill>
                      <a:latin typeface="MetaPro-Book"/>
                    </a:rPr>
                    <a:t>política </a:t>
                  </a:r>
                  <a:r>
                    <a:rPr lang="pt-PT" sz="40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comercial </a:t>
                  </a:r>
                </a:p>
              </p:txBody>
            </p:sp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31B37DD1-8151-403D-9B34-266D029F59DF}"/>
                    </a:ext>
                  </a:extLst>
                </p:cNvPr>
                <p:cNvSpPr/>
                <p:nvPr/>
              </p:nvSpPr>
              <p:spPr>
                <a:xfrm>
                  <a:off x="4461360" y="2045879"/>
                  <a:ext cx="2556274" cy="2556714"/>
                </a:xfrm>
                <a:custGeom>
                  <a:avLst/>
                  <a:gdLst>
                    <a:gd name="connsiteX0" fmla="*/ 0 w 2556274"/>
                    <a:gd name="connsiteY0" fmla="*/ 1278357 h 2556714"/>
                    <a:gd name="connsiteX1" fmla="*/ 1278137 w 2556274"/>
                    <a:gd name="connsiteY1" fmla="*/ 0 h 2556714"/>
                    <a:gd name="connsiteX2" fmla="*/ 2556274 w 2556274"/>
                    <a:gd name="connsiteY2" fmla="*/ 1278357 h 2556714"/>
                    <a:gd name="connsiteX3" fmla="*/ 1278137 w 2556274"/>
                    <a:gd name="connsiteY3" fmla="*/ 2556714 h 2556714"/>
                    <a:gd name="connsiteX4" fmla="*/ 0 w 2556274"/>
                    <a:gd name="connsiteY4" fmla="*/ 1278357 h 2556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274" h="2556714">
                      <a:moveTo>
                        <a:pt x="0" y="1278357"/>
                      </a:moveTo>
                      <a:cubicBezTo>
                        <a:pt x="0" y="572340"/>
                        <a:pt x="572241" y="0"/>
                        <a:pt x="1278137" y="0"/>
                      </a:cubicBezTo>
                      <a:cubicBezTo>
                        <a:pt x="1984033" y="0"/>
                        <a:pt x="2556274" y="572340"/>
                        <a:pt x="2556274" y="1278357"/>
                      </a:cubicBezTo>
                      <a:cubicBezTo>
                        <a:pt x="2556274" y="1984374"/>
                        <a:pt x="1984033" y="2556714"/>
                        <a:pt x="1278137" y="2556714"/>
                      </a:cubicBezTo>
                      <a:cubicBezTo>
                        <a:pt x="572241" y="2556714"/>
                        <a:pt x="0" y="1984374"/>
                        <a:pt x="0" y="127835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506879" tIns="506951" rIns="506879" bIns="506951" numCol="1" spcCol="1270" rtlCol="0" anchor="ctr" anchorCtr="0">
                  <a:noAutofit/>
                </a:bodyPr>
                <a:lstStyle/>
                <a:p>
                  <a:pPr algn="ctr" defTabSz="10001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54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normas </a:t>
                  </a:r>
                </a:p>
                <a:p>
                  <a:pPr algn="ctr" defTabSz="10001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5400" spc="0" dirty="0">
                      <a:solidFill>
                        <a:srgbClr val="FFFFFF"/>
                      </a:solidFill>
                      <a:latin typeface="MetaPro-Book"/>
                    </a:rPr>
                    <a:t>internacionais</a:t>
                  </a:r>
                  <a:endParaRPr lang="pt-PT" sz="5400" spc="0" dirty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903CCF7-B857-4DE5-9A5C-573C1BFACB4C}"/>
                    </a:ext>
                  </a:extLst>
                </p:cNvPr>
                <p:cNvSpPr/>
                <p:nvPr/>
              </p:nvSpPr>
              <p:spPr>
                <a:xfrm>
                  <a:off x="5247382" y="4412531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69947A9-A5CA-4F7D-B9DE-56EF92A4775A}"/>
                    </a:ext>
                  </a:extLst>
                </p:cNvPr>
                <p:cNvSpPr/>
                <p:nvPr/>
              </p:nvSpPr>
              <p:spPr>
                <a:xfrm>
                  <a:off x="7100484" y="3226416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86E5E8F-D0EE-45E7-8B2A-C87D67B0D00E}"/>
                    </a:ext>
                  </a:extLst>
                </p:cNvPr>
                <p:cNvSpPr/>
                <p:nvPr/>
              </p:nvSpPr>
              <p:spPr>
                <a:xfrm>
                  <a:off x="5305062" y="233325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AF73C74-B759-4BCA-AA71-8E7344FFC9C7}"/>
                    </a:ext>
                  </a:extLst>
                </p:cNvPr>
                <p:cNvSpPr/>
                <p:nvPr/>
              </p:nvSpPr>
              <p:spPr>
                <a:xfrm>
                  <a:off x="4656423" y="3512472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F35CFF5A-2181-46BC-A51A-23C217ADFC11}"/>
                    </a:ext>
                  </a:extLst>
                </p:cNvPr>
                <p:cNvSpPr/>
                <p:nvPr/>
              </p:nvSpPr>
              <p:spPr>
                <a:xfrm>
                  <a:off x="4057456" y="1757217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rtlCol="0" anchor="ctr" anchorCtr="0">
                  <a:noAutofit/>
                </a:bodyPr>
                <a:lstStyle/>
                <a:p>
                  <a:pPr algn="ctr" defTabSz="500063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32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regulamentos técnicos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CBCCAD5-8EDC-4718-BFDE-80368171826F}"/>
                    </a:ext>
                  </a:extLst>
                </p:cNvPr>
                <p:cNvSpPr/>
                <p:nvPr/>
              </p:nvSpPr>
              <p:spPr>
                <a:xfrm>
                  <a:off x="5632789" y="2342396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3321F03-8AFD-4F23-82E4-83CDEBC309E6}"/>
                    </a:ext>
                  </a:extLst>
                </p:cNvPr>
                <p:cNvSpPr/>
                <p:nvPr/>
              </p:nvSpPr>
              <p:spPr>
                <a:xfrm>
                  <a:off x="3760285" y="3851022"/>
                  <a:ext cx="513876" cy="513992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30684B79-10AA-47BB-8BFD-AB9F126E27CC}"/>
                    </a:ext>
                  </a:extLst>
                </p:cNvPr>
                <p:cNvSpPr/>
                <p:nvPr/>
              </p:nvSpPr>
              <p:spPr>
                <a:xfrm>
                  <a:off x="6477147" y="3797839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rtlCol="0" anchor="ctr" anchorCtr="0">
                  <a:noAutofit/>
                </a:bodyPr>
                <a:lstStyle/>
                <a:p>
                  <a:pPr algn="ctr" defTabSz="500063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32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protecção </a:t>
                  </a:r>
                  <a:br>
                    <a:rPr lang="pt-PT" sz="32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</a:br>
                  <a:r>
                    <a:rPr lang="pt-PT" sz="32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dos consumidores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CB5B3E9-CD40-4ACF-8B43-86CB4C315396}"/>
                    </a:ext>
                  </a:extLst>
                </p:cNvPr>
                <p:cNvSpPr/>
                <p:nvPr/>
              </p:nvSpPr>
              <p:spPr>
                <a:xfrm>
                  <a:off x="6816279" y="2735772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F79C817-2F61-4BB5-9C8C-272C5EDDCEC1}"/>
                    </a:ext>
                  </a:extLst>
                </p:cNvPr>
                <p:cNvSpPr/>
                <p:nvPr/>
              </p:nvSpPr>
              <p:spPr>
                <a:xfrm>
                  <a:off x="3564697" y="446278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05E604C-ACE5-4B02-9BC1-7A9C253FDEAB}"/>
                    </a:ext>
                  </a:extLst>
                </p:cNvPr>
                <p:cNvSpPr/>
                <p:nvPr/>
              </p:nvSpPr>
              <p:spPr>
                <a:xfrm>
                  <a:off x="5618107" y="416946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11D804C4-33A1-481A-B868-A547C884134C}"/>
                    </a:ext>
                  </a:extLst>
                </p:cNvPr>
                <p:cNvSpPr/>
                <p:nvPr/>
              </p:nvSpPr>
              <p:spPr>
                <a:xfrm>
                  <a:off x="4176676" y="4100107"/>
                  <a:ext cx="1059547" cy="1022557"/>
                </a:xfrm>
                <a:custGeom>
                  <a:avLst/>
                  <a:gdLst>
                    <a:gd name="connsiteX0" fmla="*/ 0 w 877243"/>
                    <a:gd name="connsiteY0" fmla="*/ 438672 h 877343"/>
                    <a:gd name="connsiteX1" fmla="*/ 438622 w 877243"/>
                    <a:gd name="connsiteY1" fmla="*/ 0 h 877343"/>
                    <a:gd name="connsiteX2" fmla="*/ 877244 w 877243"/>
                    <a:gd name="connsiteY2" fmla="*/ 438672 h 877343"/>
                    <a:gd name="connsiteX3" fmla="*/ 438622 w 877243"/>
                    <a:gd name="connsiteY3" fmla="*/ 877344 h 877343"/>
                    <a:gd name="connsiteX4" fmla="*/ 0 w 877243"/>
                    <a:gd name="connsiteY4" fmla="*/ 438672 h 8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243" h="877343">
                      <a:moveTo>
                        <a:pt x="0" y="438672"/>
                      </a:moveTo>
                      <a:cubicBezTo>
                        <a:pt x="0" y="196400"/>
                        <a:pt x="196378" y="0"/>
                        <a:pt x="438622" y="0"/>
                      </a:cubicBezTo>
                      <a:cubicBezTo>
                        <a:pt x="680866" y="0"/>
                        <a:pt x="877244" y="196400"/>
                        <a:pt x="877244" y="438672"/>
                      </a:cubicBezTo>
                      <a:cubicBezTo>
                        <a:pt x="877244" y="680944"/>
                        <a:pt x="680866" y="877344"/>
                        <a:pt x="438622" y="877344"/>
                      </a:cubicBezTo>
                      <a:cubicBezTo>
                        <a:pt x="196378" y="877344"/>
                        <a:pt x="0" y="680944"/>
                        <a:pt x="0" y="4386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74531" tIns="174549" rIns="174531" bIns="174549" numCol="1" spcCol="1270" rtlCol="0" anchor="ctr" anchorCtr="0">
                  <a:noAutofit/>
                </a:bodyPr>
                <a:lstStyle/>
                <a:p>
                  <a:pPr algn="ctr" defTabSz="350045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pt-PT" sz="32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protecção ambiental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70370DB-E844-4A7E-8150-E2D6066A27A1}"/>
                    </a:ext>
                  </a:extLst>
                </p:cNvPr>
                <p:cNvSpPr/>
                <p:nvPr/>
              </p:nvSpPr>
              <p:spPr>
                <a:xfrm>
                  <a:off x="7475929" y="377837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94F5636-7F13-45E4-87DD-FA1A12EED827}"/>
                    </a:ext>
                  </a:extLst>
                </p:cNvPr>
                <p:cNvSpPr/>
                <p:nvPr/>
              </p:nvSpPr>
              <p:spPr>
                <a:xfrm>
                  <a:off x="5675662" y="4641383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CC952B-60B7-4C06-A912-CAA7DAE06933}"/>
                    </a:ext>
                  </a:extLst>
                </p:cNvPr>
                <p:cNvSpPr/>
                <p:nvPr/>
              </p:nvSpPr>
              <p:spPr>
                <a:xfrm>
                  <a:off x="4161686" y="3347627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74FC70A-1265-4C2C-89EB-B3A7DEA99A14}"/>
                    </a:ext>
                  </a:extLst>
                </p:cNvPr>
                <p:cNvSpPr/>
                <p:nvPr/>
              </p:nvSpPr>
              <p:spPr>
                <a:xfrm>
                  <a:off x="6894933" y="143045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2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Estamos Aqui para Ajudar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32323" y="4665122"/>
            <a:ext cx="18413310" cy="27330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secretariado do PC 305, o ANSI está empenhada em apoiar a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reconhecimento da norma ISO 30500 nos países onde as tecnologias de sanitas reinventadas são mais necessárias.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532323" y="7872300"/>
            <a:ext cx="18127334" cy="40657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sz="6000" b="1">
                <a:solidFill>
                  <a:srgbClr val="3F7EBC"/>
                </a:solidFill>
                <a:latin typeface="Century Gothic" panose="020B0502020202020204" pitchFamily="34" charset="0"/>
              </a:rPr>
              <a:t>Para mais informações:</a:t>
            </a:r>
          </a:p>
          <a:p>
            <a:pPr rtl="0"/>
            <a:endParaRPr lang="en-US" sz="4400" b="1" dirty="0">
              <a:solidFill>
                <a:srgbClr val="3F7EBC"/>
              </a:solidFill>
              <a:latin typeface="Century Gothic" panose="020B0502020202020204" pitchFamily="34" charset="0"/>
            </a:endParaRPr>
          </a:p>
          <a:p>
            <a:pPr rtl="0"/>
            <a:r>
              <a:rPr lang="pt-PT" sz="5400" b="1">
                <a:latin typeface="Open Sans" panose="020B0606030504020204"/>
                <a:hlinkClick r:id="rId6"/>
              </a:rPr>
              <a:t>https://sanitation.ansi.org/</a:t>
            </a:r>
            <a:endParaRPr lang="en-US" sz="5400" b="1" dirty="0">
              <a:latin typeface="Open Sans" panose="020B0606030504020204"/>
            </a:endParaRPr>
          </a:p>
          <a:p>
            <a:pPr rtl="0"/>
            <a:r>
              <a:rPr lang="pt-PT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sanitation@ansi.org</a:t>
            </a:r>
          </a:p>
          <a:p>
            <a:pPr rtl="0"/>
            <a:endParaRPr lang="en-US" sz="4400" b="1" dirty="0">
              <a:solidFill>
                <a:srgbClr val="3F7EB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9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Secção 4.2.1</a:t>
            </a:r>
            <a:r>
              <a:rPr lang="en-US" dirty="0"/>
              <a:t/>
            </a:r>
            <a:br>
              <a:rPr lang="en-US" dirty="0"/>
            </a:br>
            <a:r>
              <a:rPr lang="pt-PT" dirty="0"/>
              <a:t>Noções básicas sobre o processo </a:t>
            </a:r>
            <a:br>
              <a:rPr lang="pt-PT" dirty="0"/>
            </a:br>
            <a:r>
              <a:rPr lang="pt-PT" dirty="0"/>
              <a:t>de certificação para fabricantes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9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O que é a avaliação da conformidade?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85364" y="2956101"/>
            <a:ext cx="2199962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normas </a:t>
            </a:r>
            <a:r>
              <a:rPr lang="pt-PT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só são excelentes ideias se os produtos, os processos, </a:t>
            </a:r>
            <a:r>
              <a:rPr lang="ro-MD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o-MD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t-PT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 sistemas e o pessoal forem fiáveis e estiverem em conformidade.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5363" y="5679647"/>
            <a:ext cx="22134109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avaliação da conformidade </a:t>
            </a:r>
            <a:r>
              <a:rPr lang="pt-PT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dá garantias de que os requisitos de uma norma estão a ser cumpridos.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5363" y="8557081"/>
            <a:ext cx="22134109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pt-PT" sz="5400" b="1" kern="1200" spc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 organismos de certificação </a:t>
            </a:r>
            <a:r>
              <a:rPr lang="pt-PT" sz="54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fornecem essa avaliação, determinando se os requisitos da norma estão a ser cumpridos.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O que é a avaliação da conformidade?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6164" y="2382659"/>
            <a:ext cx="16167859" cy="18405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5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Pode pensar-se num </a:t>
            </a:r>
            <a:r>
              <a:rPr lang="pt-PT" sz="4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organismo de certificação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como uma camada </a:t>
            </a:r>
            <a:b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protecção, como acontece com as camadas de uma cebola.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04043" y="4366993"/>
            <a:ext cx="6672649" cy="73805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50000"/>
              </a:lnSpc>
            </a:pP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base nos requisitos da </a:t>
            </a:r>
            <a:r>
              <a:rPr lang="pt-PT" sz="4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um organismo de certificação avalia o produto ou sistema para ajudar o fabricante a demonstrar a conformidade – a isto chama-se </a:t>
            </a:r>
            <a:r>
              <a:rPr lang="pt-PT" sz="4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avaliação da conformidade</a:t>
            </a:r>
            <a:r>
              <a:rPr lang="pt-PT" sz="4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46AA9-86E4-4C79-B69D-1A8DFFDFAC40}"/>
              </a:ext>
            </a:extLst>
          </p:cNvPr>
          <p:cNvGrpSpPr/>
          <p:nvPr/>
        </p:nvGrpSpPr>
        <p:grpSpPr>
          <a:xfrm>
            <a:off x="1050878" y="4588227"/>
            <a:ext cx="18511394" cy="7178560"/>
            <a:chOff x="1050878" y="4588227"/>
            <a:chExt cx="18511394" cy="7178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BE7490-B11F-4D8B-9C2C-961AFDF4D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0878" y="4588227"/>
              <a:ext cx="15507176" cy="71785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94DD72-97F9-48F3-9CA2-5D65AEC7E596}"/>
                </a:ext>
              </a:extLst>
            </p:cNvPr>
            <p:cNvSpPr/>
            <p:nvPr/>
          </p:nvSpPr>
          <p:spPr>
            <a:xfrm>
              <a:off x="8929446" y="4970560"/>
              <a:ext cx="8828194" cy="193899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pt-PT" sz="6000" b="1" spc="-163" dirty="0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ORGANISMO DE </a:t>
              </a:r>
              <a:br>
                <a:rPr lang="pt-PT" sz="6000" b="1" spc="-163" dirty="0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</a:br>
              <a:r>
                <a:rPr lang="pt-PT" sz="6000" b="1" spc="-163" dirty="0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CERTIFICAÇÃO</a:t>
              </a:r>
              <a:endParaRPr lang="en-GB" sz="60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A0277A-15AB-4F71-9D43-7AAFC52CAB9E}"/>
                </a:ext>
              </a:extLst>
            </p:cNvPr>
            <p:cNvSpPr/>
            <p:nvPr/>
          </p:nvSpPr>
          <p:spPr>
            <a:xfrm>
              <a:off x="10734078" y="7790651"/>
              <a:ext cx="8828194" cy="116384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6000" b="1" spc="-163" dirty="0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FABRICANTE</a:t>
              </a:r>
              <a:endParaRPr lang="en-GB" sz="60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1A74F-CEEF-46CA-B317-4E4B63C384C3}"/>
                </a:ext>
              </a:extLst>
            </p:cNvPr>
            <p:cNvSpPr/>
            <p:nvPr/>
          </p:nvSpPr>
          <p:spPr>
            <a:xfrm>
              <a:off x="9544640" y="9965668"/>
              <a:ext cx="8828194" cy="116384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6000" b="1" spc="-163" dirty="0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PRODUTO</a:t>
              </a:r>
              <a:endParaRPr lang="en-GB" sz="60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6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669925"/>
            <a:ext cx="22098000" cy="1658938"/>
          </a:xfrm>
        </p:spPr>
        <p:txBody>
          <a:bodyPr rtlCol="0"/>
          <a:lstStyle/>
          <a:p>
            <a:pPr rtl="0"/>
            <a:r>
              <a:rPr lang="pt-PT"/>
              <a:t>Saiba mais com o TÜV SÜD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83527" y="2645015"/>
            <a:ext cx="16256000" cy="8940800"/>
            <a:chOff x="4140200" y="3366909"/>
            <a:chExt cx="16256000" cy="8940800"/>
          </a:xfrm>
        </p:grpSpPr>
        <p:sp>
          <p:nvSpPr>
            <p:cNvPr id="12" name="Freeform 11"/>
            <p:cNvSpPr/>
            <p:nvPr/>
          </p:nvSpPr>
          <p:spPr>
            <a:xfrm>
              <a:off x="4140200" y="3366909"/>
              <a:ext cx="16256000" cy="2709333"/>
            </a:xfrm>
            <a:custGeom>
              <a:avLst/>
              <a:gdLst>
                <a:gd name="connsiteX0" fmla="*/ 0 w 16256000"/>
                <a:gd name="connsiteY0" fmla="*/ 270933 h 2709333"/>
                <a:gd name="connsiteX1" fmla="*/ 270933 w 16256000"/>
                <a:gd name="connsiteY1" fmla="*/ 0 h 2709333"/>
                <a:gd name="connsiteX2" fmla="*/ 15985067 w 16256000"/>
                <a:gd name="connsiteY2" fmla="*/ 0 h 2709333"/>
                <a:gd name="connsiteX3" fmla="*/ 16256000 w 16256000"/>
                <a:gd name="connsiteY3" fmla="*/ 270933 h 2709333"/>
                <a:gd name="connsiteX4" fmla="*/ 16256000 w 16256000"/>
                <a:gd name="connsiteY4" fmla="*/ 2438400 h 2709333"/>
                <a:gd name="connsiteX5" fmla="*/ 15985067 w 16256000"/>
                <a:gd name="connsiteY5" fmla="*/ 2709333 h 2709333"/>
                <a:gd name="connsiteX6" fmla="*/ 270933 w 16256000"/>
                <a:gd name="connsiteY6" fmla="*/ 2709333 h 2709333"/>
                <a:gd name="connsiteX7" fmla="*/ 0 w 16256000"/>
                <a:gd name="connsiteY7" fmla="*/ 2438400 h 2709333"/>
                <a:gd name="connsiteX8" fmla="*/ 0 w 16256000"/>
                <a:gd name="connsiteY8" fmla="*/ 2709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0" h="2709333">
                  <a:moveTo>
                    <a:pt x="0" y="270933"/>
                  </a:moveTo>
                  <a:cubicBezTo>
                    <a:pt x="0" y="121301"/>
                    <a:pt x="121301" y="0"/>
                    <a:pt x="270933" y="0"/>
                  </a:cubicBezTo>
                  <a:lnTo>
                    <a:pt x="15985067" y="0"/>
                  </a:lnTo>
                  <a:cubicBezTo>
                    <a:pt x="16134699" y="0"/>
                    <a:pt x="16256000" y="121301"/>
                    <a:pt x="16256000" y="270933"/>
                  </a:cubicBezTo>
                  <a:lnTo>
                    <a:pt x="16256000" y="2438400"/>
                  </a:lnTo>
                  <a:cubicBezTo>
                    <a:pt x="16256000" y="2588032"/>
                    <a:pt x="16134699" y="2709333"/>
                    <a:pt x="15985067" y="2709333"/>
                  </a:cubicBezTo>
                  <a:lnTo>
                    <a:pt x="270933" y="2709333"/>
                  </a:lnTo>
                  <a:cubicBezTo>
                    <a:pt x="121301" y="2709333"/>
                    <a:pt x="0" y="2588032"/>
                    <a:pt x="0" y="2438400"/>
                  </a:cubicBezTo>
                  <a:lnTo>
                    <a:pt x="0" y="2709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9" tIns="161904" rIns="203179" bIns="161904" numCol="1" spcCol="1270" rtlCol="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6500" b="1" i="0" kern="1200" dirty="0">
                  <a:solidFill>
                    <a:schemeClr val="bg1"/>
                  </a:solidFill>
                </a:rPr>
                <a:t>Ensaios e Certificação para a ISO 30500</a:t>
              </a:r>
              <a:endParaRPr lang="en-US" sz="6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40200" y="6563922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012093" y="6563922"/>
              <a:ext cx="13384106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rtlCol="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5800" kern="1200" dirty="0">
                  <a:solidFill>
                    <a:schemeClr val="bg1"/>
                  </a:solidFill>
                </a:rPr>
                <a:t>Tem um produto que possa estar conforme à ISO 30500?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40200" y="9598376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012093" y="9598376"/>
              <a:ext cx="13384106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rtlCol="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5800" kern="1200">
                  <a:solidFill>
                    <a:schemeClr val="bg1"/>
                  </a:solidFill>
                </a:rPr>
                <a:t>Está interessado no valor dos ensaios e na certificação por terceiros?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Secção 4.3.1</a:t>
            </a:r>
            <a:r>
              <a:rPr lang="en-US" dirty="0"/>
              <a:t/>
            </a:r>
            <a:br>
              <a:rPr lang="en-US" dirty="0"/>
            </a:br>
            <a:r>
              <a:rPr lang="pt-PT" dirty="0"/>
              <a:t>Adopção nacional da </a:t>
            </a:r>
            <a:br>
              <a:rPr lang="pt-PT" dirty="0"/>
            </a:br>
            <a:r>
              <a:rPr lang="pt-PT" dirty="0"/>
              <a:t>norma ISO 30500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5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0877" y="3146601"/>
            <a:ext cx="14345642" cy="4025782"/>
            <a:chOff x="1050877" y="3146601"/>
            <a:chExt cx="13274723" cy="4025782"/>
          </a:xfrm>
        </p:grpSpPr>
        <p:sp>
          <p:nvSpPr>
            <p:cNvPr id="48" name="Rectangle 47"/>
            <p:cNvSpPr/>
            <p:nvPr/>
          </p:nvSpPr>
          <p:spPr>
            <a:xfrm>
              <a:off x="5257800" y="3146601"/>
              <a:ext cx="9067800" cy="402578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 normas ISO estão disponíveis para serem </a:t>
              </a:r>
              <a:r>
                <a:rPr lang="pt-PT" sz="4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adoptadas</a:t>
              </a:r>
              <a:r>
                <a:rPr lang="pt-PT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como normas nacionais pelos membros da ISO ou pelos organismos nacionais de normalização.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3260901"/>
              <a:ext cx="3577005" cy="329229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597187" y="7486484"/>
            <a:ext cx="18875422" cy="40257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procedimentos para a </a:t>
            </a:r>
            <a:r>
              <a:rPr lang="pt-PT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adopção</a:t>
            </a: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nacional das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ISO estão descritos nos documentos de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orientação ISO, incluindo especificações sobre direitos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autor, vendas  e considerações sobre as disposições a seguir </a:t>
            </a:r>
            <a:b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P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pelos organismos nacionais de normalização.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0878" y="468709"/>
            <a:ext cx="22268595" cy="8256191"/>
            <a:chOff x="1050878" y="468709"/>
            <a:chExt cx="22268595" cy="8256191"/>
          </a:xfrm>
        </p:grpSpPr>
        <p:sp>
          <p:nvSpPr>
            <p:cNvPr id="14" name="Rectangle 13"/>
            <p:cNvSpPr/>
            <p:nvPr/>
          </p:nvSpPr>
          <p:spPr>
            <a:xfrm>
              <a:off x="1050878" y="468709"/>
              <a:ext cx="22268595" cy="154895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8000" b="1" spc="-163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Sobre as Adopções Nacionais</a:t>
              </a:r>
              <a:endPara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8402" y="1243184"/>
              <a:ext cx="7481716" cy="7481716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998F7FB-FFF7-4D37-942A-250337AE4D12}" vid="{65CC472A-25D9-4242-819E-8DF03D5B133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2075</Words>
  <Application>Microsoft Office PowerPoint</Application>
  <PresentationFormat>Custom</PresentationFormat>
  <Paragraphs>252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Narrow</vt:lpstr>
      <vt:lpstr>Calibri</vt:lpstr>
      <vt:lpstr>Century Gothic</vt:lpstr>
      <vt:lpstr>Comic Sans MS</vt:lpstr>
      <vt:lpstr>Corbel</vt:lpstr>
      <vt:lpstr>Courier New</vt:lpstr>
      <vt:lpstr>Helvetica Light</vt:lpstr>
      <vt:lpstr>Helvetica Neue</vt:lpstr>
      <vt:lpstr>MetaPro-Book</vt:lpstr>
      <vt:lpstr>Montserrat-Bold</vt:lpstr>
      <vt:lpstr>Open Sans</vt:lpstr>
      <vt:lpstr>Open Sans Light</vt:lpstr>
      <vt:lpstr>Roboto Light</vt:lpstr>
      <vt:lpstr>Roboto Medium</vt:lpstr>
      <vt:lpstr>Source Sans Pro</vt:lpstr>
      <vt:lpstr>Source Sans Pro Light</vt:lpstr>
      <vt:lpstr>Trebuchet MS</vt:lpstr>
      <vt:lpstr>Wingdings</vt:lpstr>
      <vt:lpstr>Parent Slide</vt:lpstr>
      <vt:lpstr>Office Theme</vt:lpstr>
      <vt:lpstr>Como utilizar uma norma ISO</vt:lpstr>
      <vt:lpstr>Que acções posso empreender?</vt:lpstr>
      <vt:lpstr>PowerPoint Presentation</vt:lpstr>
      <vt:lpstr>Secção 4.2.1 Noções básicas sobre o processo  de certificação para fabricantes </vt:lpstr>
      <vt:lpstr>PowerPoint Presentation</vt:lpstr>
      <vt:lpstr>PowerPoint Presentation</vt:lpstr>
      <vt:lpstr>Saiba mais com o TÜV SÜD</vt:lpstr>
      <vt:lpstr>Secção 4.3.1 Adopção nacional da  norma ISO 30500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Secção 4.3.1a Política ISO sobre Direitos  de Autor e Vendas </vt:lpstr>
      <vt:lpstr>PowerPoint Presentation</vt:lpstr>
      <vt:lpstr>PowerPoint Presentation</vt:lpstr>
      <vt:lpstr>PowerPoint Presentation</vt:lpstr>
      <vt:lpstr>PowerPoint Presentation</vt:lpstr>
      <vt:lpstr>Secção 4.3.1b Guia ISO 21 Adopções Nacionais </vt:lpstr>
      <vt:lpstr>PowerPoint Presentation</vt:lpstr>
      <vt:lpstr>PowerPoint Presentation</vt:lpstr>
      <vt:lpstr>PowerPoint Presentation</vt:lpstr>
      <vt:lpstr>PowerPoint Presentation</vt:lpstr>
      <vt:lpstr>Ponto 4.4.1 ISO 30500 de apoio às  políticas públicas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Irina Kiselyer</cp:lastModifiedBy>
  <cp:revision>142</cp:revision>
  <dcterms:created xsi:type="dcterms:W3CDTF">2018-09-18T12:24:36Z</dcterms:created>
  <dcterms:modified xsi:type="dcterms:W3CDTF">2020-07-01T19:14:29Z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EA7B53AB-B47B-4431-870E-C1DFF4D03E49</vt:lpwstr>
  </property>
  <property fmtid="{D5CDD505-2E9C-101B-9397-08002B2CF9AE}" pid="3" name="ArticulatePath">
    <vt:lpwstr>How to use an ISO Standard_PT</vt:lpwstr>
  </property>
</Properties>
</file>