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custDataLst>
    <p:tags r:id="rId28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056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BBD"/>
    <a:srgbClr val="E60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528"/>
      </p:cViewPr>
      <p:guideLst>
        <p:guide pos="705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76DB01-4342-4F58-996C-A6C231E8445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6BF44CC-92DD-4FF1-8C4B-DA66F34C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7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3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1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1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5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36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6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6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42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7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9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0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4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2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4946" y="0"/>
            <a:ext cx="4475284" cy="4835769"/>
          </a:xfrm>
          <a:custGeom>
            <a:avLst/>
            <a:gdLst>
              <a:gd name="connsiteX0" fmla="*/ 17584 w 4475284"/>
              <a:gd name="connsiteY0" fmla="*/ 0 h 4835769"/>
              <a:gd name="connsiteX1" fmla="*/ 0 w 4475284"/>
              <a:gd name="connsiteY1" fmla="*/ 4835769 h 4835769"/>
              <a:gd name="connsiteX2" fmla="*/ 2321169 w 4475284"/>
              <a:gd name="connsiteY2" fmla="*/ 4835769 h 4835769"/>
              <a:gd name="connsiteX3" fmla="*/ 4475284 w 4475284"/>
              <a:gd name="connsiteY3" fmla="*/ 0 h 4835769"/>
              <a:gd name="connsiteX4" fmla="*/ 17584 w 4475284"/>
              <a:gd name="connsiteY4" fmla="*/ 0 h 4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284" h="4835769">
                <a:moveTo>
                  <a:pt x="17584" y="0"/>
                </a:moveTo>
                <a:cubicBezTo>
                  <a:pt x="11723" y="1611923"/>
                  <a:pt x="5861" y="3223846"/>
                  <a:pt x="0" y="4835769"/>
                </a:cubicBezTo>
                <a:lnTo>
                  <a:pt x="2321169" y="4835769"/>
                </a:lnTo>
                <a:lnTo>
                  <a:pt x="4475284" y="0"/>
                </a:lnTo>
                <a:lnTo>
                  <a:pt x="175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4" name="Picture 13" descr="001Cwrap_final_green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"/>
            <a:ext cx="538626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2" name="Picture 11" descr="VEN-Logo_BLK cop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75"/>
          <a:stretch/>
        </p:blipFill>
        <p:spPr>
          <a:xfrm>
            <a:off x="7844223" y="578645"/>
            <a:ext cx="3011131" cy="14630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480523" y="4546525"/>
            <a:ext cx="4021299" cy="482601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Month Day,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965" y="5153161"/>
            <a:ext cx="3911787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Author</a:t>
            </a:r>
          </a:p>
          <a:p>
            <a:pPr lvl="0" rtl="0"/>
            <a:r>
              <a:rPr lang="zh-CN"/>
              <a:t>Partner, Venable LLP</a:t>
            </a:r>
          </a:p>
          <a:p>
            <a:pPr lvl="0" rtl="0"/>
            <a:r>
              <a:rPr lang="zh-CN"/>
              <a:t>____________@Venable.com</a:t>
            </a:r>
          </a:p>
          <a:p>
            <a:pPr lvl="0" rtl="0"/>
            <a:r>
              <a:rPr lang="zh-CN"/>
              <a:t>202.344.4000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480" y="2775392"/>
            <a:ext cx="7936505" cy="1698179"/>
          </a:xfrm>
        </p:spPr>
        <p:txBody>
          <a:bodyPr rtlCol="0" anchor="t">
            <a:normAutofit/>
          </a:bodyPr>
          <a:lstStyle>
            <a:lvl1pPr algn="ctr">
              <a:defRPr sz="3400" b="0" cap="none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03171" y="5156018"/>
            <a:ext cx="4021299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Author</a:t>
            </a:r>
          </a:p>
          <a:p>
            <a:pPr lvl="0" rtl="0"/>
            <a:r>
              <a:rPr lang="zh-CN"/>
              <a:t>Partner, Venable LLP</a:t>
            </a:r>
          </a:p>
          <a:p>
            <a:pPr lvl="0" rtl="0"/>
            <a:r>
              <a:rPr lang="zh-CN"/>
              <a:t>____________@Venable.com</a:t>
            </a:r>
          </a:p>
          <a:p>
            <a:pPr lvl="0" rtl="0"/>
            <a:r>
              <a:rPr lang="zh-CN"/>
              <a:t>202.344.4000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33397" y="6497240"/>
            <a:ext cx="116410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zh-CN" sz="85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2018 Venable LLP</a:t>
            </a:r>
            <a:endParaRPr lang="en-US" sz="85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7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 txBox="1">
            <a:spLocks/>
          </p:cNvSpPr>
          <p:nvPr/>
        </p:nvSpPr>
        <p:spPr bwMode="auto">
          <a:xfrm>
            <a:off x="4876800" y="4930775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endParaRPr lang="en-US" altLang="en-US" sz="2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648200" y="2542874"/>
            <a:ext cx="72390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0"/>
              </a:spcBef>
              <a:buNone/>
            </a:pPr>
            <a:r>
              <a:rPr lang="zh-CN" sz="4400"/>
              <a:t>支持公共政策的国际标准案例研究</a:t>
            </a:r>
            <a:endParaRPr lang="en-US" altLang="en-US" sz="4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/>
        </p:nvSpPr>
        <p:spPr bwMode="auto">
          <a:xfrm>
            <a:off x="4664413" y="4805427"/>
            <a:ext cx="6781800" cy="15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r>
              <a:rPr lang="zh-CN" sz="2000">
                <a:solidFill>
                  <a:prstClr val="black"/>
                </a:solidFill>
                <a:latin typeface="Tw Cen MT Condensed" panose="020B0606020104020203" pitchFamily="34" charset="0"/>
              </a:rPr>
              <a:t>Jeffrey G. Weiss	       		Tyler G. Welti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zh-CN" sz="2000">
                <a:solidFill>
                  <a:prstClr val="black"/>
                </a:solidFill>
                <a:latin typeface="Tw Cen MT Condensed" panose="020B0606020104020203" pitchFamily="34" charset="0"/>
              </a:rPr>
              <a:t>合作伙伴        		 	法律顾问          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zh-CN" sz="2000">
                <a:solidFill>
                  <a:prstClr val="black"/>
                </a:solidFill>
                <a:latin typeface="Tw Cen MT Condensed" panose="020B0606020104020203" pitchFamily="34" charset="0"/>
              </a:rPr>
              <a:t>Venable LLP		    		Venable LLP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en-US" sz="18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5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4"/>
            <a:ext cx="11358360" cy="6464847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（1）土质建筑材料：土质地面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r>
              <a:rPr lang="zh-CN" dirty="0"/>
              <a:t>之前							    </a:t>
            </a:r>
            <a:endParaRPr lang="en-US" altLang="zh-CN" dirty="0"/>
          </a:p>
          <a:p>
            <a:pPr marL="0" indent="0" rtl="0">
              <a:buNone/>
            </a:pPr>
            <a:r>
              <a:rPr lang="en-US" altLang="zh-CN" dirty="0"/>
              <a:t>                                                                              </a:t>
            </a:r>
          </a:p>
          <a:p>
            <a:pPr marL="0" indent="0" rtl="0">
              <a:buNone/>
            </a:pPr>
            <a:r>
              <a:rPr lang="en-US" altLang="zh-CN" dirty="0"/>
              <a:t>                                                                                              </a:t>
            </a:r>
            <a:r>
              <a:rPr lang="zh-CN" dirty="0"/>
              <a:t>之后</a:t>
            </a:r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946" y="1508008"/>
            <a:ext cx="3032159" cy="4562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75" y="1705231"/>
            <a:ext cx="5210552" cy="39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9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3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8"/>
            <a:ext cx="11358360" cy="6937284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（1）土质建筑材料：土质地面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dirty="0"/>
              <a:t>EarthEnable公司寻求制定标准，以助力推广使用改良的土质地面技术，并打造相关业务</a:t>
            </a:r>
          </a:p>
          <a:p>
            <a:pPr rtl="0"/>
            <a:endParaRPr lang="en-US" sz="1000" dirty="0"/>
          </a:p>
          <a:p>
            <a:pPr rtl="0"/>
            <a:r>
              <a:rPr lang="zh-CN" dirty="0"/>
              <a:t>RS 311:2016标准：卢旺达制定了土质地面的性能标准</a:t>
            </a:r>
          </a:p>
          <a:p>
            <a:pPr lvl="1" rtl="0"/>
            <a:r>
              <a:rPr lang="zh-CN" dirty="0"/>
              <a:t>其优势在于是由当地工程师参与制定，以其可以理解并可测试的语言撰写</a:t>
            </a:r>
          </a:p>
          <a:p>
            <a:pPr lvl="1" rtl="0"/>
            <a:r>
              <a:rPr lang="zh-CN" dirty="0"/>
              <a:t>但EarthEnable公司发现，要将该技术推广到其他非洲国家，需要得到一家国际标准组织的认可  </a:t>
            </a:r>
          </a:p>
          <a:p>
            <a:pPr lvl="1" rtl="0"/>
            <a:endParaRPr lang="en-US" sz="1000" dirty="0"/>
          </a:p>
          <a:p>
            <a:pPr rtl="0"/>
            <a:r>
              <a:rPr lang="zh-CN" dirty="0"/>
              <a:t>ASTM WK 64123标准：ASTM于2018年6月开始制定国际标准</a:t>
            </a:r>
          </a:p>
          <a:p>
            <a:pPr lvl="1" rtl="0"/>
            <a:r>
              <a:rPr lang="zh-CN" dirty="0"/>
              <a:t>性能测试以简单测试 </a:t>
            </a:r>
          </a:p>
          <a:p>
            <a:pPr marL="457200" lvl="1" indent="0" rtl="0">
              <a:buNone/>
            </a:pPr>
            <a:r>
              <a:rPr lang="zh-CN" dirty="0"/>
              <a:t>    的形式编写，无需 </a:t>
            </a:r>
          </a:p>
          <a:p>
            <a:pPr marL="457200" lvl="1" indent="0" rtl="0">
              <a:buNone/>
            </a:pPr>
            <a:r>
              <a:rPr lang="zh-CN" dirty="0"/>
              <a:t>    专家培训</a:t>
            </a:r>
          </a:p>
          <a:p>
            <a:pPr lvl="1" rtl="0"/>
            <a:endParaRPr lang="en-US" dirty="0"/>
          </a:p>
          <a:p>
            <a:pPr rtl="0"/>
            <a:endParaRPr lang="en-US" dirty="0"/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19" y="5701119"/>
            <a:ext cx="1809750" cy="914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442833" y="5970552"/>
            <a:ext cx="882503" cy="5528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" r="628"/>
          <a:stretch/>
        </p:blipFill>
        <p:spPr>
          <a:xfrm>
            <a:off x="9855200" y="5550998"/>
            <a:ext cx="1642533" cy="12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3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5"/>
            <a:ext cx="11358360" cy="3822072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（1）土质建筑材料：土质地面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dirty="0">
                <a:solidFill>
                  <a:srgbClr val="000000"/>
                </a:solidFill>
              </a:rPr>
              <a:t>从ASTM WK 64123标准</a:t>
            </a:r>
            <a:r>
              <a:rPr lang="zh-CN" dirty="0"/>
              <a:t> / RS 311:2016标准</a:t>
            </a:r>
            <a:r>
              <a:rPr lang="zh-CN" dirty="0">
                <a:solidFill>
                  <a:srgbClr val="000000"/>
                </a:solidFill>
              </a:rPr>
              <a:t>总结的经验：</a:t>
            </a:r>
          </a:p>
          <a:p>
            <a:pPr lvl="1" rtl="0"/>
            <a:r>
              <a:rPr lang="zh-CN" sz="2500" dirty="0"/>
              <a:t>在发展中国家，非常看重与成熟的国际标准机构相关联的知名度和信任度</a:t>
            </a:r>
          </a:p>
          <a:p>
            <a:pPr lvl="1" rtl="0"/>
            <a:endParaRPr lang="en-US" sz="300" dirty="0"/>
          </a:p>
          <a:p>
            <a:pPr lvl="1" rtl="0"/>
            <a:r>
              <a:rPr lang="zh-CN" sz="2500" dirty="0"/>
              <a:t>标准有助于获得各国政府的认可和信任，建立消费者的信心，从而创造市场，助力企业发展和技术传播</a:t>
            </a:r>
          </a:p>
          <a:p>
            <a:pPr lvl="2" rtl="0"/>
            <a:r>
              <a:rPr lang="zh-CN" sz="2300" dirty="0"/>
              <a:t>迄今为止，EarthEnable公司已经在卢旺达安装了3000余套土质地面</a:t>
            </a:r>
          </a:p>
          <a:p>
            <a:pPr lvl="2" rtl="0"/>
            <a:endParaRPr lang="en-US" sz="300" dirty="0"/>
          </a:p>
          <a:p>
            <a:pPr lvl="1" rtl="0"/>
            <a:r>
              <a:rPr lang="zh-CN" sz="2500" dirty="0"/>
              <a:t>通过使用当地劳动力制造产品并确保满足性能标准，当地在制定标准方面的投入尤为重要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8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6"/>
            <a:ext cx="11358360" cy="6511013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(2)		变性炊用燃料乙醇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dirty="0">
                <a:solidFill>
                  <a:srgbClr val="000000"/>
                </a:solidFill>
              </a:rPr>
              <a:t>政策来源</a:t>
            </a:r>
            <a:r>
              <a:rPr lang="zh-CN" dirty="0"/>
              <a:t>：</a:t>
            </a:r>
          </a:p>
          <a:p>
            <a:pPr lvl="1" rtl="0"/>
            <a:r>
              <a:rPr lang="zh-CN" sz="2700" dirty="0"/>
              <a:t>使用木材和煤炭等传统燃料做饭会造成室内空气污染，严重危害健康</a:t>
            </a:r>
          </a:p>
          <a:p>
            <a:pPr lvl="1" rtl="0"/>
            <a:r>
              <a:rPr lang="zh-CN" sz="2700" dirty="0"/>
              <a:t>使用乙醇作为炊用燃料可降低此类风险 </a:t>
            </a:r>
          </a:p>
          <a:p>
            <a:pPr lvl="1" rtl="0"/>
            <a:r>
              <a:rPr lang="zh-CN" sz="2700" dirty="0"/>
              <a:t>同时创造其他公共利益： </a:t>
            </a:r>
          </a:p>
          <a:p>
            <a:pPr lvl="2" rtl="0"/>
            <a:r>
              <a:rPr lang="zh-CN" sz="2400" dirty="0"/>
              <a:t>减少森林砍伐</a:t>
            </a:r>
          </a:p>
          <a:p>
            <a:pPr lvl="2" rtl="0"/>
            <a:r>
              <a:rPr lang="zh-CN" sz="2400" dirty="0"/>
              <a:t>节约时间并加强人身安全（消除</a:t>
            </a:r>
            <a:br>
              <a:rPr lang="en-US" sz="2400" dirty="0"/>
            </a:br>
            <a:r>
              <a:rPr lang="zh-CN" sz="2400" dirty="0"/>
              <a:t>燃料采集）</a:t>
            </a:r>
          </a:p>
          <a:p>
            <a:pPr lvl="2" rtl="0"/>
            <a:r>
              <a:rPr lang="zh-CN" sz="2400" dirty="0"/>
              <a:t>促进农业和自给自足的地方</a:t>
            </a:r>
            <a:br>
              <a:rPr lang="en-US" sz="2400" dirty="0"/>
            </a:br>
            <a:r>
              <a:rPr lang="zh-CN" sz="2400" dirty="0"/>
              <a:t>经济，当地农民可以种植燃料，</a:t>
            </a:r>
            <a:br>
              <a:rPr lang="en-US" sz="2400" dirty="0"/>
            </a:br>
            <a:r>
              <a:rPr lang="zh-CN" sz="2400" dirty="0"/>
              <a:t>由工厂提炼成乙醇</a:t>
            </a:r>
          </a:p>
          <a:p>
            <a:pPr lvl="1" rtl="0"/>
            <a:endParaRPr lang="en-US" dirty="0"/>
          </a:p>
          <a:p>
            <a:pPr lvl="1" rtl="0"/>
            <a:endParaRPr lang="en-US" dirty="0"/>
          </a:p>
          <a:p>
            <a:pPr lvl="1" rtl="0"/>
            <a:endParaRPr lang="en-US" dirty="0"/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70" y="2718138"/>
            <a:ext cx="2772229" cy="41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5"/>
            <a:ext cx="11358360" cy="3905172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(2)		变性炊用燃料乙醇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dirty="0">
                <a:solidFill>
                  <a:srgbClr val="000000"/>
                </a:solidFill>
              </a:rPr>
              <a:t>ASTM E3050标准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这是一项性能标准，旨在体现乙醇炊用燃料的优势，同时避免先前在发展中国家市场推广时出现的问题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例如，它制定了针对以下问题的需求：</a:t>
            </a:r>
          </a:p>
          <a:p>
            <a:pPr lvl="2" rtl="0"/>
            <a:r>
              <a:rPr lang="zh-CN" sz="2200" dirty="0">
                <a:solidFill>
                  <a:srgbClr val="000000"/>
                </a:solidFill>
              </a:rPr>
              <a:t>保护消费者不会购买到可能损坏炉灶的劣质燃料</a:t>
            </a:r>
          </a:p>
          <a:p>
            <a:pPr lvl="2" rtl="0"/>
            <a:r>
              <a:rPr lang="zh-CN" sz="2200" dirty="0">
                <a:solidFill>
                  <a:srgbClr val="000000"/>
                </a:solidFill>
              </a:rPr>
              <a:t>防止人饮用</a:t>
            </a:r>
          </a:p>
          <a:p>
            <a:pPr lvl="2" rtl="0"/>
            <a:r>
              <a:rPr lang="zh-CN" sz="2200" dirty="0">
                <a:solidFill>
                  <a:srgbClr val="000000"/>
                </a:solidFill>
              </a:rPr>
              <a:t>减少相关进口产品海关分类的混乱，降低企业成本</a:t>
            </a:r>
          </a:p>
          <a:p>
            <a:pPr lvl="2" rtl="0"/>
            <a:r>
              <a:rPr lang="zh-CN" sz="2200" dirty="0">
                <a:solidFill>
                  <a:srgbClr val="000000"/>
                </a:solidFill>
              </a:rPr>
              <a:t>添加苦味剂和颜料，对烹饪用乙醇和其他类型乙醇进行区分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1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159139"/>
            <a:ext cx="11358360" cy="5951886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(2)		变性炊用燃料乙醇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dirty="0">
                <a:solidFill>
                  <a:srgbClr val="000000"/>
                </a:solidFill>
              </a:rPr>
              <a:t>在试点项目成功并举办研讨会之后，ASTM E3050标准在乌干达得到了国家级的采用和实施</a:t>
            </a: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rtl="0"/>
            <a:r>
              <a:rPr lang="zh-CN" dirty="0">
                <a:solidFill>
                  <a:srgbClr val="000000"/>
                </a:solidFill>
              </a:rPr>
              <a:t>到目前为止，还取得了经济方面的巨大成功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乌干达领先的制糖商Kakira Sugar（研讨会参与方）近期在乌干达开设了东非最大的乙醇蒸馏厂</a:t>
            </a:r>
          </a:p>
          <a:p>
            <a:pPr rtl="0"/>
            <a:endParaRPr lang="en-US" dirty="0"/>
          </a:p>
          <a:p>
            <a:pPr lvl="1" rtl="0"/>
            <a:endParaRPr lang="en-US" dirty="0"/>
          </a:p>
          <a:p>
            <a:pPr lvl="1" rtl="0"/>
            <a:endParaRPr lang="en-US" dirty="0"/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13410-B37B-430A-9637-90AE512BFB7B}"/>
              </a:ext>
            </a:extLst>
          </p:cNvPr>
          <p:cNvGrpSpPr/>
          <p:nvPr/>
        </p:nvGrpSpPr>
        <p:grpSpPr>
          <a:xfrm>
            <a:off x="2445321" y="2779484"/>
            <a:ext cx="6193432" cy="1049868"/>
            <a:chOff x="2445321" y="2387600"/>
            <a:chExt cx="6193432" cy="10498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5" b="19753"/>
            <a:stretch/>
          </p:blipFill>
          <p:spPr>
            <a:xfrm>
              <a:off x="2445321" y="2429934"/>
              <a:ext cx="2971800" cy="965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7" t="18961" r="23569" b="17693"/>
            <a:stretch/>
          </p:blipFill>
          <p:spPr>
            <a:xfrm>
              <a:off x="7165552" y="2387600"/>
              <a:ext cx="1473201" cy="1049868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5826320" y="2636087"/>
              <a:ext cx="882503" cy="5528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29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1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5"/>
            <a:ext cx="11514668" cy="4785413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(2)		变性炊用燃料乙醇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dirty="0">
                <a:solidFill>
                  <a:srgbClr val="000000"/>
                </a:solidFill>
              </a:rPr>
              <a:t>ASTM E3050标准具有以下典型特点：</a:t>
            </a:r>
          </a:p>
          <a:p>
            <a:pPr lvl="1" indent="-341313" rtl="0">
              <a:spcAft>
                <a:spcPts val="1200"/>
              </a:spcAft>
            </a:pPr>
            <a:r>
              <a:rPr lang="zh-CN" dirty="0">
                <a:solidFill>
                  <a:srgbClr val="000000"/>
                </a:solidFill>
              </a:rPr>
              <a:t>消除市场效率低下/失误，降低产品成本 </a:t>
            </a:r>
            <a:endParaRPr lang="en-US" dirty="0"/>
          </a:p>
          <a:p>
            <a:pPr lvl="1" indent="-341313" rtl="0">
              <a:spcAft>
                <a:spcPts val="1200"/>
              </a:spcAft>
            </a:pPr>
            <a:r>
              <a:rPr lang="zh-CN" dirty="0">
                <a:solidFill>
                  <a:srgbClr val="000000"/>
                </a:solidFill>
              </a:rPr>
              <a:t>消除产品混淆问题 </a:t>
            </a:r>
          </a:p>
          <a:p>
            <a:pPr marL="747522" lvl="1" indent="-347472" rtl="0">
              <a:spcAft>
                <a:spcPts val="1200"/>
              </a:spcAft>
            </a:pPr>
            <a:r>
              <a:rPr lang="zh-CN" dirty="0">
                <a:solidFill>
                  <a:srgbClr val="000000"/>
                </a:solidFill>
              </a:rPr>
              <a:t>协助海关和管理部门执法  </a:t>
            </a:r>
            <a:endParaRPr lang="en-US" dirty="0"/>
          </a:p>
          <a:p>
            <a:pPr marL="747522" lvl="1" indent="-347472" rtl="0">
              <a:spcAft>
                <a:spcPts val="1200"/>
              </a:spcAft>
            </a:pPr>
            <a:r>
              <a:rPr lang="zh-CN" dirty="0">
                <a:solidFill>
                  <a:srgbClr val="000000"/>
                </a:solidFill>
              </a:rPr>
              <a:t>提高产品对消费者的安全性</a:t>
            </a:r>
            <a:endParaRPr lang="en-US" dirty="0"/>
          </a:p>
          <a:p>
            <a:pPr marL="747522" lvl="1" indent="-347472" rtl="0">
              <a:spcAft>
                <a:spcPts val="1200"/>
              </a:spcAft>
            </a:pPr>
            <a:r>
              <a:rPr lang="zh-CN" dirty="0">
                <a:solidFill>
                  <a:srgbClr val="000000"/>
                </a:solidFill>
              </a:rPr>
              <a:t>提高消费者对产品的认识和接受度</a:t>
            </a:r>
            <a:endParaRPr lang="en-US" dirty="0"/>
          </a:p>
          <a:p>
            <a:pPr marL="747522" lvl="1" indent="-347472" rtl="0">
              <a:spcAft>
                <a:spcPts val="1200"/>
              </a:spcAft>
            </a:pPr>
            <a:r>
              <a:rPr lang="zh-CN" dirty="0">
                <a:solidFill>
                  <a:srgbClr val="000000"/>
                </a:solidFill>
              </a:rPr>
              <a:t>推动各项公共政策目标，包括与公共卫生和安全、环境保护和经济发展相关的目标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37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5"/>
            <a:ext cx="11514668" cy="5333768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(3)		水泥生产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dirty="0">
                <a:solidFill>
                  <a:srgbClr val="000000"/>
                </a:solidFill>
              </a:rPr>
              <a:t>政策来源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减少水泥中的“渣块”含量，降低水泥生产成本，提升环保性能 </a:t>
            </a:r>
          </a:p>
          <a:p>
            <a:pPr rtl="0"/>
            <a:endParaRPr lang="en-US" sz="600" dirty="0">
              <a:solidFill>
                <a:srgbClr val="000000"/>
              </a:solidFill>
            </a:endParaRPr>
          </a:p>
          <a:p>
            <a:pPr rtl="0"/>
            <a:r>
              <a:rPr lang="zh-CN" dirty="0">
                <a:solidFill>
                  <a:srgbClr val="000000"/>
                </a:solidFill>
              </a:rPr>
              <a:t>Holcim公司采用黎巴嫩国家水泥标准 – NL 53:1999（基于欧洲标准），为市场带来了传统波特兰水泥的替代品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通过制定标准，黎巴嫩的水泥市场发生变化，让Holcim公司的客户充满信任/信心地认识到：其产品虽然有含量较低的渣块，但其性能更佳。在缺乏标准的情况下，向客户进行销售将面临极大困难。</a:t>
            </a:r>
          </a:p>
          <a:p>
            <a:pPr lvl="1" rtl="0"/>
            <a:endParaRPr lang="en-US" sz="600" dirty="0">
              <a:solidFill>
                <a:srgbClr val="000000"/>
              </a:solidFill>
            </a:endParaRPr>
          </a:p>
          <a:p>
            <a:pPr rtl="0"/>
            <a:r>
              <a:rPr lang="zh-CN" dirty="0">
                <a:solidFill>
                  <a:srgbClr val="000000"/>
                </a:solidFill>
              </a:rPr>
              <a:t>Holcim还采用了ISO管理标准，提高其业务效能：</a:t>
            </a:r>
            <a:endParaRPr lang="en-US" dirty="0"/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ISO 9001:2008质量管理标准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ISO 14001:2004环境管理标准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4445" r="13426" b="18581"/>
          <a:stretch/>
        </p:blipFill>
        <p:spPr>
          <a:xfrm>
            <a:off x="9512625" y="5686411"/>
            <a:ext cx="2523067" cy="1113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39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3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7"/>
            <a:ext cx="11514668" cy="4138056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(3)		水泥生产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sz="3000" dirty="0">
                <a:solidFill>
                  <a:srgbClr val="000000"/>
                </a:solidFill>
              </a:rPr>
              <a:t>NL 53标准具有以下典型特点：</a:t>
            </a:r>
          </a:p>
          <a:p>
            <a:pPr lvl="1" rtl="0">
              <a:spcAft>
                <a:spcPts val="1200"/>
              </a:spcAft>
            </a:pPr>
            <a:r>
              <a:rPr lang="zh-CN" sz="2700" dirty="0">
                <a:solidFill>
                  <a:srgbClr val="000000"/>
                </a:solidFill>
              </a:rPr>
              <a:t>有助于新兴技术的投资去风险化</a:t>
            </a:r>
          </a:p>
          <a:p>
            <a:pPr lvl="1" rtl="0">
              <a:spcAft>
                <a:spcPts val="1200"/>
              </a:spcAft>
            </a:pPr>
            <a:r>
              <a:rPr lang="zh-CN" sz="2700" dirty="0">
                <a:solidFill>
                  <a:srgbClr val="000000"/>
                </a:solidFill>
              </a:rPr>
              <a:t>提高消费者对新产品的信心（建立市场接受度）</a:t>
            </a:r>
          </a:p>
          <a:p>
            <a:pPr lvl="1" rtl="0">
              <a:spcAft>
                <a:spcPts val="1200"/>
              </a:spcAft>
            </a:pPr>
            <a:r>
              <a:rPr lang="zh-CN" sz="2700" dirty="0">
                <a:solidFill>
                  <a:srgbClr val="000000"/>
                </a:solidFill>
              </a:rPr>
              <a:t>为企业节省成本</a:t>
            </a:r>
          </a:p>
          <a:p>
            <a:pPr lvl="1" rtl="0">
              <a:spcAft>
                <a:spcPts val="1200"/>
              </a:spcAft>
            </a:pPr>
            <a:r>
              <a:rPr lang="zh-CN" sz="2700" dirty="0">
                <a:solidFill>
                  <a:srgbClr val="000000"/>
                </a:solidFill>
              </a:rPr>
              <a:t>推动私人对某项技术的投资</a:t>
            </a:r>
          </a:p>
          <a:p>
            <a:pPr lvl="1" rtl="0">
              <a:spcAft>
                <a:spcPts val="1200"/>
              </a:spcAft>
            </a:pPr>
            <a:r>
              <a:rPr lang="zh-CN" sz="2700" dirty="0">
                <a:solidFill>
                  <a:srgbClr val="000000"/>
                </a:solidFill>
              </a:rPr>
              <a:t>推动各项公共政策目标，包括与环境保护和经济发展相关的目标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08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7"/>
            <a:ext cx="11514668" cy="5480988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(4)		LED标准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sz="3000" dirty="0">
                <a:solidFill>
                  <a:srgbClr val="000000"/>
                </a:solidFill>
              </a:rPr>
              <a:t>公共政策来源</a:t>
            </a:r>
          </a:p>
          <a:p>
            <a:pPr lvl="1" rtl="0"/>
            <a:r>
              <a:rPr lang="zh-CN" sz="2800" dirty="0">
                <a:solidFill>
                  <a:srgbClr val="000000"/>
                </a:solidFill>
              </a:rPr>
              <a:t>新的LED技术促进了能源节约和成本节约的公共利益</a:t>
            </a:r>
          </a:p>
          <a:p>
            <a:pPr rtl="0"/>
            <a:endParaRPr lang="en-US" sz="1100" dirty="0">
              <a:solidFill>
                <a:srgbClr val="000000"/>
              </a:solidFill>
            </a:endParaRPr>
          </a:p>
          <a:p>
            <a:pPr rtl="0"/>
            <a:r>
              <a:rPr lang="zh-CN" sz="3000" dirty="0">
                <a:solidFill>
                  <a:srgbClr val="000000"/>
                </a:solidFill>
              </a:rPr>
              <a:t>深圳LED产业标准联盟（Shenzhen LED Standards Alliance）通过采用标准，来实现：</a:t>
            </a:r>
          </a:p>
          <a:p>
            <a:pPr lvl="1" rtl="0"/>
            <a:r>
              <a:rPr lang="zh-CN" sz="2600" dirty="0">
                <a:solidFill>
                  <a:srgbClr val="000000"/>
                </a:solidFill>
              </a:rPr>
              <a:t>向客户保障新技术的质量（产品认证和营销）</a:t>
            </a:r>
          </a:p>
          <a:p>
            <a:pPr lvl="1" rtl="0"/>
            <a:r>
              <a:rPr lang="zh-CN" sz="2600" dirty="0">
                <a:solidFill>
                  <a:srgbClr val="000000"/>
                </a:solidFill>
              </a:rPr>
              <a:t>促进零部件的可互换性</a:t>
            </a:r>
          </a:p>
          <a:p>
            <a:pPr lvl="1" rtl="0"/>
            <a:r>
              <a:rPr lang="zh-CN" sz="2600" dirty="0">
                <a:solidFill>
                  <a:srgbClr val="000000"/>
                </a:solidFill>
              </a:rPr>
              <a:t>制定安装LED公共路灯的测试程序</a:t>
            </a:r>
          </a:p>
          <a:p>
            <a:pPr lvl="1" rtl="0"/>
            <a:r>
              <a:rPr lang="zh-CN" sz="2600" dirty="0">
                <a:solidFill>
                  <a:srgbClr val="000000"/>
                </a:solidFill>
              </a:rPr>
              <a:t>制定LED产品的能源效率要求</a:t>
            </a:r>
          </a:p>
          <a:p>
            <a:pPr marL="457200" lvl="1" indent="0" rtl="0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rtl="0"/>
            <a:r>
              <a:rPr lang="zh-CN" sz="3000" dirty="0">
                <a:solidFill>
                  <a:srgbClr val="000000"/>
                </a:solidFill>
              </a:rPr>
              <a:t>标准可使产品供应更丰富，满足市场需求并降低成本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067" y="181008"/>
            <a:ext cx="2810933" cy="1359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1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959855"/>
            <a:ext cx="10363200" cy="1200329"/>
          </a:xfrm>
        </p:spPr>
        <p:txBody>
          <a:bodyPr rtlCol="0">
            <a:spAutoFit/>
          </a:bodyPr>
          <a:lstStyle/>
          <a:p>
            <a:pPr rtl="0"/>
            <a:r>
              <a:rPr lang="zh-CN" sz="4000" b="1"/>
              <a:t>支持公共政策的国际标准案例研究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413"/>
            <a:ext cx="2743200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3F336E-A17D-4D9D-A477-401D6638BED0}"/>
              </a:ext>
            </a:extLst>
          </p:cNvPr>
          <p:cNvGrpSpPr/>
          <p:nvPr/>
        </p:nvGrpSpPr>
        <p:grpSpPr>
          <a:xfrm>
            <a:off x="3168584" y="3202699"/>
            <a:ext cx="5854830" cy="2925143"/>
            <a:chOff x="3403714" y="3194195"/>
            <a:chExt cx="5854830" cy="29251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A2E0F1-BB37-4BA5-8826-C903462F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3" b="24255"/>
            <a:stretch/>
          </p:blipFill>
          <p:spPr>
            <a:xfrm>
              <a:off x="3403714" y="3194195"/>
              <a:ext cx="5854830" cy="29251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298E6A-C9B6-43C8-8A5E-D79DC3033AA6}"/>
                </a:ext>
              </a:extLst>
            </p:cNvPr>
            <p:cNvSpPr txBox="1"/>
            <p:nvPr/>
          </p:nvSpPr>
          <p:spPr>
            <a:xfrm>
              <a:off x="3591170" y="3645806"/>
              <a:ext cx="525305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5500" dirty="0">
                  <a:ln w="19050"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国际</a:t>
              </a:r>
              <a:r>
                <a:rPr lang="zh-CN" sz="5500" dirty="0">
                  <a:ln w="19050">
                    <a:solidFill>
                      <a:schemeClr val="bg1"/>
                    </a:solidFill>
                  </a:ln>
                  <a:solidFill>
                    <a:srgbClr val="E60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标准</a:t>
              </a:r>
              <a:endParaRPr lang="fr-FR" sz="5500" dirty="0">
                <a:ln w="19050">
                  <a:solidFill>
                    <a:schemeClr val="bg1"/>
                  </a:solidFill>
                </a:ln>
                <a:solidFill>
                  <a:srgbClr val="E60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55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1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5"/>
            <a:ext cx="11514668" cy="3527632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(4)		LED标准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sz="3000" dirty="0">
                <a:solidFill>
                  <a:srgbClr val="000000"/>
                </a:solidFill>
              </a:rPr>
              <a:t>LED标准的案例表明标准可以：</a:t>
            </a:r>
          </a:p>
          <a:p>
            <a:pPr lvl="1" rtl="0"/>
            <a:r>
              <a:rPr lang="zh-CN" sz="2800" dirty="0">
                <a:solidFill>
                  <a:srgbClr val="000000"/>
                </a:solidFill>
              </a:rPr>
              <a:t>增强消费者对新技术的信心，从而帮助新产品站稳脚跟</a:t>
            </a:r>
          </a:p>
          <a:p>
            <a:pPr lvl="1" rtl="0"/>
            <a:r>
              <a:rPr lang="zh-CN" sz="2800" dirty="0">
                <a:solidFill>
                  <a:srgbClr val="000000"/>
                </a:solidFill>
              </a:rPr>
              <a:t>促进供应链的一致性和最佳实践，降低企业成本</a:t>
            </a:r>
          </a:p>
          <a:p>
            <a:pPr lvl="1" rtl="0"/>
            <a:r>
              <a:rPr lang="zh-CN" sz="2800" dirty="0">
                <a:solidFill>
                  <a:srgbClr val="000000"/>
                </a:solidFill>
              </a:rPr>
              <a:t>改善公共采购决策（例如，深圳市政府将技术老旧的路灯改造为LED，实现了显著的节能效果）</a:t>
            </a:r>
          </a:p>
          <a:p>
            <a:pPr lvl="1" rtl="0"/>
            <a:r>
              <a:rPr lang="zh-CN" sz="2800" dirty="0">
                <a:solidFill>
                  <a:srgbClr val="000000"/>
                </a:solidFill>
              </a:rPr>
              <a:t>进一步实现环境保护和经济发展的公共政策目标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33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1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1024" y="1419219"/>
            <a:ext cx="11514668" cy="4019562"/>
          </a:xfrm>
        </p:spPr>
        <p:txBody>
          <a:bodyPr rtlCol="0">
            <a:spAutoFit/>
          </a:bodyPr>
          <a:lstStyle/>
          <a:p>
            <a:pPr marL="287338" indent="0" rtl="0">
              <a:buSzPts val="3100"/>
              <a:buNone/>
            </a:pPr>
            <a:r>
              <a:rPr lang="zh-CN" dirty="0"/>
              <a:t>(5)	</a:t>
            </a:r>
            <a:r>
              <a:rPr lang="zh-CN" dirty="0">
                <a:solidFill>
                  <a:srgbClr val="000000"/>
                </a:solidFill>
              </a:rPr>
              <a:t>新兴技术的环境技术验证</a:t>
            </a:r>
            <a:endParaRPr lang="en-US" dirty="0"/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sz="3000" dirty="0">
                <a:solidFill>
                  <a:srgbClr val="000000"/>
                </a:solidFill>
              </a:rPr>
              <a:t>政策来源：</a:t>
            </a:r>
          </a:p>
          <a:p>
            <a:pPr lvl="1" rtl="0"/>
            <a:r>
              <a:rPr lang="zh-CN" dirty="0"/>
              <a:t>由于缺乏效能参考，新的环境技术难以获得市场的认可。</a:t>
            </a:r>
          </a:p>
          <a:p>
            <a:pPr lvl="1" rtl="0"/>
            <a:endParaRPr lang="en-US" sz="1000" dirty="0"/>
          </a:p>
          <a:p>
            <a:pPr rtl="0"/>
            <a:r>
              <a:rPr lang="zh-CN" sz="3000" dirty="0"/>
              <a:t>环境技术验证国际标准（ETV）提供了一种评估新产品的方法，即： </a:t>
            </a:r>
          </a:p>
          <a:p>
            <a:pPr lvl="1" rtl="0"/>
            <a:r>
              <a:rPr lang="zh-CN" dirty="0"/>
              <a:t>检验制造申明（如声称新产品为可持续材料制造）</a:t>
            </a:r>
          </a:p>
          <a:p>
            <a:pPr lvl="1" rtl="0"/>
            <a:r>
              <a:rPr lang="zh-CN" dirty="0"/>
              <a:t>检验性能申明（如声称新产品的环境影响）</a:t>
            </a:r>
          </a:p>
          <a:p>
            <a:pPr lvl="1" rtl="0"/>
            <a:r>
              <a:rPr lang="zh-CN" dirty="0"/>
              <a:t>提供独立且可信的评估，促进公众接受新的市场进入者</a:t>
            </a:r>
          </a:p>
          <a:p>
            <a:pPr lvl="1" rtl="0"/>
            <a:r>
              <a:rPr lang="zh-CN" dirty="0"/>
              <a:t>区分不同的竞争性解决方案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27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1024" y="1332560"/>
            <a:ext cx="11514668" cy="3338863"/>
          </a:xfrm>
        </p:spPr>
        <p:txBody>
          <a:bodyPr rtlCol="0">
            <a:spAutoFit/>
          </a:bodyPr>
          <a:lstStyle/>
          <a:p>
            <a:pPr marL="287338" indent="0" rtl="0">
              <a:buSzPts val="3100"/>
              <a:buNone/>
            </a:pPr>
            <a:r>
              <a:rPr lang="zh-CN" dirty="0"/>
              <a:t>(5)	</a:t>
            </a:r>
            <a:r>
              <a:rPr lang="zh-CN" dirty="0">
                <a:solidFill>
                  <a:srgbClr val="000000"/>
                </a:solidFill>
              </a:rPr>
              <a:t>新兴技术的环境技术验证</a:t>
            </a:r>
            <a:endParaRPr lang="en-US" dirty="0"/>
          </a:p>
          <a:p>
            <a:pPr lvl="1" rtl="0"/>
            <a:endParaRPr lang="en-US" sz="1000" dirty="0"/>
          </a:p>
          <a:p>
            <a:pPr rtl="0"/>
            <a:r>
              <a:rPr lang="zh-CN" sz="3200" dirty="0"/>
              <a:t>国际ETV标准确定了基于共识的验证原则、测试实践，以及可用于评估新产品环境性能声明的报告要求</a:t>
            </a:r>
          </a:p>
          <a:p>
            <a:pPr lvl="1" rtl="0"/>
            <a:r>
              <a:rPr lang="zh-CN" dirty="0"/>
              <a:t>ISO 14304:2016环境管理 – 环境技术验证</a:t>
            </a:r>
            <a:endParaRPr lang="fr-FR" dirty="0"/>
          </a:p>
          <a:p>
            <a:pPr lvl="1" rtl="0"/>
            <a:r>
              <a:rPr lang="zh-CN" dirty="0"/>
              <a:t>ASTM D6866标准，用放射性碳分析法测定固体、液体和气体试样生物含量的标准试验方法 </a:t>
            </a:r>
          </a:p>
          <a:p>
            <a:pPr rtl="0"/>
            <a:r>
              <a:rPr lang="zh-CN" dirty="0"/>
              <a:t>标准化的验证程序确保消费者按照标准验证的申明具有可信度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65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1024" y="1442921"/>
            <a:ext cx="11514668" cy="2748445"/>
          </a:xfrm>
        </p:spPr>
        <p:txBody>
          <a:bodyPr rtlCol="0">
            <a:spAutoFit/>
          </a:bodyPr>
          <a:lstStyle/>
          <a:p>
            <a:pPr marL="287338" indent="0" rtl="0">
              <a:buSzPts val="3100"/>
              <a:buNone/>
            </a:pPr>
            <a:r>
              <a:rPr lang="zh-CN" dirty="0"/>
              <a:t>(5)	</a:t>
            </a:r>
            <a:r>
              <a:rPr lang="zh-CN" dirty="0">
                <a:solidFill>
                  <a:srgbClr val="000000"/>
                </a:solidFill>
              </a:rPr>
              <a:t>新兴技术的环境技术验证</a:t>
            </a:r>
            <a:endParaRPr lang="en-US" dirty="0"/>
          </a:p>
          <a:p>
            <a:pPr lvl="1" rtl="0"/>
            <a:endParaRPr lang="en-US" sz="1000" dirty="0"/>
          </a:p>
          <a:p>
            <a:pPr lvl="1" rtl="0"/>
            <a:endParaRPr lang="en-US" sz="1000" dirty="0"/>
          </a:p>
          <a:p>
            <a:pPr rtl="0"/>
            <a:r>
              <a:rPr lang="zh-CN" sz="2900" dirty="0"/>
              <a:t>美国农业部（USDA）生物优先计划（联邦采购计划）推动采购含有生物基产品材料的商品，以替代石油基产品材料</a:t>
            </a:r>
          </a:p>
          <a:p>
            <a:pPr rtl="0"/>
            <a:r>
              <a:rPr lang="zh-CN" sz="2900" dirty="0"/>
              <a:t>ASTM D6866标准用于验证属于生物优先项目的产品制造商所做的申明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b="23019"/>
          <a:stretch/>
        </p:blipFill>
        <p:spPr>
          <a:xfrm>
            <a:off x="9364133" y="5317065"/>
            <a:ext cx="2501081" cy="1540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03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1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4"/>
            <a:ext cx="11514668" cy="3032625"/>
          </a:xfrm>
        </p:spPr>
        <p:txBody>
          <a:bodyPr rtlCol="0">
            <a:spAutoFit/>
          </a:bodyPr>
          <a:lstStyle/>
          <a:p>
            <a:pPr marL="287338" indent="0" rtl="0">
              <a:buSzPts val="3100"/>
              <a:buNone/>
            </a:pPr>
            <a:r>
              <a:rPr lang="zh-CN" dirty="0"/>
              <a:t>(5)	</a:t>
            </a:r>
            <a:r>
              <a:rPr lang="zh-CN" dirty="0">
                <a:solidFill>
                  <a:srgbClr val="000000"/>
                </a:solidFill>
              </a:rPr>
              <a:t>新兴技术的环境技术验证</a:t>
            </a:r>
            <a:endParaRPr lang="en-US" dirty="0"/>
          </a:p>
          <a:p>
            <a:pPr lvl="1" rtl="0"/>
            <a:endParaRPr lang="en-US" sz="1000" dirty="0"/>
          </a:p>
          <a:p>
            <a:pPr rtl="0"/>
            <a:r>
              <a:rPr lang="zh-CN" sz="2600" dirty="0"/>
              <a:t>EPA先进化粪池系统氮传感器挑战赛</a:t>
            </a:r>
          </a:p>
          <a:p>
            <a:pPr rtl="0"/>
            <a:r>
              <a:rPr lang="zh-CN" sz="2600" dirty="0"/>
              <a:t>ISO 14034标准用于验证挑战赛参赛原型</a:t>
            </a:r>
          </a:p>
          <a:p>
            <a:pPr rtl="0"/>
            <a:r>
              <a:rPr lang="zh-CN" sz="2600" dirty="0"/>
              <a:t>参与挑战赛，可能获得未来业务的潜在奖励</a:t>
            </a:r>
          </a:p>
          <a:p>
            <a:pPr lvl="1" rtl="0"/>
            <a:r>
              <a:rPr lang="zh-CN" dirty="0"/>
              <a:t>大自然保护协会和其他机构正在筹集资金采购多达200个性能最佳的传感器</a:t>
            </a:r>
          </a:p>
          <a:p>
            <a:pPr rtl="0"/>
            <a:r>
              <a:rPr lang="zh-CN" sz="2600" dirty="0"/>
              <a:t>挑战赛的目的是</a:t>
            </a:r>
            <a:r>
              <a:rPr lang="zh-CN" sz="2400" dirty="0"/>
              <a:t>激励创新者开发新技术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30" y="4584875"/>
            <a:ext cx="2953353" cy="2215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83" y="4584876"/>
            <a:ext cx="2044637" cy="20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95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5"/>
            <a:ext cx="11514668" cy="4334520"/>
          </a:xfrm>
        </p:spPr>
        <p:txBody>
          <a:bodyPr rtlCol="0">
            <a:spAutoFit/>
          </a:bodyPr>
          <a:lstStyle/>
          <a:p>
            <a:pPr marL="283464" indent="0" rtl="0">
              <a:buNone/>
            </a:pPr>
            <a:r>
              <a:rPr lang="zh-CN" dirty="0">
                <a:solidFill>
                  <a:srgbClr val="000000"/>
                </a:solidFill>
              </a:rPr>
              <a:t>(5)	新兴技术的环境技术验证</a:t>
            </a:r>
            <a:endParaRPr lang="en-US" dirty="0"/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sz="3000" dirty="0">
                <a:solidFill>
                  <a:srgbClr val="000000"/>
                </a:solidFill>
              </a:rPr>
              <a:t>ASTM D6866标准和ISO 14304标准具有以下特点：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让消费者和监管机构放心，新兴技术会达到广告宣传效果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提高消费者对新技术的信任度，让消费者认识到产品申明是可以进行验证的，从而助力技术站稳脚跟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促进消费者的知情选择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打造竞争企业之间的公平竞争环境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改善新技术竞争，促进新的创新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结合标签和挑战赛等政府激励措施推动商业化，可实现现金奖励或私人投资的市场刺激机会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51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2578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支持公共政策的国际标准案例研究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15999"/>
            <a:ext cx="10923825" cy="5842001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en-US" sz="3200" dirty="0"/>
          </a:p>
          <a:p>
            <a:pPr marL="233363" indent="-233363" rtl="0"/>
            <a:r>
              <a:rPr lang="zh-CN" sz="3200" dirty="0"/>
              <a:t>我们将对几项</a:t>
            </a:r>
            <a:r>
              <a:rPr lang="zh-CN" sz="3200" dirty="0">
                <a:solidFill>
                  <a:srgbClr val="000000"/>
                </a:solidFill>
              </a:rPr>
              <a:t>曾推动公共政策的国际标准</a:t>
            </a:r>
            <a:r>
              <a:rPr lang="zh-CN" sz="3200" dirty="0"/>
              <a:t>进行评估</a:t>
            </a:r>
            <a:endParaRPr lang="en-US" sz="2400" dirty="0"/>
          </a:p>
          <a:p>
            <a:pPr marL="0" indent="0" rtl="0">
              <a:buNone/>
            </a:pPr>
            <a:endParaRPr lang="en-US" sz="3200" dirty="0"/>
          </a:p>
          <a:p>
            <a:pPr marL="0" indent="0" rtl="0">
              <a:buNone/>
            </a:pPr>
            <a:r>
              <a:rPr lang="zh-CN" sz="3200" dirty="0"/>
              <a:t>	(1)		</a:t>
            </a:r>
            <a:r>
              <a:rPr lang="zh-CN" sz="3200" u="sng" dirty="0"/>
              <a:t>土质建筑材料</a:t>
            </a:r>
          </a:p>
          <a:p>
            <a:pPr marL="0" indent="0" rtl="0">
              <a:buNone/>
            </a:pPr>
            <a:endParaRPr lang="en-US" sz="3200" dirty="0"/>
          </a:p>
          <a:p>
            <a:pPr marL="0" indent="0" rtl="0">
              <a:buNone/>
            </a:pPr>
            <a:r>
              <a:rPr lang="zh-CN" sz="3200" dirty="0"/>
              <a:t>	(2)		</a:t>
            </a:r>
            <a:r>
              <a:rPr lang="zh-CN" sz="3200" u="sng" dirty="0"/>
              <a:t>变性炊用燃料乙醇</a:t>
            </a:r>
          </a:p>
          <a:p>
            <a:pPr marL="0" indent="0" rtl="0">
              <a:buNone/>
            </a:pPr>
            <a:endParaRPr lang="en-US" sz="3200" dirty="0"/>
          </a:p>
          <a:p>
            <a:pPr marL="0" indent="0" rtl="0">
              <a:buNone/>
            </a:pPr>
            <a:r>
              <a:rPr lang="zh-CN" sz="3200" dirty="0"/>
              <a:t>	(3)		</a:t>
            </a:r>
            <a:r>
              <a:rPr lang="zh-CN" sz="3200" u="sng" dirty="0"/>
              <a:t>水泥生产</a:t>
            </a:r>
          </a:p>
          <a:p>
            <a:pPr marL="0" indent="0" rtl="0">
              <a:buNone/>
            </a:pPr>
            <a:endParaRPr lang="en-US" sz="3200" u="sng" dirty="0"/>
          </a:p>
          <a:p>
            <a:pPr marL="0" indent="0" rtl="0">
              <a:buNone/>
            </a:pPr>
            <a:r>
              <a:rPr lang="zh-CN" sz="3200" dirty="0"/>
              <a:t>	(4)		</a:t>
            </a:r>
            <a:r>
              <a:rPr lang="zh-CN" sz="3200" u="sng" dirty="0"/>
              <a:t>LED标准</a:t>
            </a:r>
          </a:p>
          <a:p>
            <a:pPr marL="0" indent="0" rtl="0">
              <a:buNone/>
            </a:pPr>
            <a:endParaRPr lang="en-US" sz="3200" u="sng" dirty="0"/>
          </a:p>
          <a:p>
            <a:pPr marL="0" indent="0" rtl="0">
              <a:buNone/>
            </a:pPr>
            <a:r>
              <a:rPr lang="zh-CN" sz="3200" dirty="0"/>
              <a:t>	(5)		</a:t>
            </a:r>
            <a:r>
              <a:rPr lang="zh-CN" sz="3200" u="sng" dirty="0"/>
              <a:t>新兴技术的环境技术验证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2578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15999"/>
            <a:ext cx="10768819" cy="3685111"/>
          </a:xfrm>
        </p:spPr>
        <p:txBody>
          <a:bodyPr rtlCol="0">
            <a:spAutoFit/>
          </a:bodyPr>
          <a:lstStyle/>
          <a:p>
            <a:pPr marL="0" indent="0" rtl="0">
              <a:buNone/>
            </a:pPr>
            <a:r>
              <a:rPr lang="zh-CN" sz="3100" dirty="0"/>
              <a:t>(1)		</a:t>
            </a:r>
            <a:r>
              <a:rPr lang="zh-CN" sz="3100" u="sng" dirty="0"/>
              <a:t>土质建筑材料</a:t>
            </a:r>
          </a:p>
          <a:p>
            <a:pPr marL="971550" lvl="1" indent="-514350" rtl="0">
              <a:buFont typeface="+mj-lt"/>
              <a:buAutoNum type="alphaLcPeriod"/>
            </a:pPr>
            <a:endParaRPr lang="en-US" sz="3100" dirty="0"/>
          </a:p>
          <a:p>
            <a:pPr marL="971550" lvl="1" indent="-514350" rtl="0">
              <a:buFont typeface="+mj-lt"/>
              <a:buAutoNum type="alphaLcPeriod"/>
            </a:pPr>
            <a:r>
              <a:rPr lang="zh-CN" sz="3100" dirty="0"/>
              <a:t>土质墙 (ASTM E2392)</a:t>
            </a:r>
          </a:p>
          <a:p>
            <a:pPr marL="971550" lvl="1" indent="-514350" rtl="0">
              <a:buFont typeface="+mj-lt"/>
              <a:buAutoNum type="alphaLcPeriod"/>
            </a:pPr>
            <a:endParaRPr lang="en-US" sz="1000" dirty="0"/>
          </a:p>
          <a:p>
            <a:pPr marL="971550" lvl="1" indent="-514350" rtl="0">
              <a:buFont typeface="+mj-lt"/>
              <a:buAutoNum type="alphaLcPeriod"/>
            </a:pPr>
            <a:r>
              <a:rPr lang="zh-CN" sz="3100" dirty="0"/>
              <a:t>土质地面 (ASTM WK 64123) (RS 311:2016)</a:t>
            </a:r>
            <a:endParaRPr lang="en-US" sz="2700" dirty="0"/>
          </a:p>
          <a:p>
            <a:pPr marL="971550" lvl="1" indent="-514350" rtl="0">
              <a:buFont typeface="+mj-lt"/>
              <a:buAutoNum type="alphaLcPeriod"/>
            </a:pPr>
            <a:endParaRPr lang="en-US" sz="3100" dirty="0"/>
          </a:p>
          <a:p>
            <a:pPr marL="971550" lvl="1" indent="-514350" rtl="0">
              <a:buFont typeface="+mj-lt"/>
              <a:buAutoNum type="alphaLcPeriod"/>
            </a:pPr>
            <a:endParaRPr lang="en-US" sz="3100" dirty="0"/>
          </a:p>
          <a:p>
            <a:pPr lvl="1" rtl="0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80" y="4258519"/>
            <a:ext cx="3258091" cy="1689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75" y="4644032"/>
            <a:ext cx="2132340" cy="10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3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4"/>
            <a:ext cx="11054861" cy="4062651"/>
          </a:xfrm>
        </p:spPr>
        <p:txBody>
          <a:bodyPr rtlCol="0">
            <a:spAutoFit/>
          </a:bodyPr>
          <a:lstStyle/>
          <a:p>
            <a:pPr marL="852488" indent="-514350" rtl="0">
              <a:buAutoNum type="arabicParenBoth"/>
            </a:pPr>
            <a:r>
              <a:rPr lang="zh-CN" sz="3100" dirty="0"/>
              <a:t>土质建筑材料：土质墙</a:t>
            </a:r>
          </a:p>
          <a:p>
            <a:pPr marL="852488" indent="-514350" rtl="0">
              <a:buAutoNum type="arabicParenBoth"/>
            </a:pPr>
            <a:endParaRPr lang="en-US" sz="1000" dirty="0"/>
          </a:p>
          <a:p>
            <a:pPr lvl="0" rtl="0"/>
            <a:r>
              <a:rPr lang="zh-CN" dirty="0"/>
              <a:t>政策来源：</a:t>
            </a:r>
          </a:p>
          <a:p>
            <a:pPr lvl="1" rtl="0"/>
            <a:r>
              <a:rPr lang="zh-CN" dirty="0"/>
              <a:t>超过十亿人口居住在土质房屋中，其中多数面临地震的威胁。  </a:t>
            </a:r>
          </a:p>
          <a:p>
            <a:pPr lvl="1" rtl="0"/>
            <a:endParaRPr lang="en-US" sz="400" dirty="0"/>
          </a:p>
          <a:p>
            <a:pPr lvl="1" rtl="0"/>
            <a:r>
              <a:rPr lang="zh-CN" dirty="0"/>
              <a:t>部分发展中国家于20世纪90年代取缔了土质建筑，但并未提供经济可行的替代方案。  </a:t>
            </a:r>
          </a:p>
          <a:p>
            <a:pPr lvl="1" rtl="0"/>
            <a:endParaRPr lang="en-US" sz="400" dirty="0"/>
          </a:p>
          <a:p>
            <a:pPr lvl="1" rtl="0"/>
            <a:r>
              <a:rPr lang="zh-CN" dirty="0"/>
              <a:t>海地地震突出表明，</a:t>
            </a:r>
            <a:br>
              <a:rPr lang="en-US" dirty="0"/>
            </a:br>
            <a:r>
              <a:rPr lang="zh-CN" dirty="0"/>
              <a:t>迫切需要制定规范当地建筑商</a:t>
            </a:r>
            <a:br>
              <a:rPr lang="en-US" dirty="0"/>
            </a:br>
            <a:r>
              <a:rPr lang="zh-CN" dirty="0"/>
              <a:t>可以使用的本地现有传统、廉价</a:t>
            </a:r>
            <a:br>
              <a:rPr lang="en-US" dirty="0"/>
            </a:br>
            <a:r>
              <a:rPr lang="zh-CN" dirty="0"/>
              <a:t>材料的准则。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3" y="3618089"/>
            <a:ext cx="4859867" cy="32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7"/>
            <a:ext cx="11054861" cy="4448910"/>
          </a:xfrm>
        </p:spPr>
        <p:txBody>
          <a:bodyPr rtlCol="0">
            <a:spAutoFit/>
          </a:bodyPr>
          <a:lstStyle/>
          <a:p>
            <a:pPr marL="852488" indent="-514350" rtl="0">
              <a:buAutoNum type="arabicParenBoth"/>
            </a:pPr>
            <a:r>
              <a:rPr lang="zh-CN" sz="3100" dirty="0"/>
              <a:t>土质建筑材料：土质墙</a:t>
            </a:r>
          </a:p>
          <a:p>
            <a:pPr marL="852488" indent="-514350" rtl="0">
              <a:buAutoNum type="arabicParenBoth"/>
            </a:pPr>
            <a:endParaRPr lang="en-US" sz="1000" dirty="0"/>
          </a:p>
          <a:p>
            <a:pPr rtl="0"/>
            <a:r>
              <a:rPr lang="zh-CN" dirty="0"/>
              <a:t>工程师和其他利益相关方着手制定</a:t>
            </a:r>
            <a:r>
              <a:rPr lang="zh-CN" dirty="0">
                <a:solidFill>
                  <a:srgbClr val="000000"/>
                </a:solidFill>
              </a:rPr>
              <a:t>如何建造满足以下条件并且安全抗震的土质建筑：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使用当地现有材料和技术 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成本低廉、符合气候条件且美观大方</a:t>
            </a:r>
          </a:p>
          <a:p>
            <a:pPr lvl="1" rtl="0"/>
            <a:endParaRPr lang="en-US" sz="1000" dirty="0">
              <a:solidFill>
                <a:srgbClr val="000000"/>
              </a:solidFill>
            </a:endParaRPr>
          </a:p>
          <a:p>
            <a:pPr rtl="0"/>
            <a:r>
              <a:rPr lang="zh-CN" dirty="0">
                <a:solidFill>
                  <a:srgbClr val="000000"/>
                </a:solidFill>
              </a:rPr>
              <a:t>确立了知识传播的最佳途径是制定和发布公认的标准  </a:t>
            </a:r>
          </a:p>
          <a:p>
            <a:pPr lvl="1" rtl="0"/>
            <a:r>
              <a:rPr lang="zh-CN" dirty="0">
                <a:solidFill>
                  <a:srgbClr val="000000"/>
                </a:solidFill>
              </a:rPr>
              <a:t>目标市场：（1）因经济或文化原因而偏爱土质建筑的地区；以及（2）新近流行/重新流行土质建筑的地区</a:t>
            </a:r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7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3"/>
            <a:ext cx="11054861" cy="3333733"/>
          </a:xfrm>
        </p:spPr>
        <p:txBody>
          <a:bodyPr rtlCol="0">
            <a:spAutoFit/>
          </a:bodyPr>
          <a:lstStyle/>
          <a:p>
            <a:pPr marL="852488" indent="-514350" rtl="0">
              <a:buAutoNum type="arabicParenBoth"/>
            </a:pPr>
            <a:r>
              <a:rPr lang="zh-CN" sz="3100" dirty="0"/>
              <a:t>土质建筑材料：土质墙</a:t>
            </a:r>
          </a:p>
          <a:p>
            <a:pPr marL="852488" indent="-514350" rtl="0">
              <a:buAutoNum type="arabicParenBoth"/>
            </a:pPr>
            <a:endParaRPr lang="en-US" sz="1000" dirty="0"/>
          </a:p>
          <a:p>
            <a:pPr rtl="0"/>
            <a:r>
              <a:rPr lang="zh-CN" dirty="0">
                <a:solidFill>
                  <a:srgbClr val="000000"/>
                </a:solidFill>
              </a:rPr>
              <a:t>ASTM 2392标准：</a:t>
            </a:r>
          </a:p>
          <a:p>
            <a:pPr lvl="1" rtl="0"/>
            <a:r>
              <a:rPr lang="zh-CN" sz="2500" dirty="0"/>
              <a:t>包括设计和性能两方面要素。 </a:t>
            </a:r>
          </a:p>
          <a:p>
            <a:pPr lvl="1" rtl="0"/>
            <a:r>
              <a:rPr lang="zh-CN" sz="2500" dirty="0"/>
              <a:t>解决与使用土质墙建筑体系相关的可持续性问题（例如材料、制造工艺、使用特性、室内</a:t>
            </a:r>
            <a:br>
              <a:rPr lang="en-US" sz="2500" dirty="0"/>
            </a:br>
            <a:r>
              <a:rPr lang="zh-CN" sz="2500" dirty="0"/>
              <a:t>环境质量）</a:t>
            </a:r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D3CE7E-2F77-4E90-BA99-34522287C386}"/>
              </a:ext>
            </a:extLst>
          </p:cNvPr>
          <p:cNvGrpSpPr/>
          <p:nvPr/>
        </p:nvGrpSpPr>
        <p:grpSpPr>
          <a:xfrm>
            <a:off x="6035041" y="3403600"/>
            <a:ext cx="6156959" cy="3471818"/>
            <a:chOff x="6035041" y="3403600"/>
            <a:chExt cx="6156959" cy="3471818"/>
          </a:xfrm>
        </p:grpSpPr>
        <p:pic>
          <p:nvPicPr>
            <p:cNvPr id="5" name="Picture 4"/>
            <p:cNvPicPr/>
            <p:nvPr/>
          </p:nvPicPr>
          <p:blipFill rotWithShape="1">
            <a:blip r:embed="rId3"/>
            <a:srcRect r="1511" b="7350"/>
            <a:stretch/>
          </p:blipFill>
          <p:spPr>
            <a:xfrm>
              <a:off x="6112933" y="3403600"/>
              <a:ext cx="6079067" cy="32005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DB65B9-3FD1-4574-B766-0FA4B2B0226D}"/>
                </a:ext>
              </a:extLst>
            </p:cNvPr>
            <p:cNvSpPr txBox="1"/>
            <p:nvPr/>
          </p:nvSpPr>
          <p:spPr>
            <a:xfrm>
              <a:off x="6035041" y="6567641"/>
              <a:ext cx="2933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zh-CN" sz="1400">
                  <a:solidFill>
                    <a:schemeClr val="bg1">
                      <a:lumMod val="50000"/>
                    </a:schemeClr>
                  </a:solidFill>
                </a:rPr>
                <a:t>Univision工作室夯土墙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66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3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5"/>
            <a:ext cx="11358360" cy="4693080"/>
          </a:xfrm>
        </p:spPr>
        <p:txBody>
          <a:bodyPr rtlCol="0">
            <a:spAutoFit/>
          </a:bodyPr>
          <a:lstStyle/>
          <a:p>
            <a:pPr marL="852488" indent="-514350" rtl="0">
              <a:buAutoNum type="arabicParenBoth"/>
            </a:pPr>
            <a:r>
              <a:rPr lang="zh-CN" sz="3100" dirty="0"/>
              <a:t>土质建筑材料：土质墙 </a:t>
            </a:r>
          </a:p>
          <a:p>
            <a:pPr marL="338138" indent="0" rtl="0">
              <a:buNone/>
            </a:pPr>
            <a:endParaRPr lang="en-US" sz="1000" dirty="0"/>
          </a:p>
          <a:p>
            <a:pPr rtl="0"/>
            <a:r>
              <a:rPr lang="zh-CN" dirty="0"/>
              <a:t>ASTM 2392标准具备以下特征：</a:t>
            </a:r>
          </a:p>
          <a:p>
            <a:pPr lvl="1" rtl="0"/>
            <a:r>
              <a:rPr lang="zh-CN" sz="2500" dirty="0"/>
              <a:t>提升安全性的同时兼顾当地风俗/传统</a:t>
            </a:r>
          </a:p>
          <a:p>
            <a:pPr lvl="1" rtl="0"/>
            <a:r>
              <a:rPr lang="zh-CN" sz="2500" dirty="0"/>
              <a:t>向当地人传播最佳做法的知识</a:t>
            </a:r>
          </a:p>
          <a:p>
            <a:pPr lvl="1" rtl="0"/>
            <a:r>
              <a:rPr lang="zh-CN" sz="2500" dirty="0"/>
              <a:t>为政府官员和决策者提供替代材料的验证</a:t>
            </a:r>
          </a:p>
          <a:p>
            <a:pPr lvl="1" rtl="0"/>
            <a:r>
              <a:rPr lang="zh-CN" sz="2500" dirty="0"/>
              <a:t>证实了主要标准机构在发展中国家批准新技术的价值</a:t>
            </a:r>
          </a:p>
          <a:p>
            <a:pPr lvl="1" rtl="0"/>
            <a:r>
              <a:rPr lang="zh-CN" sz="2500" dirty="0"/>
              <a:t>改善政府采购和私人资金扶持—救济金在海地可以发挥更大作用 </a:t>
            </a:r>
          </a:p>
          <a:p>
            <a:pPr lvl="1" rtl="0"/>
            <a:r>
              <a:rPr lang="zh-CN" sz="2500" dirty="0"/>
              <a:t>提高技能以提供更优质的产品安全和住房品质，惠及地方经济</a:t>
            </a:r>
          </a:p>
          <a:p>
            <a:pPr lvl="1" rtl="0"/>
            <a:r>
              <a:rPr lang="zh-CN" sz="2500" dirty="0"/>
              <a:t>解决发展中国家和发达国家所面临的紧迫问题</a:t>
            </a:r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169233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案例研究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1001486"/>
            <a:ext cx="11358360" cy="5489708"/>
          </a:xfrm>
        </p:spPr>
        <p:txBody>
          <a:bodyPr rtlCol="0">
            <a:spAutoFit/>
          </a:bodyPr>
          <a:lstStyle/>
          <a:p>
            <a:pPr marL="457200" indent="0" rtl="0">
              <a:buSzPts val="3100"/>
              <a:buNone/>
            </a:pPr>
            <a:r>
              <a:rPr lang="zh-CN" sz="3100" dirty="0"/>
              <a:t>（1）土质建筑材料：土质地面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zh-CN" dirty="0"/>
              <a:t>政策来源：</a:t>
            </a:r>
          </a:p>
          <a:p>
            <a:pPr lvl="1" rtl="0"/>
            <a:r>
              <a:rPr lang="zh-CN" dirty="0"/>
              <a:t>目前全球有超过10亿人口居住在泥土地面上 </a:t>
            </a:r>
          </a:p>
          <a:p>
            <a:pPr lvl="1" rtl="0"/>
            <a:r>
              <a:rPr lang="zh-CN" dirty="0"/>
              <a:t>居住在泥土地面的房屋中会增加感染细菌、寄生虫和其他病原体的风险</a:t>
            </a:r>
          </a:p>
          <a:p>
            <a:pPr lvl="1" rtl="0"/>
            <a:r>
              <a:rPr lang="zh-CN" dirty="0"/>
              <a:t>商业地板并非一项实惠之选</a:t>
            </a:r>
          </a:p>
          <a:p>
            <a:pPr rtl="0"/>
            <a:endParaRPr lang="en-US" sz="1000" dirty="0"/>
          </a:p>
          <a:p>
            <a:pPr rtl="0"/>
            <a:r>
              <a:rPr lang="zh-CN" dirty="0"/>
              <a:t>卢旺达的EarthEnable公司研发了使用当地材料和一种密封剂改善土质地面的方法 </a:t>
            </a:r>
          </a:p>
          <a:p>
            <a:pPr lvl="1" rtl="0"/>
            <a:r>
              <a:rPr lang="zh-CN" dirty="0"/>
              <a:t>其成本比最廉价的混凝土解决方案低75%</a:t>
            </a:r>
          </a:p>
          <a:p>
            <a:pPr lvl="1" rtl="0"/>
            <a:r>
              <a:rPr lang="zh-CN" dirty="0"/>
              <a:t>改善由泥土地面引起的公共卫生问题</a:t>
            </a:r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215" y="4450263"/>
            <a:ext cx="1566419" cy="15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5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3456</Words>
  <Application>Microsoft Office PowerPoint</Application>
  <PresentationFormat>Widescreen</PresentationFormat>
  <Paragraphs>260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Ebrima</vt:lpstr>
      <vt:lpstr>Tw Cen MT Condensed</vt:lpstr>
      <vt:lpstr>Office Theme</vt:lpstr>
      <vt:lpstr>PowerPoint Presentation</vt:lpstr>
      <vt:lpstr>支持公共政策的国际标准案例研究 </vt:lpstr>
      <vt:lpstr>支持公共政策的国际标准案例研究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  <vt:lpstr>案例研究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Comer</dc:creator>
  <cp:lastModifiedBy>User</cp:lastModifiedBy>
  <cp:revision>11</cp:revision>
  <dcterms:created xsi:type="dcterms:W3CDTF">2020-04-30T18:50:12Z</dcterms:created>
  <dcterms:modified xsi:type="dcterms:W3CDTF">2020-07-03T09:57:48Z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A10039B0-B03C-4657-A302-0267D40F92C2</vt:lpwstr>
  </property>
  <property fmtid="{D5CDD505-2E9C-101B-9397-08002B2CF9AE}" pid="3" name="ArticulatePath">
    <vt:lpwstr>Case studies of international standards supporting public policy-Venable _ 支持公共政策的国际标准案例研究-Venable</vt:lpwstr>
  </property>
</Properties>
</file>