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DB01-4342-4F58-996C-A6C231E8445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F44CC-92DD-4FF1-8C4B-DA66F34C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7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3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9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51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1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5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36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6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6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4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42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7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9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0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4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2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4946" y="0"/>
            <a:ext cx="4475284" cy="4835769"/>
          </a:xfrm>
          <a:custGeom>
            <a:avLst/>
            <a:gdLst>
              <a:gd name="connsiteX0" fmla="*/ 17584 w 4475284"/>
              <a:gd name="connsiteY0" fmla="*/ 0 h 4835769"/>
              <a:gd name="connsiteX1" fmla="*/ 0 w 4475284"/>
              <a:gd name="connsiteY1" fmla="*/ 4835769 h 4835769"/>
              <a:gd name="connsiteX2" fmla="*/ 2321169 w 4475284"/>
              <a:gd name="connsiteY2" fmla="*/ 4835769 h 4835769"/>
              <a:gd name="connsiteX3" fmla="*/ 4475284 w 4475284"/>
              <a:gd name="connsiteY3" fmla="*/ 0 h 4835769"/>
              <a:gd name="connsiteX4" fmla="*/ 17584 w 4475284"/>
              <a:gd name="connsiteY4" fmla="*/ 0 h 48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284" h="4835769">
                <a:moveTo>
                  <a:pt x="17584" y="0"/>
                </a:moveTo>
                <a:cubicBezTo>
                  <a:pt x="11723" y="1611923"/>
                  <a:pt x="5861" y="3223846"/>
                  <a:pt x="0" y="4835769"/>
                </a:cubicBezTo>
                <a:lnTo>
                  <a:pt x="2321169" y="4835769"/>
                </a:lnTo>
                <a:lnTo>
                  <a:pt x="4475284" y="0"/>
                </a:lnTo>
                <a:lnTo>
                  <a:pt x="175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001Cwrap_final_green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"/>
            <a:ext cx="538626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VEN-Logo_BLK copy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75"/>
          <a:stretch/>
        </p:blipFill>
        <p:spPr>
          <a:xfrm>
            <a:off x="7844223" y="578645"/>
            <a:ext cx="3011131" cy="14630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480523" y="4546525"/>
            <a:ext cx="4021299" cy="482601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Month Day,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7965" y="5153161"/>
            <a:ext cx="3911787" cy="1195389"/>
          </a:xfrm>
        </p:spPr>
        <p:txBody>
          <a:bodyPr anchor="ctr">
            <a:noAutofit/>
          </a:bodyPr>
          <a:lstStyle>
            <a:lvl1pPr marL="0" indent="0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Partner, Venable LLP</a:t>
            </a:r>
          </a:p>
          <a:p>
            <a:pPr lvl="0"/>
            <a:r>
              <a:rPr lang="en-US" dirty="0"/>
              <a:t>____________@Venable.com</a:t>
            </a:r>
          </a:p>
          <a:p>
            <a:pPr lvl="0"/>
            <a:r>
              <a:rPr lang="en-US" dirty="0"/>
              <a:t>202.344.4000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480" y="2775392"/>
            <a:ext cx="7936505" cy="1698179"/>
          </a:xfrm>
        </p:spPr>
        <p:txBody>
          <a:bodyPr anchor="t">
            <a:normAutofit/>
          </a:bodyPr>
          <a:lstStyle>
            <a:lvl1pPr algn="ctr">
              <a:defRPr sz="3400" b="0" cap="none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503171" y="5156018"/>
            <a:ext cx="4021299" cy="1195389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Partner, Venable LLP</a:t>
            </a:r>
          </a:p>
          <a:p>
            <a:pPr lvl="0"/>
            <a:r>
              <a:rPr lang="en-US" dirty="0"/>
              <a:t>____________@Venable.com</a:t>
            </a:r>
          </a:p>
          <a:p>
            <a:pPr lvl="0"/>
            <a:r>
              <a:rPr lang="en-US" dirty="0"/>
              <a:t>202.344.4000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33397" y="6497240"/>
            <a:ext cx="116410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2018 Venable</a:t>
            </a:r>
            <a:r>
              <a:rPr lang="en-US" sz="850" baseline="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LLP</a:t>
            </a:r>
            <a:endParaRPr lang="en-US" sz="85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7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5D1-447B-41A6-9D84-14861E96F72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3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 txBox="1">
            <a:spLocks/>
          </p:cNvSpPr>
          <p:nvPr/>
        </p:nvSpPr>
        <p:spPr bwMode="auto">
          <a:xfrm>
            <a:off x="4876800" y="4930775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2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4648200" y="1693333"/>
            <a:ext cx="7239000" cy="21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4400" dirty="0" smtClean="0"/>
              <a:t>Case studies of international standards supporting public policy</a:t>
            </a:r>
            <a:endParaRPr lang="en-US" altLang="en-US" sz="4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9" name="Text Placeholder 18"/>
          <p:cNvSpPr txBox="1">
            <a:spLocks/>
          </p:cNvSpPr>
          <p:nvPr/>
        </p:nvSpPr>
        <p:spPr bwMode="auto">
          <a:xfrm>
            <a:off x="4664413" y="4805427"/>
            <a:ext cx="6781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Jeffrey </a:t>
            </a:r>
            <a:r>
              <a:rPr lang="en-US" altLang="en-US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G. Weiss	       		Tyler G. Welti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Partner         		 	Counsel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Venable LLP		    		Venable LLP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8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5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358360" cy="6190291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(1) Earthen Building Materials:  Earthen floors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Before							     After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946" y="1508008"/>
            <a:ext cx="3032159" cy="4562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42" y="2279730"/>
            <a:ext cx="5210552" cy="39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9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358360" cy="6190291"/>
          </a:xfrm>
        </p:spPr>
        <p:txBody>
          <a:bodyPr>
            <a:normAutofit lnSpcReduction="10000"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(1) Earthen Building Materials:  Earthen floors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dirty="0" err="1"/>
              <a:t>EarthEnable</a:t>
            </a:r>
            <a:r>
              <a:rPr lang="en-US" dirty="0"/>
              <a:t> sought the development of standards to help spread use of improved earthen floor technologies and create related businesses</a:t>
            </a:r>
          </a:p>
          <a:p>
            <a:endParaRPr lang="en-US" sz="1000" dirty="0"/>
          </a:p>
          <a:p>
            <a:r>
              <a:rPr lang="en-US" dirty="0"/>
              <a:t>RS 311:2016:  Rwanda developed a performance standard for earthen floors</a:t>
            </a:r>
          </a:p>
          <a:p>
            <a:pPr lvl="1"/>
            <a:r>
              <a:rPr lang="en-US" dirty="0"/>
              <a:t>Advantage is that it was developed with the participation of local engineers, written in a language that they can understand and test to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EarthEnable</a:t>
            </a:r>
            <a:r>
              <a:rPr lang="en-US" dirty="0"/>
              <a:t> found that the recognition associated with an international standards organization was needed to bring the technology to other African </a:t>
            </a:r>
            <a:r>
              <a:rPr lang="en-US" dirty="0" smtClean="0"/>
              <a:t>nations  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ASTM WK 64123: ASTM began developing an international standard in June 2018</a:t>
            </a:r>
          </a:p>
          <a:p>
            <a:pPr lvl="1"/>
            <a:r>
              <a:rPr lang="en-US" dirty="0"/>
              <a:t>Performance tests written to be </a:t>
            </a:r>
          </a:p>
          <a:p>
            <a:pPr marL="457200" lvl="1" indent="0">
              <a:buNone/>
            </a:pPr>
            <a:r>
              <a:rPr lang="en-US" dirty="0"/>
              <a:t>    applied as simple tests that do not </a:t>
            </a:r>
          </a:p>
          <a:p>
            <a:pPr marL="457200" lvl="1" indent="0">
              <a:buNone/>
            </a:pPr>
            <a:r>
              <a:rPr lang="en-US" dirty="0"/>
              <a:t>    require expert training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19" y="5701119"/>
            <a:ext cx="1809750" cy="914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442833" y="5970552"/>
            <a:ext cx="882503" cy="5528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" r="628"/>
          <a:stretch/>
        </p:blipFill>
        <p:spPr>
          <a:xfrm>
            <a:off x="9855200" y="5550998"/>
            <a:ext cx="1642533" cy="12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358360" cy="6878595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(1) Earthen Building Materials:  Earthen floors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dirty="0">
                <a:solidFill>
                  <a:srgbClr val="000000"/>
                </a:solidFill>
              </a:rPr>
              <a:t>Lessons from ASTM WK 64123</a:t>
            </a:r>
            <a:r>
              <a:rPr lang="en-US" dirty="0"/>
              <a:t> / RS 311:2016:</a:t>
            </a:r>
          </a:p>
          <a:p>
            <a:pPr lvl="1"/>
            <a:r>
              <a:rPr lang="en-US" sz="2500" dirty="0"/>
              <a:t>Name recognition and trust associated with a sophisticated international standards </a:t>
            </a:r>
            <a:r>
              <a:rPr lang="en-US" sz="2500" dirty="0" smtClean="0"/>
              <a:t>body </a:t>
            </a:r>
            <a:r>
              <a:rPr lang="en-US" sz="2500" dirty="0"/>
              <a:t>is important in the developing </a:t>
            </a:r>
            <a:r>
              <a:rPr lang="en-US" sz="2500" dirty="0" smtClean="0"/>
              <a:t>world</a:t>
            </a:r>
          </a:p>
          <a:p>
            <a:pPr lvl="1"/>
            <a:endParaRPr lang="en-US" sz="300" dirty="0"/>
          </a:p>
          <a:p>
            <a:pPr lvl="1"/>
            <a:r>
              <a:rPr lang="en-US" sz="2500" dirty="0"/>
              <a:t>Standards can create markets, helping businesses grow and technology spread, by helping gain the approval and trust of national governments and build confidence of consumers</a:t>
            </a:r>
          </a:p>
          <a:p>
            <a:pPr lvl="2"/>
            <a:r>
              <a:rPr lang="en-US" sz="2300" dirty="0" err="1"/>
              <a:t>EarthEnable</a:t>
            </a:r>
            <a:r>
              <a:rPr lang="en-US" sz="2300" dirty="0"/>
              <a:t> has installed over 3,000 earthen floors in Rwanda thus </a:t>
            </a:r>
            <a:r>
              <a:rPr lang="en-US" sz="2300" dirty="0" smtClean="0"/>
              <a:t>far</a:t>
            </a:r>
          </a:p>
          <a:p>
            <a:pPr lvl="2"/>
            <a:endParaRPr lang="en-US" sz="300" dirty="0"/>
          </a:p>
          <a:p>
            <a:pPr lvl="1"/>
            <a:r>
              <a:rPr lang="en-US" sz="2500" dirty="0"/>
              <a:t>Where local labor will be used to make a product and ensure performance standards are met, local input in developing a standard is especially </a:t>
            </a:r>
            <a:r>
              <a:rPr lang="en-US" sz="2500" dirty="0" smtClean="0"/>
              <a:t>important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8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358360" cy="6190291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(2)		Denatured Ethanol as a Cooking Fuel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dirty="0">
                <a:solidFill>
                  <a:srgbClr val="000000"/>
                </a:solidFill>
              </a:rPr>
              <a:t>Policy issue</a:t>
            </a:r>
            <a:r>
              <a:rPr lang="en-US" dirty="0"/>
              <a:t>:</a:t>
            </a:r>
          </a:p>
          <a:p>
            <a:pPr lvl="1"/>
            <a:r>
              <a:rPr lang="en-US" sz="2700" dirty="0"/>
              <a:t>Cooking with traditional fuels like wood and coal causes indoor air pollution and significant health risks</a:t>
            </a:r>
          </a:p>
          <a:p>
            <a:pPr lvl="1"/>
            <a:r>
              <a:rPr lang="en-US" sz="2700" dirty="0"/>
              <a:t>Using ethanol cooking fuels reduces these risks </a:t>
            </a:r>
          </a:p>
          <a:p>
            <a:pPr lvl="1"/>
            <a:r>
              <a:rPr lang="en-US" sz="2700" dirty="0"/>
              <a:t>Also creates other public benefits: </a:t>
            </a:r>
          </a:p>
          <a:p>
            <a:pPr lvl="2"/>
            <a:r>
              <a:rPr lang="en-US" sz="2400" dirty="0"/>
              <a:t>Reduces deforestation</a:t>
            </a:r>
          </a:p>
          <a:p>
            <a:pPr lvl="2"/>
            <a:r>
              <a:rPr lang="en-US" sz="2400" dirty="0"/>
              <a:t>Saves time and increases personal safety (eliminates </a:t>
            </a:r>
            <a:br>
              <a:rPr lang="en-US" sz="2400" dirty="0"/>
            </a:br>
            <a:r>
              <a:rPr lang="en-US" sz="2400" dirty="0"/>
              <a:t>fuel gathering)</a:t>
            </a:r>
          </a:p>
          <a:p>
            <a:pPr lvl="2"/>
            <a:r>
              <a:rPr lang="en-US" sz="2400" dirty="0"/>
              <a:t>Promotes agriculture and a self-sustaining local </a:t>
            </a:r>
            <a:br>
              <a:rPr lang="en-US" sz="2400" dirty="0"/>
            </a:br>
            <a:r>
              <a:rPr lang="en-US" sz="2400" dirty="0"/>
              <a:t>business where local farmers may grow fuel sources </a:t>
            </a:r>
            <a:br>
              <a:rPr lang="en-US" sz="2400" dirty="0"/>
            </a:br>
            <a:r>
              <a:rPr lang="en-US" sz="2400" dirty="0"/>
              <a:t>that factories distill into ethanol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590800"/>
            <a:ext cx="2857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0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358360" cy="6190291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(2)		Denatured Ethanol as a Cooking Fuel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dirty="0">
                <a:solidFill>
                  <a:srgbClr val="000000"/>
                </a:solidFill>
              </a:rPr>
              <a:t>ASTM E3050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Performance standard designed to realize benefits of ethanol cooking fuels while avoiding problems with previous attempts to market it in the developing world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For example, it establishes requirements to: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Protect consumers from purchasing low-quality fuel that can damage stoves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Prevent human ingestion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Lower business costs by reducing confusion regarding the proper customs classification of the product for import purposes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Include an additive that has bitter taste and colored die to distinguish cooking ethanol from other types of ethanol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358360" cy="6190291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(2)		Denatured Ethanol as a Cooking Fuel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dirty="0">
                <a:solidFill>
                  <a:srgbClr val="000000"/>
                </a:solidFill>
              </a:rPr>
              <a:t>Following successful pilot projects and a workshop, ASTM E3050 adopted and implemented at national level in Uganda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So far an economic success, too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Uganda’s leading sugar producer, </a:t>
            </a:r>
            <a:r>
              <a:rPr lang="en-US" dirty="0" err="1">
                <a:solidFill>
                  <a:srgbClr val="000000"/>
                </a:solidFill>
              </a:rPr>
              <a:t>Kakira</a:t>
            </a:r>
            <a:r>
              <a:rPr lang="en-US" dirty="0">
                <a:solidFill>
                  <a:srgbClr val="000000"/>
                </a:solidFill>
              </a:rPr>
              <a:t> Sugar (a participant in the workshop), recently opened East Africa’s largest ethanol distillery in Uganda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5" b="19753"/>
          <a:stretch/>
        </p:blipFill>
        <p:spPr>
          <a:xfrm>
            <a:off x="2445321" y="2429934"/>
            <a:ext cx="29718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18961" r="23569" b="17693"/>
          <a:stretch/>
        </p:blipFill>
        <p:spPr>
          <a:xfrm>
            <a:off x="7165552" y="2387600"/>
            <a:ext cx="1473201" cy="104986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826320" y="2636087"/>
            <a:ext cx="882503" cy="5528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9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(2)		Denatured Ethanol as a Cooking Fuel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dirty="0">
                <a:solidFill>
                  <a:srgbClr val="000000"/>
                </a:solidFill>
              </a:rPr>
              <a:t>ASTM E3050 is an example of a standard that:</a:t>
            </a:r>
          </a:p>
          <a:p>
            <a:pPr lvl="1" indent="-341313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Reduces a product’s cost by helping eliminate market inefficiencies/failures </a:t>
            </a:r>
            <a:endParaRPr lang="en-US" dirty="0"/>
          </a:p>
          <a:p>
            <a:pPr lvl="1" indent="-341313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Eliminates </a:t>
            </a:r>
            <a:r>
              <a:rPr lang="en-US" dirty="0">
                <a:solidFill>
                  <a:srgbClr val="000000"/>
                </a:solidFill>
              </a:rPr>
              <a:t>confusion about a product </a:t>
            </a:r>
          </a:p>
          <a:p>
            <a:pPr marL="747522" lvl="1" indent="-347472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Helps customs and regulatory authorities enforce the </a:t>
            </a:r>
            <a:r>
              <a:rPr lang="en-US" dirty="0" smtClean="0">
                <a:solidFill>
                  <a:srgbClr val="000000"/>
                </a:solidFill>
              </a:rPr>
              <a:t>law  </a:t>
            </a:r>
            <a:endParaRPr lang="en-US" dirty="0"/>
          </a:p>
          <a:p>
            <a:pPr marL="747522" lvl="1" indent="-347472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Improves the safety of a product for </a:t>
            </a:r>
            <a:r>
              <a:rPr lang="en-US" dirty="0" smtClean="0">
                <a:solidFill>
                  <a:srgbClr val="000000"/>
                </a:solidFill>
              </a:rPr>
              <a:t>consumers</a:t>
            </a:r>
            <a:endParaRPr lang="en-US" dirty="0"/>
          </a:p>
          <a:p>
            <a:pPr marL="747522" lvl="1" indent="-347472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Increases consumer awareness and acceptance of a </a:t>
            </a:r>
            <a:r>
              <a:rPr lang="en-US" dirty="0" smtClean="0">
                <a:solidFill>
                  <a:srgbClr val="000000"/>
                </a:solidFill>
              </a:rPr>
              <a:t>product</a:t>
            </a:r>
            <a:endParaRPr lang="en-US" dirty="0"/>
          </a:p>
          <a:p>
            <a:pPr marL="747522" lvl="1" indent="-347472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Furthers multiple public policy goals, including those related to public health and safety, environmental conservation, and economic development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7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 lnSpcReduction="10000"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(3)		Cement Production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dirty="0">
                <a:solidFill>
                  <a:srgbClr val="000000"/>
                </a:solidFill>
              </a:rPr>
              <a:t>Policy issue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Reducing the amount of “clinker” in cement reduces production costs for cement and improves environmental performance </a:t>
            </a:r>
          </a:p>
          <a:p>
            <a:endParaRPr lang="en-US" sz="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Holcim used a Lebanese national cement standard – NL 53:1999 (based on a European standard) – to bring an alternative to traditional Portland cement to the market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Having a standard transformed the cement market in Lebanon, providing Holcim’s customers with trust/confidence that the product, even though it was lower in clinker, would perform well.  It would have been a very tough sell to </a:t>
            </a:r>
            <a:r>
              <a:rPr lang="en-US" dirty="0" smtClean="0">
                <a:solidFill>
                  <a:srgbClr val="000000"/>
                </a:solidFill>
              </a:rPr>
              <a:t>customers </a:t>
            </a:r>
            <a:r>
              <a:rPr lang="en-US" dirty="0">
                <a:solidFill>
                  <a:srgbClr val="000000"/>
                </a:solidFill>
              </a:rPr>
              <a:t>without having a standard in </a:t>
            </a:r>
            <a:r>
              <a:rPr lang="en-US" dirty="0" smtClean="0">
                <a:solidFill>
                  <a:srgbClr val="000000"/>
                </a:solidFill>
              </a:rPr>
              <a:t>place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sz="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Holcim also used ISO management standards to improve its business performance: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ISO 9001:2008 for quality management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ISO 14001:2004 for environmental management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4445" r="13426" b="18581"/>
          <a:stretch/>
        </p:blipFill>
        <p:spPr>
          <a:xfrm>
            <a:off x="9512625" y="5686411"/>
            <a:ext cx="2523067" cy="11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9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(3)		Cement Production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sz="3000" dirty="0">
                <a:solidFill>
                  <a:srgbClr val="000000"/>
                </a:solidFill>
              </a:rPr>
              <a:t>NL 53 is an example of a standard:</a:t>
            </a:r>
          </a:p>
          <a:p>
            <a:pPr lvl="1">
              <a:spcAft>
                <a:spcPts val="1200"/>
              </a:spcAft>
            </a:pPr>
            <a:r>
              <a:rPr lang="en-US" sz="2700" dirty="0">
                <a:solidFill>
                  <a:srgbClr val="000000"/>
                </a:solidFill>
              </a:rPr>
              <a:t>Helping to de-risk investment in an emerging technology</a:t>
            </a:r>
          </a:p>
          <a:p>
            <a:pPr lvl="1">
              <a:spcAft>
                <a:spcPts val="1200"/>
              </a:spcAft>
            </a:pPr>
            <a:r>
              <a:rPr lang="en-US" sz="2700" dirty="0">
                <a:solidFill>
                  <a:srgbClr val="000000"/>
                </a:solidFill>
              </a:rPr>
              <a:t>Improving consumer confidence in a new product (enabling market acceptance)</a:t>
            </a:r>
          </a:p>
          <a:p>
            <a:pPr lvl="1">
              <a:spcAft>
                <a:spcPts val="1200"/>
              </a:spcAft>
            </a:pPr>
            <a:r>
              <a:rPr lang="en-US" sz="2700" dirty="0">
                <a:solidFill>
                  <a:srgbClr val="000000"/>
                </a:solidFill>
              </a:rPr>
              <a:t>Providing cost savings to businesses</a:t>
            </a:r>
          </a:p>
          <a:p>
            <a:pPr lvl="1">
              <a:spcAft>
                <a:spcPts val="1200"/>
              </a:spcAft>
            </a:pPr>
            <a:r>
              <a:rPr lang="en-US" sz="2700" dirty="0">
                <a:solidFill>
                  <a:srgbClr val="000000"/>
                </a:solidFill>
              </a:rPr>
              <a:t>Driving private investment in a particular technology</a:t>
            </a:r>
          </a:p>
          <a:p>
            <a:pPr lvl="1">
              <a:spcAft>
                <a:spcPts val="1200"/>
              </a:spcAft>
            </a:pPr>
            <a:r>
              <a:rPr lang="en-US" sz="2700" dirty="0">
                <a:solidFill>
                  <a:srgbClr val="000000"/>
                </a:solidFill>
              </a:rPr>
              <a:t>Furthering multiple public policy goals, including those related to environmental conservation and economic development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8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(4)		LED Standards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sz="3000" dirty="0">
                <a:solidFill>
                  <a:srgbClr val="000000"/>
                </a:solidFill>
              </a:rPr>
              <a:t>Public policy issue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New LED technology promotes public benefits of energy savings and cost savings</a:t>
            </a:r>
          </a:p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Shenzhen </a:t>
            </a:r>
            <a:r>
              <a:rPr lang="en-US" sz="3000" dirty="0">
                <a:solidFill>
                  <a:srgbClr val="000000"/>
                </a:solidFill>
              </a:rPr>
              <a:t>LED Standards Alliance used standards to: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Assure customers of the quality of a new technology (</a:t>
            </a:r>
            <a:r>
              <a:rPr lang="en-US" sz="2600" dirty="0" smtClean="0">
                <a:solidFill>
                  <a:srgbClr val="000000"/>
                </a:solidFill>
              </a:rPr>
              <a:t>product </a:t>
            </a:r>
            <a:r>
              <a:rPr lang="en-US" sz="2600" dirty="0">
                <a:solidFill>
                  <a:srgbClr val="000000"/>
                </a:solidFill>
              </a:rPr>
              <a:t>certification and marketing)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Promote interchangeability of component parts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Establish testing procedures for installations of LED public street lights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Establish energy efficiency requirements for LED products</a:t>
            </a:r>
          </a:p>
          <a:p>
            <a:pPr marL="457200" lvl="1" indent="0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Standards allowed greater availability of the product to meet market demand and drive down costs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067" y="181008"/>
            <a:ext cx="2810933" cy="13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690159"/>
            <a:ext cx="103632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Case </a:t>
            </a:r>
            <a:r>
              <a:rPr lang="en-US" sz="4000" b="1" dirty="0"/>
              <a:t>Studies of International Standards Supporting Public Policy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72" y="3319033"/>
            <a:ext cx="5253053" cy="26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5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(4)		LED Standards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sz="3000" dirty="0">
                <a:solidFill>
                  <a:srgbClr val="000000"/>
                </a:solidFill>
              </a:rPr>
              <a:t>The LED </a:t>
            </a:r>
            <a:r>
              <a:rPr lang="en-US" sz="3000" dirty="0" smtClean="0">
                <a:solidFill>
                  <a:srgbClr val="000000"/>
                </a:solidFill>
              </a:rPr>
              <a:t>standards example illustrates </a:t>
            </a:r>
            <a:r>
              <a:rPr lang="en-US" sz="3000" dirty="0">
                <a:solidFill>
                  <a:srgbClr val="000000"/>
                </a:solidFill>
              </a:rPr>
              <a:t>that standards can: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Increase consumer confidence in a new technology and thereby help new products take </a:t>
            </a:r>
            <a:r>
              <a:rPr lang="en-US" sz="2800" dirty="0" smtClean="0">
                <a:solidFill>
                  <a:srgbClr val="000000"/>
                </a:solidFill>
              </a:rPr>
              <a:t>hold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Reduce </a:t>
            </a:r>
            <a:r>
              <a:rPr lang="en-US" sz="2800" dirty="0">
                <a:solidFill>
                  <a:srgbClr val="000000"/>
                </a:solidFill>
              </a:rPr>
              <a:t>costs to businesses by promoting consistency and best practices along the supply chain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Improve public procurement decisions (e.g., </a:t>
            </a:r>
            <a:r>
              <a:rPr lang="en-US" sz="2800" dirty="0" smtClean="0">
                <a:solidFill>
                  <a:srgbClr val="000000"/>
                </a:solidFill>
              </a:rPr>
              <a:t>by converting street lights of older technology to LED, Shenzhen’s government achieved significant energy savings)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Further </a:t>
            </a:r>
            <a:r>
              <a:rPr lang="en-US" sz="2800" dirty="0">
                <a:solidFill>
                  <a:srgbClr val="000000"/>
                </a:solidFill>
              </a:rPr>
              <a:t>public policy goals of environmental conservation and economic development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/>
          </a:bodyPr>
          <a:lstStyle/>
          <a:p>
            <a:pPr marL="287338" indent="0">
              <a:buSzPts val="3100"/>
              <a:buNone/>
            </a:pPr>
            <a:r>
              <a:rPr lang="en-US" dirty="0"/>
              <a:t>(5)	</a:t>
            </a:r>
            <a:r>
              <a:rPr lang="en-US" dirty="0">
                <a:solidFill>
                  <a:srgbClr val="000000"/>
                </a:solidFill>
              </a:rPr>
              <a:t>Environmental Technology Verification for Emerging Technologies</a:t>
            </a:r>
            <a:endParaRPr lang="en-US" dirty="0"/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sz="3000" dirty="0">
                <a:solidFill>
                  <a:srgbClr val="000000"/>
                </a:solidFill>
              </a:rPr>
              <a:t>Policy issue:</a:t>
            </a:r>
          </a:p>
          <a:p>
            <a:pPr lvl="1"/>
            <a:r>
              <a:rPr lang="en-US" dirty="0"/>
              <a:t>New environmental technologies can face difficulty obtaining market acceptance because they lack a track record.</a:t>
            </a:r>
          </a:p>
          <a:p>
            <a:pPr lvl="1"/>
            <a:endParaRPr lang="en-US" sz="1000" dirty="0"/>
          </a:p>
          <a:p>
            <a:r>
              <a:rPr lang="en-US" sz="3000" dirty="0" smtClean="0"/>
              <a:t>International </a:t>
            </a:r>
            <a:r>
              <a:rPr lang="en-US" sz="3000" dirty="0"/>
              <a:t>standards </a:t>
            </a:r>
            <a:r>
              <a:rPr lang="en-US" sz="3000" dirty="0" smtClean="0"/>
              <a:t>for Environmental </a:t>
            </a:r>
            <a:r>
              <a:rPr lang="en-US" sz="3000" dirty="0"/>
              <a:t>Technology Verification (</a:t>
            </a:r>
            <a:r>
              <a:rPr lang="en-US" sz="3000" dirty="0" smtClean="0"/>
              <a:t>ETV) provide a way to evaluate new products by: </a:t>
            </a:r>
            <a:endParaRPr lang="en-US" sz="3000" dirty="0"/>
          </a:p>
          <a:p>
            <a:pPr lvl="1"/>
            <a:r>
              <a:rPr lang="en-US" dirty="0" smtClean="0"/>
              <a:t>Verifying manufacturing claims (e.g., claims that a new product is made from sustainable materials)</a:t>
            </a:r>
          </a:p>
          <a:p>
            <a:pPr lvl="1"/>
            <a:r>
              <a:rPr lang="en-US" dirty="0" smtClean="0"/>
              <a:t>Verifying </a:t>
            </a:r>
            <a:r>
              <a:rPr lang="en-US" dirty="0"/>
              <a:t>performance </a:t>
            </a:r>
            <a:r>
              <a:rPr lang="en-US" dirty="0" smtClean="0"/>
              <a:t>claims (e.g., claims about a new product’s </a:t>
            </a:r>
            <a:r>
              <a:rPr lang="en-US" dirty="0"/>
              <a:t>environmental </a:t>
            </a:r>
            <a:r>
              <a:rPr lang="en-US" dirty="0" smtClean="0"/>
              <a:t>impact)</a:t>
            </a:r>
            <a:endParaRPr lang="en-US" dirty="0"/>
          </a:p>
          <a:p>
            <a:pPr lvl="1"/>
            <a:r>
              <a:rPr lang="en-US" dirty="0"/>
              <a:t>Providing independent and credible assessments that promote public acceptance of new market entrants</a:t>
            </a:r>
          </a:p>
          <a:p>
            <a:pPr lvl="1"/>
            <a:r>
              <a:rPr lang="en-US" dirty="0"/>
              <a:t>Differentiating among competing solutions</a:t>
            </a:r>
          </a:p>
          <a:p>
            <a:endParaRPr lang="en-US" sz="3000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7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/>
          </a:bodyPr>
          <a:lstStyle/>
          <a:p>
            <a:pPr marL="287338" indent="0">
              <a:buSzPts val="3100"/>
              <a:buNone/>
            </a:pPr>
            <a:r>
              <a:rPr lang="en-US" dirty="0"/>
              <a:t>(5)	</a:t>
            </a:r>
            <a:r>
              <a:rPr lang="en-US" dirty="0">
                <a:solidFill>
                  <a:srgbClr val="000000"/>
                </a:solidFill>
              </a:rPr>
              <a:t>Environmental Technology Verification for Emerging Technologies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sz="3200" dirty="0"/>
              <a:t>International standards for ETV </a:t>
            </a:r>
            <a:r>
              <a:rPr lang="en-US" sz="3200" dirty="0" smtClean="0"/>
              <a:t>identify consensus-based verification principles</a:t>
            </a:r>
            <a:r>
              <a:rPr lang="en-US" sz="3200" dirty="0"/>
              <a:t>, </a:t>
            </a:r>
            <a:r>
              <a:rPr lang="en-US" sz="3200" dirty="0" smtClean="0"/>
              <a:t>testing practices, </a:t>
            </a:r>
            <a:r>
              <a:rPr lang="en-US" sz="3200" dirty="0"/>
              <a:t>and reporting </a:t>
            </a:r>
            <a:r>
              <a:rPr lang="en-US" sz="3200" dirty="0" smtClean="0"/>
              <a:t>requirements that can be used to assess the environmental performance claims of new products</a:t>
            </a:r>
          </a:p>
          <a:p>
            <a:pPr lvl="1"/>
            <a:r>
              <a:rPr lang="fr-FR" dirty="0" smtClean="0"/>
              <a:t>ISO 14304:2016, </a:t>
            </a:r>
            <a:r>
              <a:rPr lang="fr-FR" dirty="0" err="1" smtClean="0"/>
              <a:t>Environmental</a:t>
            </a:r>
            <a:r>
              <a:rPr lang="fr-FR" dirty="0" smtClean="0"/>
              <a:t> Management –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Verification</a:t>
            </a:r>
            <a:endParaRPr lang="fr-FR" dirty="0" smtClean="0"/>
          </a:p>
          <a:p>
            <a:pPr lvl="1"/>
            <a:r>
              <a:rPr lang="en-US" dirty="0" smtClean="0"/>
              <a:t>ASTM </a:t>
            </a:r>
            <a:r>
              <a:rPr lang="en-US" dirty="0"/>
              <a:t>D6866, Standard Test Methods for Determining the </a:t>
            </a:r>
            <a:r>
              <a:rPr lang="en-US" dirty="0" err="1"/>
              <a:t>Biobased</a:t>
            </a:r>
            <a:r>
              <a:rPr lang="en-US" dirty="0"/>
              <a:t> Content of Solid, Liquid, and Gaseous Samples Using Radiocarbon Analysis </a:t>
            </a:r>
            <a:endParaRPr lang="en-US" dirty="0" smtClean="0"/>
          </a:p>
          <a:p>
            <a:r>
              <a:rPr lang="en-US" dirty="0"/>
              <a:t>A standardized verification </a:t>
            </a:r>
            <a:r>
              <a:rPr lang="en-US" dirty="0" smtClean="0"/>
              <a:t>process assures consumers of the credibility of claims verified </a:t>
            </a:r>
            <a:r>
              <a:rPr lang="en-US" dirty="0"/>
              <a:t>in accordance </a:t>
            </a:r>
            <a:r>
              <a:rPr lang="en-US" dirty="0" smtClean="0"/>
              <a:t>with the standard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000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/>
          </a:bodyPr>
          <a:lstStyle/>
          <a:p>
            <a:pPr marL="287338" indent="0">
              <a:buSzPts val="3100"/>
              <a:buNone/>
            </a:pPr>
            <a:r>
              <a:rPr lang="en-US" dirty="0"/>
              <a:t>(5)	</a:t>
            </a:r>
            <a:r>
              <a:rPr lang="en-US" dirty="0">
                <a:solidFill>
                  <a:srgbClr val="000000"/>
                </a:solidFill>
              </a:rPr>
              <a:t>Environmental Technology Verification for Emerging Technologies</a:t>
            </a:r>
            <a:endParaRPr lang="en-US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r>
              <a:rPr lang="en-US" sz="2900" dirty="0"/>
              <a:t>USDA </a:t>
            </a:r>
            <a:r>
              <a:rPr lang="en-US" sz="2900" dirty="0" err="1"/>
              <a:t>BioPreferred</a:t>
            </a:r>
            <a:r>
              <a:rPr lang="en-US" sz="2900" dirty="0"/>
              <a:t> Program (federal procurement program) promotes </a:t>
            </a:r>
            <a:r>
              <a:rPr lang="en-US" sz="2900" dirty="0" smtClean="0"/>
              <a:t>the purchase of goods </a:t>
            </a:r>
            <a:r>
              <a:rPr lang="en-US" sz="2900" dirty="0"/>
              <a:t>that incorporate bio-based product materials as an alternative to petroleum-based product materials</a:t>
            </a:r>
          </a:p>
          <a:p>
            <a:r>
              <a:rPr lang="en-US" sz="2900" dirty="0"/>
              <a:t>ASTM D6866 is used to verify </a:t>
            </a:r>
            <a:r>
              <a:rPr lang="en-US" sz="2900" dirty="0" smtClean="0"/>
              <a:t>claims </a:t>
            </a:r>
            <a:r>
              <a:rPr lang="en-US" sz="2900" dirty="0"/>
              <a:t>made by </a:t>
            </a:r>
            <a:r>
              <a:rPr lang="en-US" sz="2900" dirty="0" smtClean="0"/>
              <a:t>producers of goods </a:t>
            </a:r>
            <a:r>
              <a:rPr lang="en-US" sz="2900" dirty="0"/>
              <a:t>that are part of the </a:t>
            </a:r>
            <a:r>
              <a:rPr lang="en-US" sz="2900" dirty="0" err="1"/>
              <a:t>BioPreferred</a:t>
            </a:r>
            <a:r>
              <a:rPr lang="en-US" sz="2900" dirty="0"/>
              <a:t> Program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000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b="23019"/>
          <a:stretch/>
        </p:blipFill>
        <p:spPr>
          <a:xfrm>
            <a:off x="9364133" y="5317065"/>
            <a:ext cx="2501081" cy="15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/>
          </a:bodyPr>
          <a:lstStyle/>
          <a:p>
            <a:pPr marL="287338" indent="0">
              <a:buSzPts val="3100"/>
              <a:buNone/>
            </a:pPr>
            <a:r>
              <a:rPr lang="en-US" dirty="0"/>
              <a:t>(5)	</a:t>
            </a:r>
            <a:r>
              <a:rPr lang="en-US" dirty="0">
                <a:solidFill>
                  <a:srgbClr val="000000"/>
                </a:solidFill>
              </a:rPr>
              <a:t>Environmental Technology Verification for Emerging Technologies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sz="2600" dirty="0"/>
              <a:t>EPA Advanced Septic System Nitrogen Sensor Challenge</a:t>
            </a:r>
          </a:p>
          <a:p>
            <a:r>
              <a:rPr lang="en-US" sz="2600" dirty="0"/>
              <a:t>ISO 14034 used to verify prototypes submitted to the Challenge</a:t>
            </a:r>
          </a:p>
          <a:p>
            <a:r>
              <a:rPr lang="en-US" sz="2600" dirty="0"/>
              <a:t>Participation in the Challenge incentivized by the potential prize of possible future </a:t>
            </a:r>
            <a:r>
              <a:rPr lang="en-US" sz="2600" dirty="0" smtClean="0"/>
              <a:t>business</a:t>
            </a:r>
          </a:p>
          <a:p>
            <a:pPr lvl="1"/>
            <a:r>
              <a:rPr lang="en-US" dirty="0" smtClean="0"/>
              <a:t>Funding to purchase up to 200 units of the best performing sensor(s) is being sought by The Nature Conservancy and others</a:t>
            </a:r>
            <a:endParaRPr lang="en-US" dirty="0"/>
          </a:p>
          <a:p>
            <a:r>
              <a:rPr lang="en-US" sz="2600" dirty="0"/>
              <a:t>The Challenge is </a:t>
            </a:r>
            <a:r>
              <a:rPr lang="en-US" sz="2400" dirty="0"/>
              <a:t>meant to spur innovators to develop new technologies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000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30" y="4584875"/>
            <a:ext cx="2953353" cy="2215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83" y="4584876"/>
            <a:ext cx="2044637" cy="20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5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514668" cy="6190291"/>
          </a:xfrm>
        </p:spPr>
        <p:txBody>
          <a:bodyPr>
            <a:normAutofit/>
          </a:bodyPr>
          <a:lstStyle/>
          <a:p>
            <a:pPr marL="283464" indent="0">
              <a:buNone/>
            </a:pPr>
            <a:r>
              <a:rPr lang="en-US" dirty="0">
                <a:solidFill>
                  <a:srgbClr val="000000"/>
                </a:solidFill>
              </a:rPr>
              <a:t>(5)	Environmental Technology Verification for Emerging Technologies</a:t>
            </a:r>
            <a:endParaRPr lang="en-US" dirty="0"/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sz="3000" dirty="0">
                <a:solidFill>
                  <a:srgbClr val="000000"/>
                </a:solidFill>
              </a:rPr>
              <a:t>ASTM D6866 and ISO 14304 are examples of standards: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Providing the tools to assure consumers and regulators that emerging technologies perform as advertised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Increasing consumer </a:t>
            </a:r>
            <a:r>
              <a:rPr lang="en-US" dirty="0" smtClean="0">
                <a:solidFill>
                  <a:srgbClr val="000000"/>
                </a:solidFill>
              </a:rPr>
              <a:t>trust in </a:t>
            </a:r>
            <a:r>
              <a:rPr lang="en-US" dirty="0">
                <a:solidFill>
                  <a:srgbClr val="000000"/>
                </a:solidFill>
              </a:rPr>
              <a:t>a new technology by providing confidence that product claims can be verified and thus helping the technology take hold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Enabling informed consumer choice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Leveling </a:t>
            </a:r>
            <a:r>
              <a:rPr lang="en-US" dirty="0">
                <a:solidFill>
                  <a:srgbClr val="000000"/>
                </a:solidFill>
              </a:rPr>
              <a:t>the playing field between competing businesses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Improving competition in new technologies and spurring new innovations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Driving commercialization in conjunction with government </a:t>
            </a:r>
            <a:r>
              <a:rPr lang="en-US" dirty="0" smtClean="0">
                <a:solidFill>
                  <a:srgbClr val="000000"/>
                </a:solidFill>
              </a:rPr>
              <a:t>incentives </a:t>
            </a:r>
            <a:r>
              <a:rPr lang="en-US" dirty="0">
                <a:solidFill>
                  <a:srgbClr val="000000"/>
                </a:solidFill>
              </a:rPr>
              <a:t>such as </a:t>
            </a:r>
            <a:r>
              <a:rPr lang="en-US" dirty="0" smtClean="0">
                <a:solidFill>
                  <a:srgbClr val="000000"/>
                </a:solidFill>
              </a:rPr>
              <a:t>labels and challenges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which may present cash prizes or privately-funded market stimulation opportunities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1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of International Standards Supporting Public Policy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015999"/>
            <a:ext cx="10923825" cy="53171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233363" indent="-233363"/>
            <a:r>
              <a:rPr lang="en-US" sz="3200" dirty="0"/>
              <a:t>We will evaluate several examples </a:t>
            </a:r>
            <a:r>
              <a:rPr lang="en-US" sz="3200" dirty="0">
                <a:solidFill>
                  <a:srgbClr val="000000"/>
                </a:solidFill>
              </a:rPr>
              <a:t>of international standards that have advanced public policy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(1)		</a:t>
            </a:r>
            <a:r>
              <a:rPr lang="en-US" sz="3200" u="sng" dirty="0"/>
              <a:t>Earthen Building Materials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(2)		</a:t>
            </a:r>
            <a:r>
              <a:rPr lang="en-US" sz="3200" u="sng" dirty="0"/>
              <a:t>Denatured Ethanol as a Cooking Fuel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(3)		</a:t>
            </a:r>
            <a:r>
              <a:rPr lang="en-US" sz="3200" u="sng" dirty="0"/>
              <a:t>Cement Production</a:t>
            </a:r>
          </a:p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	(4)		</a:t>
            </a:r>
            <a:r>
              <a:rPr lang="en-US" sz="3200" u="sng" dirty="0"/>
              <a:t>LED Standards</a:t>
            </a:r>
          </a:p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	(5)		</a:t>
            </a:r>
            <a:r>
              <a:rPr lang="en-US" sz="3200" u="sng" dirty="0"/>
              <a:t>Environmental Technology Verification for Emerging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015999"/>
            <a:ext cx="10768819" cy="5317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dirty="0"/>
              <a:t>(1)		</a:t>
            </a:r>
            <a:r>
              <a:rPr lang="en-US" sz="3100" u="sng" dirty="0"/>
              <a:t>Earthen Building Materials</a:t>
            </a:r>
          </a:p>
          <a:p>
            <a:pPr marL="971550" lvl="1" indent="-514350">
              <a:buFont typeface="+mj-lt"/>
              <a:buAutoNum type="alphaLcPeriod"/>
            </a:pPr>
            <a:endParaRPr lang="en-US" sz="3100" dirty="0"/>
          </a:p>
          <a:p>
            <a:pPr marL="971550" lvl="1" indent="-514350">
              <a:buFont typeface="+mj-lt"/>
              <a:buAutoNum type="alphaLcPeriod"/>
            </a:pPr>
            <a:r>
              <a:rPr lang="en-US" sz="3100" dirty="0"/>
              <a:t>Earthen Walls (ASTM E2392)</a:t>
            </a:r>
          </a:p>
          <a:p>
            <a:pPr marL="971550" lvl="1" indent="-514350">
              <a:buFont typeface="+mj-lt"/>
              <a:buAutoNum type="alphaLcPeriod"/>
            </a:pPr>
            <a:endParaRPr lang="en-US" sz="1000" dirty="0"/>
          </a:p>
          <a:p>
            <a:pPr marL="971550" lvl="1" indent="-514350">
              <a:buFont typeface="+mj-lt"/>
              <a:buAutoNum type="alphaLcPeriod"/>
            </a:pPr>
            <a:r>
              <a:rPr lang="en-US" sz="3100" dirty="0"/>
              <a:t>Earthen Floors (ASTM WK 64123) (RS 311:2016)</a:t>
            </a:r>
            <a:endParaRPr lang="en-US" sz="2700" dirty="0"/>
          </a:p>
          <a:p>
            <a:pPr marL="971550" lvl="1" indent="-514350">
              <a:buFont typeface="+mj-lt"/>
              <a:buAutoNum type="alphaLcPeriod"/>
            </a:pPr>
            <a:endParaRPr lang="en-US" sz="3100" dirty="0"/>
          </a:p>
          <a:p>
            <a:pPr marL="971550" lvl="1" indent="-514350">
              <a:buFont typeface="+mj-lt"/>
              <a:buAutoNum type="alphaLcPeriod"/>
            </a:pPr>
            <a:endParaRPr lang="en-US" sz="3100" dirty="0"/>
          </a:p>
          <a:p>
            <a:pPr lvl="1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80" y="4258519"/>
            <a:ext cx="3258091" cy="1689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75" y="4644032"/>
            <a:ext cx="2132340" cy="10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8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1"/>
            <a:ext cx="11054861" cy="5723566"/>
          </a:xfrm>
        </p:spPr>
        <p:txBody>
          <a:bodyPr>
            <a:normAutofit/>
          </a:bodyPr>
          <a:lstStyle/>
          <a:p>
            <a:pPr marL="852488" indent="-514350">
              <a:buAutoNum type="arabicParenBoth"/>
            </a:pPr>
            <a:r>
              <a:rPr lang="en-US" sz="3100" dirty="0"/>
              <a:t>Earthen Building Materials:  Earthen </a:t>
            </a:r>
            <a:r>
              <a:rPr lang="en-US" sz="3100" dirty="0" smtClean="0"/>
              <a:t>Walls</a:t>
            </a:r>
          </a:p>
          <a:p>
            <a:pPr marL="852488" indent="-514350">
              <a:buAutoNum type="arabicParenBoth"/>
            </a:pPr>
            <a:endParaRPr lang="en-US" sz="1000" dirty="0"/>
          </a:p>
          <a:p>
            <a:pPr lvl="0"/>
            <a:r>
              <a:rPr lang="en-US" dirty="0"/>
              <a:t>The policy issue:</a:t>
            </a:r>
          </a:p>
          <a:p>
            <a:pPr lvl="1"/>
            <a:r>
              <a:rPr lang="en-US" dirty="0"/>
              <a:t>More than a billion people live in earthen homes, many of which are at risk from earthquakes.  </a:t>
            </a:r>
            <a:endParaRPr lang="en-US" dirty="0" smtClean="0"/>
          </a:p>
          <a:p>
            <a:pPr lvl="1"/>
            <a:endParaRPr lang="en-US" sz="400" dirty="0"/>
          </a:p>
          <a:p>
            <a:pPr lvl="1"/>
            <a:r>
              <a:rPr lang="en-US" dirty="0"/>
              <a:t>Some developing countries in the 1990s outlawed earthen buildings but did not provide economically feasible alternatives.  </a:t>
            </a:r>
            <a:endParaRPr lang="en-US" dirty="0" smtClean="0"/>
          </a:p>
          <a:p>
            <a:pPr lvl="1"/>
            <a:endParaRPr lang="en-US" sz="400" dirty="0"/>
          </a:p>
          <a:p>
            <a:pPr lvl="1"/>
            <a:r>
              <a:rPr lang="en-US" dirty="0"/>
              <a:t>Haiti earthquake highlighted </a:t>
            </a:r>
            <a:r>
              <a:rPr lang="en-US" dirty="0" smtClean="0"/>
              <a:t>pressing </a:t>
            </a:r>
            <a:br>
              <a:rPr lang="en-US" dirty="0" smtClean="0"/>
            </a:br>
            <a:r>
              <a:rPr lang="en-US" dirty="0" smtClean="0"/>
              <a:t>need </a:t>
            </a:r>
            <a:r>
              <a:rPr lang="en-US" dirty="0"/>
              <a:t>for guidelines that </a:t>
            </a:r>
            <a:r>
              <a:rPr lang="en-US" dirty="0" smtClean="0"/>
              <a:t>local builders </a:t>
            </a:r>
            <a:br>
              <a:rPr lang="en-US" dirty="0" smtClean="0"/>
            </a:br>
            <a:r>
              <a:rPr lang="en-US" dirty="0" smtClean="0"/>
              <a:t>could </a:t>
            </a:r>
            <a:r>
              <a:rPr lang="en-US" dirty="0"/>
              <a:t>follow using traditional, </a:t>
            </a:r>
            <a:r>
              <a:rPr lang="en-US" dirty="0" smtClean="0"/>
              <a:t>affordable </a:t>
            </a:r>
            <a:br>
              <a:rPr lang="en-US" dirty="0" smtClean="0"/>
            </a:br>
            <a:r>
              <a:rPr lang="en-US" dirty="0" smtClean="0"/>
              <a:t>materials </a:t>
            </a:r>
            <a:r>
              <a:rPr lang="en-US" dirty="0"/>
              <a:t>available locally</a:t>
            </a:r>
            <a:r>
              <a:rPr lang="en-US" dirty="0" smtClean="0"/>
              <a:t>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3" y="3618089"/>
            <a:ext cx="4859867" cy="32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054861" cy="6190291"/>
          </a:xfrm>
        </p:spPr>
        <p:txBody>
          <a:bodyPr>
            <a:normAutofit/>
          </a:bodyPr>
          <a:lstStyle/>
          <a:p>
            <a:pPr marL="852488" indent="-514350">
              <a:buAutoNum type="arabicParenBoth"/>
            </a:pPr>
            <a:r>
              <a:rPr lang="en-US" sz="3100" dirty="0"/>
              <a:t>Earthen Building Materials:  Earthen </a:t>
            </a:r>
            <a:r>
              <a:rPr lang="en-US" sz="3100" dirty="0" smtClean="0"/>
              <a:t>Walls</a:t>
            </a:r>
          </a:p>
          <a:p>
            <a:pPr marL="852488" indent="-514350">
              <a:buAutoNum type="arabicParenBoth"/>
            </a:pPr>
            <a:endParaRPr lang="en-US" sz="1000" dirty="0"/>
          </a:p>
          <a:p>
            <a:r>
              <a:rPr lang="en-US" dirty="0"/>
              <a:t>Engineers and other stakeholders set out to determine </a:t>
            </a:r>
            <a:r>
              <a:rPr lang="en-US" dirty="0">
                <a:solidFill>
                  <a:srgbClr val="000000"/>
                </a:solidFill>
              </a:rPr>
              <a:t>how to build seismically safe earthen buildings that: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locally available materials and techniques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Are affordable, climate-appropriate, and aesthetically pleasing</a:t>
            </a:r>
          </a:p>
          <a:p>
            <a:pPr lvl="1"/>
            <a:endParaRPr lang="en-US" sz="1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Determined that the best way to get that knowledge out was to develop and publish a recognized standard 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Target markets:  (1) areas where earthen buildings are preferred for economic or cultural reasons; and (2) areas with new/reviving interest in earthen architecture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7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054861" cy="6190291"/>
          </a:xfrm>
        </p:spPr>
        <p:txBody>
          <a:bodyPr>
            <a:normAutofit/>
          </a:bodyPr>
          <a:lstStyle/>
          <a:p>
            <a:pPr marL="852488" indent="-514350">
              <a:buAutoNum type="arabicParenBoth"/>
            </a:pPr>
            <a:r>
              <a:rPr lang="en-US" sz="3100" dirty="0"/>
              <a:t>Earthen Building Materials:  Earthen Walls</a:t>
            </a:r>
          </a:p>
          <a:p>
            <a:pPr marL="852488" indent="-514350">
              <a:buAutoNum type="arabicParenBoth"/>
            </a:pPr>
            <a:endParaRPr lang="en-US" sz="1000" dirty="0"/>
          </a:p>
          <a:p>
            <a:r>
              <a:rPr lang="en-US" dirty="0">
                <a:solidFill>
                  <a:srgbClr val="000000"/>
                </a:solidFill>
              </a:rPr>
              <a:t>ASTM 2392:</a:t>
            </a:r>
          </a:p>
          <a:p>
            <a:pPr lvl="1"/>
            <a:r>
              <a:rPr lang="en-US" sz="2500" dirty="0"/>
              <a:t>Contains both design and performance elements. </a:t>
            </a:r>
          </a:p>
          <a:p>
            <a:pPr lvl="1"/>
            <a:r>
              <a:rPr lang="en-US" sz="2500" dirty="0"/>
              <a:t>Addresses sustainability issues related to the use of earthen wall building systems (e.g., materials, manufacturing process, operational performance, indoor </a:t>
            </a:r>
            <a:br>
              <a:rPr lang="en-US" sz="2500" dirty="0"/>
            </a:br>
            <a:r>
              <a:rPr lang="en-US" sz="2500" dirty="0"/>
              <a:t>environmental quality)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r="1511"/>
          <a:stretch/>
        </p:blipFill>
        <p:spPr>
          <a:xfrm>
            <a:off x="6112933" y="3403600"/>
            <a:ext cx="6079067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6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358360" cy="6190291"/>
          </a:xfrm>
        </p:spPr>
        <p:txBody>
          <a:bodyPr>
            <a:normAutofit/>
          </a:bodyPr>
          <a:lstStyle/>
          <a:p>
            <a:pPr marL="852488" indent="-514350">
              <a:buAutoNum type="arabicParenBoth"/>
            </a:pPr>
            <a:r>
              <a:rPr lang="en-US" sz="3100" dirty="0"/>
              <a:t>Earthen Building Materials:  Earthen Walls </a:t>
            </a:r>
          </a:p>
          <a:p>
            <a:pPr marL="338138" indent="0">
              <a:buNone/>
            </a:pPr>
            <a:endParaRPr lang="en-US" sz="1000" dirty="0"/>
          </a:p>
          <a:p>
            <a:r>
              <a:rPr lang="en-US" dirty="0"/>
              <a:t>ASTM 2392 is an example of a standard that:</a:t>
            </a:r>
          </a:p>
          <a:p>
            <a:pPr lvl="1"/>
            <a:r>
              <a:rPr lang="en-US" sz="2500" dirty="0"/>
              <a:t>Takes local practices/ traditions into account while improving safety</a:t>
            </a:r>
          </a:p>
          <a:p>
            <a:pPr lvl="1"/>
            <a:r>
              <a:rPr lang="en-US" sz="2500" dirty="0"/>
              <a:t>Disseminates knowledge of best practices to local people</a:t>
            </a:r>
          </a:p>
          <a:p>
            <a:pPr lvl="1"/>
            <a:r>
              <a:rPr lang="en-US" sz="2500" dirty="0"/>
              <a:t>Provides validation to government officials and decision makers of an alternative material</a:t>
            </a:r>
          </a:p>
          <a:p>
            <a:pPr lvl="1"/>
            <a:r>
              <a:rPr lang="en-US" sz="2500" dirty="0"/>
              <a:t>Demonstrates the value of a leading standards body’s approval of a new technology in a developing country</a:t>
            </a:r>
          </a:p>
          <a:p>
            <a:pPr lvl="1"/>
            <a:r>
              <a:rPr lang="en-US" sz="2500" dirty="0"/>
              <a:t>Improves government procurement and private funding—relief funds in Haiti could go further </a:t>
            </a:r>
          </a:p>
          <a:p>
            <a:pPr lvl="1"/>
            <a:r>
              <a:rPr lang="en-US" sz="2500" dirty="0"/>
              <a:t>Benefits local economies by improving skills in providing an improved product and safe, desirable </a:t>
            </a:r>
            <a:r>
              <a:rPr lang="en-US" sz="2500" dirty="0" smtClean="0"/>
              <a:t>housing</a:t>
            </a:r>
            <a:endParaRPr lang="en-US" sz="2500" dirty="0"/>
          </a:p>
          <a:p>
            <a:pPr lvl="1"/>
            <a:r>
              <a:rPr lang="en-US" sz="2500" dirty="0"/>
              <a:t>Addresses a pressing problem in developing countries that is also used in developed </a:t>
            </a:r>
            <a:r>
              <a:rPr lang="en-US" sz="2500" dirty="0" smtClean="0"/>
              <a:t>countries</a:t>
            </a:r>
            <a:endParaRPr lang="en-US" sz="2500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6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778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Case Studies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09600"/>
            <a:ext cx="11358360" cy="6190291"/>
          </a:xfrm>
        </p:spPr>
        <p:txBody>
          <a:bodyPr>
            <a:normAutofit/>
          </a:bodyPr>
          <a:lstStyle/>
          <a:p>
            <a:pPr marL="457200" indent="0">
              <a:buSzPts val="3100"/>
              <a:buNone/>
            </a:pPr>
            <a:r>
              <a:rPr lang="en-US" sz="3100" dirty="0"/>
              <a:t>(1) Earthen Building Materials:  Earthen floors</a:t>
            </a:r>
          </a:p>
          <a:p>
            <a:pPr marL="457200" indent="0">
              <a:buSzPts val="3100"/>
              <a:buNone/>
            </a:pPr>
            <a:endParaRPr lang="en-US" sz="1000" dirty="0"/>
          </a:p>
          <a:p>
            <a:r>
              <a:rPr lang="en-US" dirty="0"/>
              <a:t>The policy issue:</a:t>
            </a:r>
          </a:p>
          <a:p>
            <a:pPr lvl="1"/>
            <a:r>
              <a:rPr lang="en-US" dirty="0"/>
              <a:t>Over 1 billion people in the world currently are living on dirt floors </a:t>
            </a:r>
          </a:p>
          <a:p>
            <a:pPr lvl="1"/>
            <a:r>
              <a:rPr lang="en-US" dirty="0"/>
              <a:t>Living in a home with dirt floors increases exposure to bacterial infections, parasites, and other pathogens</a:t>
            </a:r>
          </a:p>
          <a:p>
            <a:pPr lvl="1"/>
            <a:r>
              <a:rPr lang="en-US" dirty="0"/>
              <a:t>Commercial flooring options are not an affordable option</a:t>
            </a:r>
          </a:p>
          <a:p>
            <a:endParaRPr lang="en-US" sz="1000" dirty="0"/>
          </a:p>
          <a:p>
            <a:r>
              <a:rPr lang="en-US" dirty="0" err="1"/>
              <a:t>EarthEnable</a:t>
            </a:r>
            <a:r>
              <a:rPr lang="en-US" dirty="0"/>
              <a:t> in Rwanda developed methods to improve earthen floors using local materials and a sealant </a:t>
            </a:r>
          </a:p>
          <a:p>
            <a:pPr lvl="1"/>
            <a:r>
              <a:rPr lang="en-US" dirty="0"/>
              <a:t>Costs 75% less than cheapest concrete solution</a:t>
            </a:r>
          </a:p>
          <a:p>
            <a:pPr lvl="1"/>
            <a:r>
              <a:rPr lang="en-US" dirty="0"/>
              <a:t>Improves public health </a:t>
            </a:r>
            <a:r>
              <a:rPr lang="en-US" dirty="0" smtClean="0"/>
              <a:t>outcomes caused </a:t>
            </a:r>
            <a:r>
              <a:rPr lang="en-US" dirty="0"/>
              <a:t>by dirt floors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273" y="4450263"/>
            <a:ext cx="1566419" cy="15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4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1892</Words>
  <Application>Microsoft Office PowerPoint</Application>
  <PresentationFormat>Widescreen</PresentationFormat>
  <Paragraphs>342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Ebrima</vt:lpstr>
      <vt:lpstr>Tw Cen MT Condensed</vt:lpstr>
      <vt:lpstr>Office Theme</vt:lpstr>
      <vt:lpstr>PowerPoint Presentation</vt:lpstr>
      <vt:lpstr>Case Studies of International Standards Supporting Public Policy </vt:lpstr>
      <vt:lpstr>Case Studies of International Standards Supporting Public Policy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  <vt:lpstr>Case Studies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Comer</dc:creator>
  <cp:lastModifiedBy>Irina Kiselyer</cp:lastModifiedBy>
  <cp:revision>1</cp:revision>
  <dcterms:created xsi:type="dcterms:W3CDTF">2020-04-30T18:50:12Z</dcterms:created>
  <dcterms:modified xsi:type="dcterms:W3CDTF">2020-05-27T19:57:13Z</dcterms:modified>
</cp:coreProperties>
</file>