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82" r:id="rId3"/>
    <p:sldId id="267" r:id="rId4"/>
    <p:sldId id="268" r:id="rId5"/>
    <p:sldId id="270" r:id="rId6"/>
    <p:sldId id="271" r:id="rId7"/>
    <p:sldId id="269" r:id="rId8"/>
    <p:sldId id="257" r:id="rId9"/>
    <p:sldId id="258" r:id="rId10"/>
    <p:sldId id="259" r:id="rId11"/>
    <p:sldId id="260" r:id="rId12"/>
    <p:sldId id="261" r:id="rId13"/>
    <p:sldId id="262" r:id="rId14"/>
    <p:sldId id="263" r:id="rId15"/>
    <p:sldId id="264" r:id="rId16"/>
    <p:sldId id="265" r:id="rId17"/>
    <p:sldId id="266" r:id="rId18"/>
    <p:sldId id="283" r:id="rId19"/>
    <p:sldId id="281" r:id="rId20"/>
  </p:sldIdLst>
  <p:sldSz cx="12192000" cy="6858000"/>
  <p:notesSz cx="6858000" cy="9144000"/>
  <p:custDataLst>
    <p:tags r:id="rId22"/>
  </p:custDataLst>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Comer" initials="JC" lastIdx="8" clrIdx="0">
    <p:extLst>
      <p:ext uri="{19B8F6BF-5375-455C-9EA6-DF929625EA0E}">
        <p15:presenceInfo xmlns:p15="http://schemas.microsoft.com/office/powerpoint/2012/main" userId="S-1-5-21-152333396-629559586-1489575960-963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674"/>
    <a:srgbClr val="0A55A3"/>
    <a:srgbClr val="3F64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76625" autoAdjust="0"/>
  </p:normalViewPr>
  <p:slideViewPr>
    <p:cSldViewPr snapToGrid="0">
      <p:cViewPr varScale="1">
        <p:scale>
          <a:sx n="51" d="100"/>
          <a:sy n="51" d="100"/>
        </p:scale>
        <p:origin x="11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D41081BF-235F-456B-8A53-EBFC6B441198}"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
              <a:t>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16DF8D1-1EAB-443D-BCA2-61A04CF788F6}" type="slidenum">
              <a:rPr lang="en-US" smtClean="0"/>
              <a:t>‹#›</a:t>
            </a:fld>
            <a:endParaRPr lang="en-US"/>
          </a:p>
        </p:txBody>
      </p:sp>
    </p:spTree>
    <p:extLst>
      <p:ext uri="{BB962C8B-B14F-4D97-AF65-F5344CB8AC3E}">
        <p14:creationId xmlns:p14="http://schemas.microsoft.com/office/powerpoint/2010/main" val="3440607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youtube.com/user/ansidotorg/playlists?view=50&amp;sort=dd&amp;shelf_id=5" TargetMode="External"/><Relationship Id="rId3" Type="http://schemas.openxmlformats.org/officeDocument/2006/relationships/hyperlink" Target="https://www.youtube.com/watch?v=DhNaJqEZvoM&amp;feature=youtu.be" TargetMode="External"/><Relationship Id="rId7" Type="http://schemas.openxmlformats.org/officeDocument/2006/relationships/hyperlink" Target="https://v.youku.com/v_show/id_XNDc4MzA0OTkyOA==.html?spm=a2hbt.13141534.app.5~5!2~5!2~5~5~5!2~5~5!2~5!2~5!2~5~5~A"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youtube.com/watch?v=ASPT3YMJdNo" TargetMode="External"/><Relationship Id="rId5" Type="http://schemas.openxmlformats.org/officeDocument/2006/relationships/hyperlink" Target="https://www.youtube.com/watch?v=9TJPg1AkoJ0&amp;" TargetMode="External"/><Relationship Id="rId4" Type="http://schemas.openxmlformats.org/officeDocument/2006/relationships/hyperlink" Target="https://www.youtube.com/watch?v=Gxl_DB-peqc"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anitation.ansi.org/Standard/StandardAdoptionMap"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dirty="0"/>
              <a:t>Regardez une vidéo de 2 minutes sur les normes d’assainissement</a:t>
            </a:r>
            <a:r>
              <a:rPr lang="fr" sz="1200" kern="1200" dirty="0">
                <a:solidFill>
                  <a:schemeClr val="tx1"/>
                </a:solidFill>
                <a:effectLst/>
                <a:latin typeface="+mn-lt"/>
                <a:ea typeface="+mn-ea"/>
                <a:cs typeface="+mn-cs"/>
              </a:rPr>
              <a:t> dans la langue de votre choix :</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kern="1200" dirty="0">
                <a:solidFill>
                  <a:schemeClr val="tx1"/>
                </a:solidFill>
                <a:effectLst/>
                <a:latin typeface="+mn-lt"/>
                <a:ea typeface="+mn-ea"/>
                <a:cs typeface="+mn-cs"/>
              </a:rPr>
              <a:t>Sanitation Standards Explained in 2 Minutes (English Subtitles) </a:t>
            </a:r>
            <a:r>
              <a:rPr lang="fr" sz="1200" u="sng" kern="1200" dirty="0">
                <a:solidFill>
                  <a:schemeClr val="tx1"/>
                </a:solidFill>
                <a:effectLst/>
                <a:latin typeface="+mn-lt"/>
                <a:ea typeface="+mn-ea"/>
                <a:cs typeface="+mn-cs"/>
                <a:hlinkClick r:id="rId3"/>
              </a:rPr>
              <a:t>https://www.youtube.com/watch?v=DhNaJqEZvoM&amp;feature=youtu.be</a:t>
            </a:r>
            <a:endParaRPr lang="en-US" sz="1200"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kern="1200" dirty="0">
                <a:solidFill>
                  <a:schemeClr val="tx1"/>
                </a:solidFill>
                <a:effectLst/>
                <a:latin typeface="+mn-lt"/>
                <a:ea typeface="+mn-ea"/>
                <a:cs typeface="+mn-cs"/>
              </a:rPr>
              <a:t>Normes d'assainissement en 2 minutes (sous-titres Français) </a:t>
            </a:r>
            <a:r>
              <a:rPr lang="fr" sz="1200" u="sng" kern="1200" dirty="0">
                <a:solidFill>
                  <a:schemeClr val="tx1"/>
                </a:solidFill>
                <a:effectLst/>
                <a:latin typeface="+mn-lt"/>
                <a:ea typeface="+mn-ea"/>
                <a:cs typeface="+mn-cs"/>
                <a:hlinkClick r:id="rId4"/>
              </a:rPr>
              <a:t>https://www.youtube.com/watch?v=Gxl_DB-peqc</a:t>
            </a:r>
            <a:endParaRPr lang="fr-FR" sz="1200" u="sng"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kern="1200" dirty="0">
                <a:solidFill>
                  <a:schemeClr val="tx1"/>
                </a:solidFill>
                <a:effectLst/>
                <a:latin typeface="+mn-lt"/>
                <a:ea typeface="+mn-ea"/>
                <a:cs typeface="+mn-cs"/>
              </a:rPr>
              <a:t>Normas de saneamento em 2 minutos (legendas </a:t>
            </a:r>
            <a:r>
              <a:rPr lang="fr" dirty="0"/>
              <a:t>em Português</a:t>
            </a:r>
            <a:r>
              <a:rPr lang="fr" sz="1200" kern="1200" dirty="0">
                <a:solidFill>
                  <a:schemeClr val="tx1"/>
                </a:solidFill>
                <a:effectLst/>
                <a:latin typeface="+mn-lt"/>
                <a:ea typeface="+mn-ea"/>
                <a:cs typeface="+mn-cs"/>
              </a:rPr>
              <a:t>) </a:t>
            </a:r>
            <a:r>
              <a:rPr lang="fr" sz="1200" u="sng" kern="1200" dirty="0">
                <a:solidFill>
                  <a:schemeClr val="tx1"/>
                </a:solidFill>
                <a:effectLst/>
                <a:latin typeface="+mn-lt"/>
                <a:ea typeface="+mn-ea"/>
                <a:cs typeface="+mn-cs"/>
                <a:hlinkClick r:id="rId5"/>
              </a:rPr>
              <a:t>https://www.youtube.com/watch?v=9TJPg1AkoJ0&amp;</a:t>
            </a:r>
            <a:r>
              <a:rPr lang="fr" sz="1200" kern="1200" dirty="0">
                <a:solidFill>
                  <a:schemeClr val="tx1"/>
                </a:solidFill>
                <a:effectLst/>
                <a:latin typeface="+mn-lt"/>
                <a:ea typeface="+mn-ea"/>
                <a:cs typeface="+mn-cs"/>
              </a:rPr>
              <a:t> </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 sz="1200" kern="1200" dirty="0">
                <a:solidFill>
                  <a:schemeClr val="tx1"/>
                </a:solidFill>
                <a:effectLst/>
                <a:latin typeface="+mn-lt"/>
                <a:ea typeface="+mn-ea"/>
                <a:cs typeface="+mn-cs"/>
              </a:rPr>
              <a:t>Sanitation Standards Explained in 2 Minutes (Chinese subtitles)/ 两分钟了解卫生标准 </a:t>
            </a:r>
            <a:r>
              <a:rPr lang="fr" sz="1200" b="1" kern="1200" dirty="0">
                <a:solidFill>
                  <a:schemeClr val="tx1"/>
                </a:solidFill>
                <a:effectLst/>
                <a:latin typeface="+mn-lt"/>
                <a:ea typeface="+mn-ea"/>
                <a:cs typeface="+mn-cs"/>
              </a:rPr>
              <a:t>（中文字幕）</a:t>
            </a:r>
            <a:r>
              <a:rPr lang="fr" sz="1200" u="sng" kern="1200" dirty="0">
                <a:solidFill>
                  <a:schemeClr val="tx1"/>
                </a:solidFill>
                <a:effectLst/>
                <a:latin typeface="+mn-lt"/>
                <a:ea typeface="+mn-ea"/>
                <a:cs typeface="+mn-cs"/>
                <a:hlinkClick r:id="rId6"/>
              </a:rPr>
              <a:t>https://www.youtube.com/watch?v=ASPT3YMJdNo</a:t>
            </a:r>
            <a:r>
              <a:rPr lang="fr" sz="1200" u="sng" kern="1200" dirty="0">
                <a:solidFill>
                  <a:schemeClr val="tx1"/>
                </a:solidFill>
                <a:effectLst/>
                <a:latin typeface="+mn-lt"/>
                <a:ea typeface="+mn-ea"/>
                <a:cs typeface="+mn-cs"/>
              </a:rPr>
              <a:t> </a:t>
            </a:r>
            <a:r>
              <a:rPr lang="fr" sz="1200" b="1" u="none" kern="1200" dirty="0">
                <a:solidFill>
                  <a:schemeClr val="tx1"/>
                </a:solidFill>
                <a:effectLst/>
                <a:latin typeface="+mn-lt"/>
                <a:ea typeface="+mn-ea"/>
                <a:cs typeface="+mn-cs"/>
              </a:rPr>
              <a:t>ou</a:t>
            </a:r>
            <a:r>
              <a:rPr lang="fr" sz="1200" u="sng" kern="1200" dirty="0">
                <a:solidFill>
                  <a:schemeClr val="tx1"/>
                </a:solidFill>
                <a:effectLst/>
                <a:latin typeface="+mn-lt"/>
                <a:ea typeface="+mn-ea"/>
                <a:cs typeface="+mn-cs"/>
                <a:hlinkClick r:id="rId7"/>
              </a:rPr>
              <a:t>https://v.youku.com/v_show/id_XNDc4MzA0OTkyOA==.html?spm=a2hbt.13141534.app.5~5!2~5!2~5~5~5!2~5~5!2~5!2~5!2~5~5~A</a:t>
            </a:r>
            <a:endParaRPr lang="en-US" sz="1200" b="1" u="none"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 sz="1200" b="0" u="none" kern="1200" dirty="0">
                <a:solidFill>
                  <a:schemeClr val="tx1"/>
                </a:solidFill>
                <a:effectLst/>
                <a:latin typeface="+mn-lt"/>
                <a:ea typeface="+mn-ea"/>
                <a:cs typeface="+mn-cs"/>
              </a:rPr>
              <a:t>V</a:t>
            </a:r>
            <a:r>
              <a:rPr lang="fr" sz="1200" u="none" kern="1200" dirty="0">
                <a:solidFill>
                  <a:schemeClr val="tx1"/>
                </a:solidFill>
                <a:effectLst/>
                <a:latin typeface="+mn-lt"/>
                <a:ea typeface="+mn-ea"/>
                <a:cs typeface="+mn-cs"/>
              </a:rPr>
              <a:t>euillez visionner les vidéos ici : </a:t>
            </a:r>
            <a:r>
              <a:rPr lang="fr" dirty="0">
                <a:hlinkClick r:id="rId8"/>
              </a:rPr>
              <a:t>https://www.youtube.com/user/ansidotorg/playlists?view=50&amp;sort=dd&amp;shelf_id=5</a:t>
            </a:r>
            <a:endParaRPr lang="en-US" sz="1200" kern="1200" dirty="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2</a:t>
            </a:fld>
            <a:endParaRPr lang="en-US"/>
          </a:p>
        </p:txBody>
      </p:sp>
    </p:spTree>
    <p:extLst>
      <p:ext uri="{BB962C8B-B14F-4D97-AF65-F5344CB8AC3E}">
        <p14:creationId xmlns:p14="http://schemas.microsoft.com/office/powerpoint/2010/main" val="1491597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r>
              <a:rPr lang="fr"/>
              <a:t>ECOWAS réunion CHT</a:t>
            </a:r>
          </a:p>
          <a:p>
            <a:pPr rtl="0"/>
            <a:r>
              <a:rPr lang="fr"/>
              <a:t>Abidjan, </a:t>
            </a:r>
            <a:r>
              <a:rPr lang="fr" sz="1200" b="0" i="0" kern="1200">
                <a:solidFill>
                  <a:schemeClr val="tx1"/>
                </a:solidFill>
                <a:effectLst/>
                <a:latin typeface="+mn-lt"/>
                <a:ea typeface="+mn-ea"/>
                <a:cs typeface="+mn-cs"/>
              </a:rPr>
              <a:t>Côte d’Ivoire</a:t>
            </a:r>
            <a:br>
              <a:rPr lang="en-US" sz="1200" b="0" i="0" kern="1200" dirty="0">
                <a:solidFill>
                  <a:schemeClr val="tx1"/>
                </a:solidFill>
                <a:effectLst/>
                <a:latin typeface="+mn-lt"/>
                <a:ea typeface="+mn-ea"/>
                <a:cs typeface="+mn-cs"/>
              </a:rPr>
            </a:br>
            <a:r>
              <a:rPr lang="fr"/>
              <a:t>Août 2019 </a:t>
            </a:r>
          </a:p>
        </p:txBody>
      </p:sp>
    </p:spTree>
    <p:extLst>
      <p:ext uri="{BB962C8B-B14F-4D97-AF65-F5344CB8AC3E}">
        <p14:creationId xmlns:p14="http://schemas.microsoft.com/office/powerpoint/2010/main" val="4210708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fr" sz="2200">
                <a:effectLst/>
                <a:latin typeface="Helvetica Neue"/>
                <a:ea typeface="Helvetica Neue"/>
                <a:cs typeface="Helvetica Neue"/>
                <a:sym typeface="Helvetica Neue"/>
              </a:rPr>
              <a:t>En plus de leur travail en Asie du Sud et en Afrique, les États-Unis et le Canada ont collaboré pour adopter la norme ISO 30500 au niveau national en novembre 2019. Les produits conformes à la norme ISO 30500 pourraient également être très utiles aux États-Unis et au Canada dans les parcs nationaux, les zones rurales et les bâtiments écologiques.</a:t>
            </a:r>
          </a:p>
          <a:p>
            <a:pPr rtl="0"/>
            <a:endParaRPr lang="en-US" sz="2200" baseline="0" dirty="0">
              <a:effectLst/>
              <a:latin typeface="Helvetica Neue"/>
              <a:sym typeface="Helvetica Neue"/>
            </a:endParaRPr>
          </a:p>
          <a:p>
            <a:pPr rtl="0"/>
            <a:r>
              <a:rPr lang="fr" sz="2200">
                <a:effectLst/>
                <a:latin typeface="Helvetica Neue"/>
                <a:ea typeface="Helvetica Neue"/>
                <a:cs typeface="Helvetica Neue"/>
                <a:sym typeface="Helvetica Neue"/>
              </a:rPr>
              <a:t>N’hésitez pas à faire appel à l’ANSI si nous pouvons vous faciliter le processus ou répondre à vos questions. Nous serons ravis de partager avec vous de plus amples informations sur les processus/résultats par pays.</a:t>
            </a:r>
            <a:endParaRPr lang="en-US" baseline="0" dirty="0"/>
          </a:p>
          <a:p>
            <a:pPr rtl="0"/>
            <a:endParaRPr lang="en-US" baseline="0" dirty="0"/>
          </a:p>
        </p:txBody>
      </p:sp>
    </p:spTree>
    <p:extLst>
      <p:ext uri="{BB962C8B-B14F-4D97-AF65-F5344CB8AC3E}">
        <p14:creationId xmlns:p14="http://schemas.microsoft.com/office/powerpoint/2010/main" val="2618531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r>
              <a:rPr lang="fr"/>
              <a:t>Réunions de janvier 2019 à Dhaka, au Bangladesh</a:t>
            </a:r>
          </a:p>
        </p:txBody>
      </p:sp>
    </p:spTree>
    <p:extLst>
      <p:ext uri="{BB962C8B-B14F-4D97-AF65-F5344CB8AC3E}">
        <p14:creationId xmlns:p14="http://schemas.microsoft.com/office/powerpoint/2010/main" val="931897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r>
              <a:rPr lang="fr"/>
              <a:t>Réunions de janvier 2020 à Thimphu, au Bhoutan</a:t>
            </a:r>
            <a:endParaRPr lang="en-US" dirty="0"/>
          </a:p>
        </p:txBody>
      </p:sp>
    </p:spTree>
    <p:extLst>
      <p:ext uri="{BB962C8B-B14F-4D97-AF65-F5344CB8AC3E}">
        <p14:creationId xmlns:p14="http://schemas.microsoft.com/office/powerpoint/2010/main" val="2209464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endParaRPr lang="en-US" baseline="0" dirty="0"/>
          </a:p>
        </p:txBody>
      </p:sp>
    </p:spTree>
    <p:extLst>
      <p:ext uri="{BB962C8B-B14F-4D97-AF65-F5344CB8AC3E}">
        <p14:creationId xmlns:p14="http://schemas.microsoft.com/office/powerpoint/2010/main" val="1256016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r>
              <a:rPr lang="fr"/>
              <a:t>Janvier 2020</a:t>
            </a:r>
            <a:br>
              <a:rPr lang="en-US" dirty="0"/>
            </a:br>
            <a:r>
              <a:rPr lang="fr"/>
              <a:t>Atelier sur les normes d’assainissement autonome organisé par la Sri Lanka Standards Institution (SLSI)</a:t>
            </a:r>
          </a:p>
          <a:p>
            <a:pPr rtl="0"/>
            <a:r>
              <a:rPr lang="fr"/>
              <a:t>Colombo, Sri Lanka</a:t>
            </a:r>
          </a:p>
        </p:txBody>
      </p:sp>
    </p:spTree>
    <p:extLst>
      <p:ext uri="{BB962C8B-B14F-4D97-AF65-F5344CB8AC3E}">
        <p14:creationId xmlns:p14="http://schemas.microsoft.com/office/powerpoint/2010/main" val="3419160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endParaRPr lang="en-US" baseline="0" dirty="0"/>
          </a:p>
        </p:txBody>
      </p:sp>
    </p:spTree>
    <p:extLst>
      <p:ext uri="{BB962C8B-B14F-4D97-AF65-F5344CB8AC3E}">
        <p14:creationId xmlns:p14="http://schemas.microsoft.com/office/powerpoint/2010/main" val="1792971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Tree>
    <p:extLst>
      <p:ext uri="{BB962C8B-B14F-4D97-AF65-F5344CB8AC3E}">
        <p14:creationId xmlns:p14="http://schemas.microsoft.com/office/powerpoint/2010/main" val="2524575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algn="l" rtl="0"/>
            <a:r>
              <a:rPr lang="fr" dirty="0"/>
              <a:t>Veuillez consulter </a:t>
            </a:r>
            <a:r>
              <a:rPr lang="fr" dirty="0">
                <a:hlinkClick r:id="rId3"/>
              </a:rPr>
              <a:t>https://sanitation.ansi.org/Standard/StandardAdoptionMap</a:t>
            </a:r>
            <a:r>
              <a:rPr lang="fr" dirty="0"/>
              <a:t> </a:t>
            </a:r>
            <a:r>
              <a:rPr lang="en-US" dirty="0"/>
              <a:t>pour la </a:t>
            </a:r>
            <a:r>
              <a:rPr lang="en-US" dirty="0" err="1"/>
              <a:t>dernière</a:t>
            </a:r>
            <a:r>
              <a:rPr lang="en-US" dirty="0"/>
              <a:t> carte</a:t>
            </a:r>
            <a:endParaRPr lang="en-US" baseline="0" dirty="0"/>
          </a:p>
        </p:txBody>
      </p:sp>
    </p:spTree>
    <p:extLst>
      <p:ext uri="{BB962C8B-B14F-4D97-AF65-F5344CB8AC3E}">
        <p14:creationId xmlns:p14="http://schemas.microsoft.com/office/powerpoint/2010/main" val="1058148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endParaRPr lang="en-US" dirty="0"/>
          </a:p>
        </p:txBody>
      </p:sp>
    </p:spTree>
    <p:extLst>
      <p:ext uri="{BB962C8B-B14F-4D97-AF65-F5344CB8AC3E}">
        <p14:creationId xmlns:p14="http://schemas.microsoft.com/office/powerpoint/2010/main" val="3991387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endParaRPr lang="en-US" dirty="0"/>
          </a:p>
        </p:txBody>
      </p:sp>
    </p:spTree>
    <p:extLst>
      <p:ext uri="{BB962C8B-B14F-4D97-AF65-F5344CB8AC3E}">
        <p14:creationId xmlns:p14="http://schemas.microsoft.com/office/powerpoint/2010/main" val="1599633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endParaRPr lang="en-US" dirty="0"/>
          </a:p>
        </p:txBody>
      </p:sp>
    </p:spTree>
    <p:extLst>
      <p:ext uri="{BB962C8B-B14F-4D97-AF65-F5344CB8AC3E}">
        <p14:creationId xmlns:p14="http://schemas.microsoft.com/office/powerpoint/2010/main" val="3035584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7</a:t>
            </a:fld>
            <a:endParaRPr lang="en-US"/>
          </a:p>
        </p:txBody>
      </p:sp>
    </p:spTree>
    <p:extLst>
      <p:ext uri="{BB962C8B-B14F-4D97-AF65-F5344CB8AC3E}">
        <p14:creationId xmlns:p14="http://schemas.microsoft.com/office/powerpoint/2010/main" val="802787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fr"/>
              <a:t>En Afrique, les organismes de normalisation régionaux et continentaux ont révisé simultanément les normes ISO d’assainissement autonome (NSSS)</a:t>
            </a:r>
          </a:p>
          <a:p>
            <a:pPr marL="171450" indent="-171450" rtl="0">
              <a:buFont typeface="Arial" panose="020B0604020202020204" pitchFamily="34" charset="0"/>
              <a:buChar char="•"/>
            </a:pPr>
            <a:r>
              <a:rPr lang="fr"/>
              <a:t>À la fin de l’année 2018, l’ANSI a demandé à l’ARSO de revoir simultanément les normes ISO 30500, ISO 24521, ISO 24510 et ISO 24511.</a:t>
            </a:r>
          </a:p>
          <a:p>
            <a:pPr marL="171450" indent="-171450" rtl="0">
              <a:buFont typeface="Arial" panose="020B0604020202020204" pitchFamily="34" charset="0"/>
              <a:buChar char="•"/>
            </a:pPr>
            <a:r>
              <a:rPr lang="fr"/>
              <a:t>Au début de l’année 2019, l’ARSO a créé un nouveau sous-comité d’assainissement pour réviser ces normes au niveau de l’ARSO.</a:t>
            </a:r>
          </a:p>
          <a:p>
            <a:pPr marL="171450" marR="0" lvl="0" indent="-171450"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fr"/>
              <a:t>Création du 1</a:t>
            </a:r>
            <a:r>
              <a:rPr lang="fr" baseline="30000"/>
              <a:t>er</a:t>
            </a:r>
            <a:r>
              <a:rPr lang="fr"/>
              <a:t> comité d’assainissement</a:t>
            </a:r>
          </a:p>
          <a:p>
            <a:pPr marL="171450" indent="-171450" rtl="0">
              <a:buFont typeface="Arial" panose="020B0604020202020204" pitchFamily="34" charset="0"/>
              <a:buChar char="•"/>
            </a:pPr>
            <a:r>
              <a:rPr lang="fr"/>
              <a:t>Au milieu de l’année 2019, l’ARSO a organisé des réunions pour réviser 4 NSSS ISO avec 32 pays membres participant au comité technique, le plus grand dans l’histoire de l’ARSO.</a:t>
            </a:r>
          </a:p>
        </p:txBody>
      </p:sp>
    </p:spTree>
    <p:extLst>
      <p:ext uri="{BB962C8B-B14F-4D97-AF65-F5344CB8AC3E}">
        <p14:creationId xmlns:p14="http://schemas.microsoft.com/office/powerpoint/2010/main" val="2217592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r>
              <a:rPr lang="fr"/>
              <a:t>ARSO CHT 3/08 Réunions</a:t>
            </a:r>
          </a:p>
          <a:p>
            <a:pPr rtl="0"/>
            <a:r>
              <a:rPr lang="fr"/>
              <a:t>Mai 2019, Nairobi, Kenya (gauche)</a:t>
            </a:r>
          </a:p>
          <a:p>
            <a:pPr rtl="0"/>
            <a:r>
              <a:rPr lang="fr"/>
              <a:t>Juillet 2019, Dar es Salaam, Tanzanie (droite)</a:t>
            </a:r>
            <a:endParaRPr lang="en-US" dirty="0"/>
          </a:p>
        </p:txBody>
      </p:sp>
    </p:spTree>
    <p:extLst>
      <p:ext uri="{BB962C8B-B14F-4D97-AF65-F5344CB8AC3E}">
        <p14:creationId xmlns:p14="http://schemas.microsoft.com/office/powerpoint/2010/main" val="4281435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r>
              <a:rPr lang="fr" dirty="0"/>
              <a:t>Au début de l’année 2019, l’ANSI a demandé à la CEDEAO de réviser simultanément les normes ISO 30500 et ISO 24521.</a:t>
            </a:r>
          </a:p>
          <a:p>
            <a:pPr marL="171450" indent="-171450" rtl="0">
              <a:buFont typeface="Arial" panose="020B0604020202020204" pitchFamily="34" charset="0"/>
              <a:buChar char="•"/>
            </a:pPr>
            <a:r>
              <a:rPr lang="fr" dirty="0"/>
              <a:t>Au milieu de l’année 2019, la CEDEAO a créé un nouveau sous-comité d’assainissement pour réviser ces normes au niveau de la CEDEAO.</a:t>
            </a:r>
          </a:p>
          <a:p>
            <a:pPr marL="628650" marR="0" lvl="1" indent="-171450" defTabSz="457200" rtl="0" eaLnBrk="1" fontAlgn="auto" latinLnBrk="0" hangingPunct="1">
              <a:lnSpc>
                <a:spcPct val="117999"/>
              </a:lnSpc>
              <a:spcBef>
                <a:spcPts val="0"/>
              </a:spcBef>
              <a:spcAft>
                <a:spcPts val="0"/>
              </a:spcAft>
              <a:buClrTx/>
              <a:buSzTx/>
              <a:buFont typeface="Arial" panose="020B0604020202020204" pitchFamily="34" charset="0"/>
              <a:buChar char="•"/>
              <a:tabLst/>
              <a:defRPr/>
            </a:pPr>
            <a:r>
              <a:rPr lang="fr" dirty="0"/>
              <a:t>Création du 1</a:t>
            </a:r>
            <a:r>
              <a:rPr lang="fr" baseline="30000" dirty="0"/>
              <a:t>er</a:t>
            </a:r>
            <a:r>
              <a:rPr lang="fr" dirty="0"/>
              <a:t> sous-comité d’assainissement</a:t>
            </a:r>
          </a:p>
          <a:p>
            <a:pPr marL="171450" indent="-171450" rtl="0">
              <a:buFont typeface="Arial" panose="020B0604020202020204" pitchFamily="34" charset="0"/>
              <a:buChar char="•"/>
            </a:pPr>
            <a:r>
              <a:rPr lang="fr" dirty="0"/>
              <a:t>Au milieu de l’année 2019, la CEDEAO a organisé des réunions pour réviser 2 normes ISO d’assainissement autonome (ISO 30500, ISO 24521)</a:t>
            </a:r>
          </a:p>
          <a:p>
            <a:pPr marL="171450" indent="-171450" rtl="0">
              <a:buFont typeface="Arial" panose="020B0604020202020204" pitchFamily="34" charset="0"/>
              <a:buChar char="•"/>
            </a:pPr>
            <a:r>
              <a:rPr lang="fr" sz="2200" dirty="0">
                <a:effectLst/>
                <a:latin typeface="Helvetica Neue"/>
                <a:ea typeface="Helvetica Neue"/>
                <a:cs typeface="Helvetica Neue"/>
                <a:sym typeface="Helvetica Neue"/>
              </a:rPr>
              <a:t>Après l’approbation des organismes membres, les normes sont soumises à la révision du TMC (Comité technique de gestion) de la CEDEAO. Si elles sont approuvées par le TMC, les normes ISO deviendront alors des normes harmonisées de la CEDEAO. Les 15 États-membres de la CEDEAO sont tenus d’adopter au niveau national des normes harmonisées par la CEDEAO par le biais de leur mécanisme ECOSHAM.</a:t>
            </a:r>
          </a:p>
          <a:p>
            <a:pPr marL="171450" indent="-171450" rtl="0">
              <a:buFont typeface="Arial" panose="020B0604020202020204" pitchFamily="34" charset="0"/>
              <a:buChar char="•"/>
            </a:pPr>
            <a:r>
              <a:rPr lang="fr-FR" sz="2200" dirty="0">
                <a:effectLst/>
                <a:latin typeface="Helvetica Neue"/>
                <a:ea typeface="Helvetica Neue"/>
                <a:cs typeface="Helvetica Neue"/>
                <a:sym typeface="Helvetica Neue"/>
              </a:rPr>
              <a:t>Le Comité de gestion technique de la CEDEAO a approuvé les normes en tant que normes harmonisées de la CEDEAO en juin 2021.</a:t>
            </a:r>
            <a:endParaRPr lang="en-US" baseline="0" dirty="0"/>
          </a:p>
        </p:txBody>
      </p:sp>
    </p:spTree>
    <p:extLst>
      <p:ext uri="{BB962C8B-B14F-4D97-AF65-F5344CB8AC3E}">
        <p14:creationId xmlns:p14="http://schemas.microsoft.com/office/powerpoint/2010/main" val="40583777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7182D8-AC61-FE4C-9C12-9BDD095860EA}"/>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B9EA2A7-AB4E-6D47-B359-E456A7C23DC7}"/>
              </a:ext>
            </a:extLst>
          </p:cNvPr>
          <p:cNvSpPr>
            <a:spLocks noGrp="1"/>
          </p:cNvSpPr>
          <p:nvPr>
            <p:ph type="subTitle" idx="1" hasCustomPrompt="1"/>
          </p:nvPr>
        </p:nvSpPr>
        <p:spPr>
          <a:xfrm>
            <a:off x="7817224" y="3931960"/>
            <a:ext cx="4231341" cy="1930961"/>
          </a:xfrm>
          <a:prstGeom prst="rect">
            <a:avLst/>
          </a:prstGeom>
        </p:spPr>
        <p:txBody>
          <a:bodyPr rtlCol="0">
            <a:normAutofit/>
          </a:bodyPr>
          <a:lstStyle>
            <a:lvl1pPr marL="0" marR="0" indent="0" algn="r"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rtl="0"/>
            <a:r>
              <a:rPr lang="fr"/>
              <a:t>Presenter(s)</a:t>
            </a:r>
          </a:p>
          <a:p>
            <a:pPr rtl="0"/>
            <a:r>
              <a:rPr lang="fr"/>
              <a:t>Date</a:t>
            </a:r>
          </a:p>
          <a:p>
            <a:pPr rtl="0"/>
            <a:r>
              <a:rPr lang="fr"/>
              <a:t>Event</a:t>
            </a:r>
          </a:p>
          <a:p>
            <a:pPr rtl="0"/>
            <a:r>
              <a:rPr lang="fr"/>
              <a:t>Location</a:t>
            </a:r>
          </a:p>
        </p:txBody>
      </p:sp>
      <p:sp>
        <p:nvSpPr>
          <p:cNvPr id="4" name="Date Placeholder 3">
            <a:extLst>
              <a:ext uri="{FF2B5EF4-FFF2-40B4-BE49-F238E27FC236}">
                <a16:creationId xmlns:a16="http://schemas.microsoft.com/office/drawing/2014/main" id="{A4944FD1-6E88-FA4F-9802-157F7D1C546E}"/>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9/17/2020</a:t>
            </a:r>
          </a:p>
        </p:txBody>
      </p:sp>
      <p:sp>
        <p:nvSpPr>
          <p:cNvPr id="5" name="Footer Placeholder 4">
            <a:extLst>
              <a:ext uri="{FF2B5EF4-FFF2-40B4-BE49-F238E27FC236}">
                <a16:creationId xmlns:a16="http://schemas.microsoft.com/office/drawing/2014/main" id="{374AD5C0-3D80-F647-AE90-78ABB6911015}"/>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F8F0C3D1-C7A1-B848-A973-87B4CFCF286A}"/>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sp>
        <p:nvSpPr>
          <p:cNvPr id="12" name="Text Placeholder 11">
            <a:extLst>
              <a:ext uri="{FF2B5EF4-FFF2-40B4-BE49-F238E27FC236}">
                <a16:creationId xmlns:a16="http://schemas.microsoft.com/office/drawing/2014/main" id="{3DA257D5-5F3F-E248-9373-1DE92F7C52D2}"/>
              </a:ext>
            </a:extLst>
          </p:cNvPr>
          <p:cNvSpPr>
            <a:spLocks noGrp="1"/>
          </p:cNvSpPr>
          <p:nvPr>
            <p:ph type="body" sz="quarter" idx="13" hasCustomPrompt="1"/>
          </p:nvPr>
        </p:nvSpPr>
        <p:spPr>
          <a:xfrm>
            <a:off x="99588" y="1894682"/>
            <a:ext cx="4686725" cy="855662"/>
          </a:xfrm>
          <a:prstGeom prst="rect">
            <a:avLst/>
          </a:prstGeom>
        </p:spPr>
        <p:txBody>
          <a:bodyPr lIns="0" tIns="0" rIns="0" bIns="0" rtlCol="0" anchor="t"/>
          <a:lstStyle>
            <a:lvl1pPr marL="0" indent="0" algn="r">
              <a:buNone/>
              <a:defRPr/>
            </a:lvl1pPr>
          </a:lstStyle>
          <a:p>
            <a:pPr lvl="0" rtl="0"/>
            <a:r>
              <a:rPr lang="fr"/>
              <a:t>subhead</a:t>
            </a:r>
          </a:p>
        </p:txBody>
      </p:sp>
      <p:sp>
        <p:nvSpPr>
          <p:cNvPr id="15" name="Title 1">
            <a:extLst>
              <a:ext uri="{FF2B5EF4-FFF2-40B4-BE49-F238E27FC236}">
                <a16:creationId xmlns:a16="http://schemas.microsoft.com/office/drawing/2014/main" id="{88895574-6685-FF49-9137-361CF3C52A97}"/>
              </a:ext>
            </a:extLst>
          </p:cNvPr>
          <p:cNvSpPr>
            <a:spLocks noGrp="1"/>
          </p:cNvSpPr>
          <p:nvPr>
            <p:ph type="title" hasCustomPrompt="1"/>
          </p:nvPr>
        </p:nvSpPr>
        <p:spPr>
          <a:xfrm>
            <a:off x="859791" y="1038069"/>
            <a:ext cx="3926524" cy="715145"/>
          </a:xfrm>
        </p:spPr>
        <p:txBody>
          <a:bodyPr lIns="0" tIns="0" rIns="0" bIns="0" rtlCol="0" anchor="ctr" anchorCtr="0"/>
          <a:lstStyle>
            <a:lvl1pPr algn="r">
              <a:defRPr b="1">
                <a:solidFill>
                  <a:srgbClr val="0A55A3"/>
                </a:solidFill>
              </a:defRPr>
            </a:lvl1pPr>
          </a:lstStyle>
          <a:p>
            <a:pPr rtl="0"/>
            <a:r>
              <a:rPr lang="fr"/>
              <a:t>title style</a:t>
            </a:r>
          </a:p>
        </p:txBody>
      </p:sp>
    </p:spTree>
    <p:extLst>
      <p:ext uri="{BB962C8B-B14F-4D97-AF65-F5344CB8AC3E}">
        <p14:creationId xmlns:p14="http://schemas.microsoft.com/office/powerpoint/2010/main" val="2003193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losing slide - more info">
    <p:bg>
      <p:bgPr>
        <a:solidFill>
          <a:srgbClr val="0074B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3" t="94054" r="103" b="-103"/>
          <a:stretch/>
        </p:blipFill>
        <p:spPr>
          <a:xfrm rot="10800000" flipH="1">
            <a:off x="-9525" y="6474756"/>
            <a:ext cx="12201525" cy="383248"/>
          </a:xfrm>
          <a:prstGeom prst="rect">
            <a:avLst/>
          </a:prstGeom>
        </p:spPr>
      </p:pic>
      <p:sp>
        <p:nvSpPr>
          <p:cNvPr id="8" name="TextBox 7"/>
          <p:cNvSpPr txBox="1"/>
          <p:nvPr userDrawn="1"/>
        </p:nvSpPr>
        <p:spPr>
          <a:xfrm>
            <a:off x="644437" y="469045"/>
            <a:ext cx="7197907" cy="594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0" marR="0" lvl="0" indent="0" algn="just" defTabSz="308059" rtl="0" eaLnBrk="1" fontAlgn="auto" latinLnBrk="0" hangingPunct="0">
              <a:lnSpc>
                <a:spcPct val="130000"/>
              </a:lnSpc>
              <a:spcBef>
                <a:spcPts val="0"/>
              </a:spcBef>
              <a:spcAft>
                <a:spcPts val="0"/>
              </a:spcAft>
              <a:buClrTx/>
              <a:buSzTx/>
              <a:buFontTx/>
              <a:buNone/>
              <a:tabLst/>
              <a:defRPr/>
            </a:pPr>
            <a:r>
              <a:rPr lang="fr" sz="2700" b="0" spc="0">
                <a:solidFill>
                  <a:srgbClr val="97D2FF"/>
                </a:solidFill>
                <a:latin typeface="+mj-lt"/>
              </a:rPr>
              <a:t>For More Information</a:t>
            </a:r>
            <a:endParaRPr kumimoji="0" lang="en-US" sz="2700" b="0" i="0" u="none" strike="noStrike" cap="none" spc="-27" normalizeH="0" baseline="0" dirty="0">
              <a:ln>
                <a:noFill/>
              </a:ln>
              <a:solidFill>
                <a:srgbClr val="97D2FF"/>
              </a:solidFill>
              <a:effectLst/>
              <a:uFillTx/>
              <a:latin typeface="+mj-lt"/>
              <a:ea typeface="Source Sans Pro"/>
              <a:cs typeface="Source Sans Pro"/>
              <a:sym typeface="Source Sans Pro"/>
            </a:endParaRPr>
          </a:p>
        </p:txBody>
      </p:sp>
      <p:sp>
        <p:nvSpPr>
          <p:cNvPr id="9" name="TextBox 8"/>
          <p:cNvSpPr txBox="1"/>
          <p:nvPr userDrawn="1"/>
        </p:nvSpPr>
        <p:spPr>
          <a:xfrm>
            <a:off x="5381627" y="1526471"/>
            <a:ext cx="5981700" cy="414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0" marR="0" lvl="0" indent="0" algn="l" defTabSz="308059" rtl="0" eaLnBrk="1" fontAlgn="auto" latinLnBrk="0" hangingPunct="0">
              <a:lnSpc>
                <a:spcPct val="130000"/>
              </a:lnSpc>
              <a:spcBef>
                <a:spcPts val="0"/>
              </a:spcBef>
              <a:spcAft>
                <a:spcPts val="0"/>
              </a:spcAft>
              <a:buClrTx/>
              <a:buSzTx/>
              <a:buFontTx/>
              <a:buNone/>
              <a:tabLst/>
              <a:defRPr/>
            </a:pPr>
            <a:r>
              <a:rPr lang="fr" sz="1800" b="1" spc="0">
                <a:solidFill>
                  <a:srgbClr val="FFFFFF"/>
                </a:solidFill>
                <a:latin typeface="+mj-lt"/>
              </a:rPr>
              <a:t>American National Standards Institute</a:t>
            </a:r>
            <a:endParaRPr kumimoji="0" lang="en-US" sz="1800" b="1" i="0" u="none" strike="noStrike" cap="none" spc="-27" normalizeH="0" baseline="0" dirty="0">
              <a:ln>
                <a:noFill/>
              </a:ln>
              <a:solidFill>
                <a:srgbClr val="828994"/>
              </a:solidFill>
              <a:effectLst/>
              <a:uFillTx/>
              <a:latin typeface="+mj-lt"/>
              <a:ea typeface="Source Sans Pro"/>
              <a:cs typeface="Source Sans Pro"/>
              <a:sym typeface="Source Sans Pro"/>
            </a:endParaRPr>
          </a:p>
        </p:txBody>
      </p:sp>
      <p:sp>
        <p:nvSpPr>
          <p:cNvPr id="11" name="Rectangle 4"/>
          <p:cNvSpPr>
            <a:spLocks noChangeArrowheads="1"/>
          </p:cNvSpPr>
          <p:nvPr userDrawn="1"/>
        </p:nvSpPr>
        <p:spPr bwMode="auto">
          <a:xfrm>
            <a:off x="5381625" y="2111703"/>
            <a:ext cx="6279152" cy="478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69B3"/>
                </a:solidFill>
                <a:miter lim="800000"/>
                <a:headEnd type="none" w="sm" len="sm"/>
                <a:tailEnd type="none" w="sm" len="sm"/>
              </a14:hiddenLine>
            </a:ext>
          </a:extLst>
        </p:spPr>
        <p:txBody>
          <a:bodyPr wrap="square" rtlCol="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rtl="0">
              <a:lnSpc>
                <a:spcPct val="125000"/>
              </a:lnSpc>
              <a:defRPr/>
            </a:pPr>
            <a:r>
              <a:rPr lang="fr" sz="1351" b="1" spc="0">
                <a:solidFill>
                  <a:srgbClr val="97D2FF"/>
                </a:solidFill>
                <a:latin typeface="+mj-lt"/>
                <a:ea typeface="ＭＳ Ｐゴシック" charset="-128"/>
              </a:rPr>
              <a:t>Headquarters</a:t>
            </a:r>
            <a:r>
              <a:rPr lang="fr" sz="1351" spc="0">
                <a:solidFill>
                  <a:srgbClr val="97D2FF"/>
                </a:solidFill>
                <a:latin typeface="+mj-lt"/>
                <a:ea typeface="ＭＳ Ｐゴシック" charset="-128"/>
              </a:rPr>
              <a:t>					</a:t>
            </a:r>
            <a:r>
              <a:rPr lang="fr" sz="1351" b="1" spc="0">
                <a:solidFill>
                  <a:srgbClr val="97D2FF"/>
                </a:solidFill>
                <a:latin typeface="+mj-lt"/>
                <a:ea typeface="ＭＳ Ｐゴシック" charset="-128"/>
              </a:rPr>
              <a:t>New York Office</a:t>
            </a:r>
          </a:p>
          <a:p>
            <a:pPr algn="l" rtl="0">
              <a:lnSpc>
                <a:spcPct val="125000"/>
              </a:lnSpc>
              <a:defRPr/>
            </a:pPr>
            <a:r>
              <a:rPr lang="fr" sz="1351" spc="0">
                <a:solidFill>
                  <a:srgbClr val="97D2FF"/>
                </a:solidFill>
                <a:latin typeface="+mj-lt"/>
                <a:ea typeface="ＭＳ Ｐゴシック" charset="-128"/>
              </a:rPr>
              <a:t>1899 L Street, NW				25 West 43rd Street</a:t>
            </a:r>
          </a:p>
          <a:p>
            <a:pPr algn="l" rtl="0">
              <a:lnSpc>
                <a:spcPct val="125000"/>
              </a:lnSpc>
              <a:defRPr/>
            </a:pPr>
            <a:r>
              <a:rPr lang="fr" sz="1351" spc="0">
                <a:solidFill>
                  <a:srgbClr val="97D2FF"/>
                </a:solidFill>
                <a:latin typeface="+mj-lt"/>
                <a:ea typeface="ＭＳ Ｐゴシック" charset="-128"/>
              </a:rPr>
              <a:t>11th Floor						4th Floor	</a:t>
            </a:r>
          </a:p>
          <a:p>
            <a:pPr algn="l" rtl="0">
              <a:lnSpc>
                <a:spcPct val="125000"/>
              </a:lnSpc>
              <a:defRPr/>
            </a:pPr>
            <a:r>
              <a:rPr lang="fr" sz="1351" spc="0">
                <a:solidFill>
                  <a:srgbClr val="97D2FF"/>
                </a:solidFill>
                <a:latin typeface="+mj-lt"/>
                <a:ea typeface="ＭＳ Ｐゴシック" charset="-128"/>
              </a:rPr>
              <a:t>Washington, DC  20036			New York, NY 10036	</a:t>
            </a:r>
          </a:p>
          <a:p>
            <a:pPr algn="l" rtl="0">
              <a:lnSpc>
                <a:spcPct val="125000"/>
              </a:lnSpc>
              <a:defRPr/>
            </a:pPr>
            <a:r>
              <a:rPr lang="fr" sz="1351" spc="0">
                <a:solidFill>
                  <a:srgbClr val="97D2FF"/>
                </a:solidFill>
                <a:latin typeface="+mj-lt"/>
                <a:ea typeface="ＭＳ Ｐゴシック" charset="-128"/>
              </a:rPr>
              <a:t>T:  202.293.8020				T:   212.642.4900 </a:t>
            </a:r>
            <a:br>
              <a:rPr lang="en-US" altLang="en-US" sz="1351" spc="0" baseline="0" dirty="0">
                <a:solidFill>
                  <a:srgbClr val="97D2FF"/>
                </a:solidFill>
                <a:latin typeface="+mj-lt"/>
                <a:ea typeface="ＭＳ Ｐゴシック" charset="-128"/>
              </a:rPr>
            </a:br>
            <a:r>
              <a:rPr lang="fr" sz="1351" spc="0">
                <a:solidFill>
                  <a:srgbClr val="97D2FF"/>
                </a:solidFill>
                <a:latin typeface="+mj-lt"/>
                <a:ea typeface="ＭＳ Ｐゴシック" charset="-128"/>
              </a:rPr>
              <a:t>F:  202.293.9287				F:   212.398.0023 </a:t>
            </a:r>
          </a:p>
          <a:p>
            <a:pPr algn="l" rtl="0">
              <a:lnSpc>
                <a:spcPct val="125000"/>
              </a:lnSpc>
              <a:defRPr/>
            </a:pPr>
            <a:endParaRPr lang="en-US" altLang="en-US" sz="1651" spc="0" baseline="0" dirty="0">
              <a:solidFill>
                <a:srgbClr val="FFFFFF"/>
              </a:solidFill>
              <a:latin typeface="+mj-lt"/>
              <a:ea typeface="ＭＳ Ｐゴシック" charset="-128"/>
            </a:endParaRPr>
          </a:p>
          <a:p>
            <a:pPr algn="ctr" rtl="0">
              <a:lnSpc>
                <a:spcPct val="150000"/>
              </a:lnSpc>
              <a:defRPr/>
            </a:pPr>
            <a:r>
              <a:rPr lang="fr" sz="2025" b="1" spc="0">
                <a:solidFill>
                  <a:srgbClr val="FFFFFF"/>
                </a:solidFill>
                <a:latin typeface="+mj-lt"/>
                <a:ea typeface="ＭＳ Ｐゴシック" charset="-128"/>
              </a:rPr>
              <a:t>www.ansi.org</a:t>
            </a:r>
          </a:p>
          <a:p>
            <a:pPr algn="ctr" rtl="0">
              <a:lnSpc>
                <a:spcPct val="150000"/>
              </a:lnSpc>
              <a:defRPr/>
            </a:pPr>
            <a:endParaRPr lang="en-US" altLang="en-US" sz="1000" b="1" spc="0" baseline="0" dirty="0">
              <a:solidFill>
                <a:srgbClr val="FFFFFF"/>
              </a:solidFill>
              <a:latin typeface="+mj-lt"/>
              <a:ea typeface="ＭＳ Ｐゴシック" charset="-128"/>
            </a:endParaRPr>
          </a:p>
          <a:p>
            <a:pPr algn="ctr" rtl="0">
              <a:lnSpc>
                <a:spcPct val="150000"/>
              </a:lnSpc>
              <a:defRPr/>
            </a:pPr>
            <a:r>
              <a:rPr lang="fr" sz="2025" b="1" spc="0">
                <a:solidFill>
                  <a:srgbClr val="FFFFFF"/>
                </a:solidFill>
                <a:latin typeface="+mj-lt"/>
                <a:ea typeface="ＭＳ Ｐゴシック" charset="-128"/>
              </a:rPr>
              <a:t>webstore.ansi.org</a:t>
            </a:r>
          </a:p>
          <a:p>
            <a:pPr algn="ctr" rtl="0">
              <a:lnSpc>
                <a:spcPct val="150000"/>
              </a:lnSpc>
              <a:defRPr/>
            </a:pPr>
            <a:endParaRPr lang="en-US" altLang="en-US" sz="1000" b="1" spc="0" baseline="0" dirty="0">
              <a:solidFill>
                <a:srgbClr val="FFFFFF"/>
              </a:solidFill>
              <a:latin typeface="+mj-lt"/>
              <a:ea typeface="ＭＳ Ｐゴシック" charset="-128"/>
            </a:endParaRPr>
          </a:p>
          <a:p>
            <a:pPr algn="ctr" rtl="0">
              <a:lnSpc>
                <a:spcPct val="150000"/>
              </a:lnSpc>
              <a:defRPr/>
            </a:pPr>
            <a:r>
              <a:rPr lang="fr" sz="2025" b="1" spc="0">
                <a:solidFill>
                  <a:srgbClr val="FFFFFF"/>
                </a:solidFill>
                <a:latin typeface="+mj-lt"/>
                <a:ea typeface="ＭＳ Ｐゴシック" charset="-128"/>
              </a:rPr>
              <a:t>sanitation.ansi.org</a:t>
            </a:r>
          </a:p>
          <a:p>
            <a:pPr algn="ctr" rtl="0">
              <a:lnSpc>
                <a:spcPct val="140000"/>
              </a:lnSpc>
              <a:defRPr/>
            </a:pPr>
            <a:endParaRPr lang="en-US" altLang="en-US" sz="2025" b="1" spc="0" baseline="0" dirty="0">
              <a:solidFill>
                <a:srgbClr val="FFFFFF"/>
              </a:solidFill>
              <a:latin typeface="+mj-lt"/>
              <a:ea typeface="ＭＳ Ｐゴシック" charset="-128"/>
            </a:endParaRPr>
          </a:p>
        </p:txBody>
      </p:sp>
      <p:sp>
        <p:nvSpPr>
          <p:cNvPr id="14" name="Text Placeholder 13"/>
          <p:cNvSpPr>
            <a:spLocks noGrp="1"/>
          </p:cNvSpPr>
          <p:nvPr userDrawn="1">
            <p:ph type="body" sz="quarter" idx="10" hasCustomPrompt="1"/>
          </p:nvPr>
        </p:nvSpPr>
        <p:spPr>
          <a:xfrm>
            <a:off x="644437" y="1557206"/>
            <a:ext cx="4254681" cy="2708117"/>
          </a:xfrm>
          <a:prstGeom prst="rect">
            <a:avLst/>
          </a:prstGeom>
        </p:spPr>
        <p:txBody>
          <a:bodyPr rtlCol="0"/>
          <a:lstStyle>
            <a:lvl1pPr marL="0" indent="0">
              <a:buFontTx/>
              <a:buNone/>
              <a:defRPr sz="1500" b="1" spc="0" baseline="0">
                <a:solidFill>
                  <a:srgbClr val="FFFFFF"/>
                </a:solidFill>
                <a:latin typeface="+mj-lt"/>
              </a:defRPr>
            </a:lvl1pPr>
            <a:lvl2pPr marL="166680" indent="0">
              <a:buFontTx/>
              <a:buNone/>
              <a:defRPr/>
            </a:lvl2pPr>
            <a:lvl3pPr marL="333358" indent="0">
              <a:buFontTx/>
              <a:buNone/>
              <a:defRPr/>
            </a:lvl3pPr>
            <a:lvl4pPr marL="500038" indent="0">
              <a:buFontTx/>
              <a:buNone/>
              <a:defRPr/>
            </a:lvl4pPr>
            <a:lvl5pPr marL="666718" indent="0">
              <a:buFontTx/>
              <a:buNone/>
              <a:defRPr/>
            </a:lvl5pPr>
          </a:lstStyle>
          <a:p>
            <a:pPr lvl="0" rtl="0"/>
            <a:r>
              <a:rPr lang="fr"/>
              <a:t>Contact Name</a:t>
            </a:r>
          </a:p>
          <a:p>
            <a:pPr lvl="0" rtl="0"/>
            <a:r>
              <a:rPr lang="fr"/>
              <a:t>Job Title</a:t>
            </a:r>
          </a:p>
          <a:p>
            <a:pPr lvl="0" rtl="0"/>
            <a:r>
              <a:rPr lang="fr"/>
              <a:t>Phone</a:t>
            </a:r>
          </a:p>
          <a:p>
            <a:pPr lvl="0" rtl="0"/>
            <a:r>
              <a:rPr lang="fr"/>
              <a:t>Email</a:t>
            </a:r>
          </a:p>
          <a:p>
            <a:pPr lvl="0" rtl="0"/>
            <a:endParaRPr lang="en-US" dirty="0"/>
          </a:p>
          <a:p>
            <a:pPr lvl="0" rtl="0"/>
            <a:r>
              <a:rPr lang="fr"/>
              <a:t>Web Page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191" y="5324622"/>
            <a:ext cx="3624351" cy="1616265"/>
          </a:xfrm>
          <a:prstGeom prst="rect">
            <a:avLst/>
          </a:prstGeom>
        </p:spPr>
      </p:pic>
    </p:spTree>
    <p:extLst>
      <p:ext uri="{BB962C8B-B14F-4D97-AF65-F5344CB8AC3E}">
        <p14:creationId xmlns:p14="http://schemas.microsoft.com/office/powerpoint/2010/main" val="147491856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9B406B-9A3E-DF4B-9113-23A0BDAEE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p:txBody>
          <a:bodyPr rtlCol="0"/>
          <a:lstStyle/>
          <a:p>
            <a:pPr rtl="0"/>
            <a:r>
              <a:rPr lang="en-US"/>
              <a:t>9/17/2020</a:t>
            </a:r>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
        <p:nvSpPr>
          <p:cNvPr id="8" name="Text Placeholder 2">
            <a:extLst>
              <a:ext uri="{FF2B5EF4-FFF2-40B4-BE49-F238E27FC236}">
                <a16:creationId xmlns:a16="http://schemas.microsoft.com/office/drawing/2014/main" id="{15A10FDA-7958-4B46-B0C1-0D84F19369B8}"/>
              </a:ext>
            </a:extLst>
          </p:cNvPr>
          <p:cNvSpPr>
            <a:spLocks noGrp="1"/>
          </p:cNvSpPr>
          <p:nvPr>
            <p:ph type="body" idx="1" hasCustomPrompt="1"/>
          </p:nvPr>
        </p:nvSpPr>
        <p:spPr>
          <a:xfrm>
            <a:off x="628650" y="300038"/>
            <a:ext cx="2952750" cy="2371725"/>
          </a:xfrm>
        </p:spPr>
        <p:txBody>
          <a:bodyPr rtlCol="0">
            <a:normAutofit/>
          </a:bodyPr>
          <a:lstStyle>
            <a:lvl1pPr marL="0" indent="0">
              <a:buNone/>
              <a:defRPr sz="3600">
                <a:solidFill>
                  <a:srgbClr val="0A55A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
              <a:t>discussion</a:t>
            </a:r>
          </a:p>
        </p:txBody>
      </p:sp>
      <p:sp>
        <p:nvSpPr>
          <p:cNvPr id="11" name="Subtitle 2">
            <a:extLst>
              <a:ext uri="{FF2B5EF4-FFF2-40B4-BE49-F238E27FC236}">
                <a16:creationId xmlns:a16="http://schemas.microsoft.com/office/drawing/2014/main" id="{98E84DB1-0342-934F-A91A-A893E50BE9DB}"/>
              </a:ext>
            </a:extLst>
          </p:cNvPr>
          <p:cNvSpPr>
            <a:spLocks noGrp="1"/>
          </p:cNvSpPr>
          <p:nvPr>
            <p:ph type="subTitle" idx="13" hasCustomPrompt="1"/>
          </p:nvPr>
        </p:nvSpPr>
        <p:spPr>
          <a:xfrm>
            <a:off x="8501063" y="3931956"/>
            <a:ext cx="3547501" cy="1930961"/>
          </a:xfrm>
        </p:spPr>
        <p:txBody>
          <a:bodyPr rtlCol="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Presenter(s)</a:t>
            </a:r>
          </a:p>
          <a:p>
            <a:pPr rtl="0"/>
            <a:r>
              <a:rPr lang="fr"/>
              <a:t>Date</a:t>
            </a:r>
          </a:p>
          <a:p>
            <a:pPr rtl="0"/>
            <a:r>
              <a:rPr lang="fr"/>
              <a:t>Event</a:t>
            </a:r>
          </a:p>
          <a:p>
            <a:pPr rtl="0"/>
            <a:r>
              <a:rPr lang="fr"/>
              <a:t>Location</a:t>
            </a:r>
          </a:p>
        </p:txBody>
      </p:sp>
      <p:pic>
        <p:nvPicPr>
          <p:cNvPr id="12" name="Picture 11">
            <a:extLst>
              <a:ext uri="{FF2B5EF4-FFF2-40B4-BE49-F238E27FC236}">
                <a16:creationId xmlns:a16="http://schemas.microsoft.com/office/drawing/2014/main" id="{9131B10C-51C0-4F44-83DD-E32ABCA7A26D}"/>
              </a:ext>
            </a:extLst>
          </p:cNvPr>
          <p:cNvPicPr>
            <a:picLocks noChangeAspect="1"/>
          </p:cNvPicPr>
          <p:nvPr userDrawn="1"/>
        </p:nvPicPr>
        <p:blipFill>
          <a:blip r:embed="rId3"/>
          <a:stretch>
            <a:fillRect/>
          </a:stretch>
        </p:blipFill>
        <p:spPr>
          <a:xfrm>
            <a:off x="8138649" y="5972175"/>
            <a:ext cx="2834640" cy="885825"/>
          </a:xfrm>
          <a:prstGeom prst="rect">
            <a:avLst/>
          </a:prstGeom>
        </p:spPr>
      </p:pic>
    </p:spTree>
    <p:extLst>
      <p:ext uri="{BB962C8B-B14F-4D97-AF65-F5344CB8AC3E}">
        <p14:creationId xmlns:p14="http://schemas.microsoft.com/office/powerpoint/2010/main" val="3747859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2C80C7-310B-1A43-BD7E-DD76A3347752}"/>
              </a:ext>
            </a:extLst>
          </p:cNvPr>
          <p:cNvPicPr>
            <a:picLocks noChangeAspect="1"/>
          </p:cNvPicPr>
          <p:nvPr userDrawn="1"/>
        </p:nvPicPr>
        <p:blipFill rotWithShape="1">
          <a:blip r:embed="rId2">
            <a:alphaModFix/>
          </a:blip>
          <a:srcRect t="513" r="68807" b="30775"/>
          <a:stretch/>
        </p:blipFill>
        <p:spPr>
          <a:xfrm>
            <a:off x="-37003" y="0"/>
            <a:ext cx="5534709" cy="6858000"/>
          </a:xfrm>
          <a:prstGeom prst="rect">
            <a:avLst/>
          </a:prstGeom>
        </p:spPr>
      </p:pic>
      <p:sp>
        <p:nvSpPr>
          <p:cNvPr id="2" name="Title 1">
            <a:extLst>
              <a:ext uri="{FF2B5EF4-FFF2-40B4-BE49-F238E27FC236}">
                <a16:creationId xmlns:a16="http://schemas.microsoft.com/office/drawing/2014/main" id="{5CC6BF06-BDF3-5546-BF2E-1DA9421FC3AD}"/>
              </a:ext>
            </a:extLst>
          </p:cNvPr>
          <p:cNvSpPr>
            <a:spLocks noGrp="1"/>
          </p:cNvSpPr>
          <p:nvPr>
            <p:ph type="title" hasCustomPrompt="1"/>
          </p:nvPr>
        </p:nvSpPr>
        <p:spPr>
          <a:xfrm>
            <a:off x="389135" y="2515235"/>
            <a:ext cx="3926524" cy="1325880"/>
          </a:xfrm>
        </p:spPr>
        <p:txBody>
          <a:bodyPr lIns="0" tIns="0" rIns="0" bIns="0" rtlCol="0" anchor="ctr" anchorCtr="0"/>
          <a:lstStyle>
            <a:lvl1pPr algn="r">
              <a:defRPr b="1" baseline="0">
                <a:solidFill>
                  <a:srgbClr val="0A55A3"/>
                </a:solidFill>
              </a:defRPr>
            </a:lvl1pPr>
          </a:lstStyle>
          <a:p>
            <a:pPr rtl="0"/>
            <a:r>
              <a:rPr lang="fr"/>
              <a:t>title style</a:t>
            </a:r>
          </a:p>
        </p:txBody>
      </p:sp>
      <p:sp>
        <p:nvSpPr>
          <p:cNvPr id="3"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3" y="1252728"/>
            <a:ext cx="5683392" cy="4352544"/>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4" name="Date Placeholder 3">
            <a:extLst>
              <a:ext uri="{FF2B5EF4-FFF2-40B4-BE49-F238E27FC236}">
                <a16:creationId xmlns:a16="http://schemas.microsoft.com/office/drawing/2014/main" id="{04695BE2-42D1-FA41-B94E-C38DD3FF3561}"/>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9/17/2020</a:t>
            </a:r>
          </a:p>
        </p:txBody>
      </p:sp>
      <p:sp>
        <p:nvSpPr>
          <p:cNvPr id="6" name="Slide Number Placeholder 5">
            <a:extLst>
              <a:ext uri="{FF2B5EF4-FFF2-40B4-BE49-F238E27FC236}">
                <a16:creationId xmlns:a16="http://schemas.microsoft.com/office/drawing/2014/main" id="{ECF3DB2E-EE73-F942-A54E-26D3DE29946F}"/>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3"/>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1176026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2E259E-8B94-1748-884F-311C6C0C255E}"/>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45507C57-2048-2046-AD54-0E863C98F1E1}"/>
              </a:ext>
            </a:extLst>
          </p:cNvPr>
          <p:cNvSpPr>
            <a:spLocks noGrp="1"/>
          </p:cNvSpPr>
          <p:nvPr>
            <p:ph type="body" idx="1" hasCustomPrompt="1"/>
          </p:nvPr>
        </p:nvSpPr>
        <p:spPr>
          <a:xfrm>
            <a:off x="838200" y="1928817"/>
            <a:ext cx="10515600" cy="1500187"/>
          </a:xfrm>
          <a:prstGeom prst="rect">
            <a:avLst/>
          </a:prstGeom>
        </p:spPr>
        <p:txBody>
          <a:bodyPr rtlCol="0">
            <a:normAutofit/>
          </a:bodyPr>
          <a:lstStyle>
            <a:lvl1pPr marL="0" indent="0">
              <a:buNone/>
              <a:defRPr sz="3600">
                <a:solidFill>
                  <a:srgbClr val="0A55A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rtl="0"/>
            <a:r>
              <a:rPr lang="fr"/>
              <a:t>discussion</a:t>
            </a:r>
          </a:p>
        </p:txBody>
      </p:sp>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9/17/2020</a:t>
            </a:r>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30389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05D4-CBAF-5046-A811-F35AE54F985F}"/>
              </a:ext>
            </a:extLst>
          </p:cNvPr>
          <p:cNvSpPr>
            <a:spLocks noGrp="1"/>
          </p:cNvSpPr>
          <p:nvPr>
            <p:ph type="title"/>
          </p:nvPr>
        </p:nvSpPr>
        <p:spPr/>
        <p:txBody>
          <a:bodyPr rtlCol="0"/>
          <a:lstStyle>
            <a:lvl1pPr>
              <a:defRPr b="1"/>
            </a:lvl1pPr>
          </a:lstStyle>
          <a:p>
            <a:pPr rtl="0"/>
            <a:r>
              <a:rPr lang="fr"/>
              <a:t>Click to edit Master title style</a:t>
            </a:r>
          </a:p>
        </p:txBody>
      </p:sp>
      <p:sp>
        <p:nvSpPr>
          <p:cNvPr id="5" name="Date Placeholder 4">
            <a:extLst>
              <a:ext uri="{FF2B5EF4-FFF2-40B4-BE49-F238E27FC236}">
                <a16:creationId xmlns:a16="http://schemas.microsoft.com/office/drawing/2014/main" id="{918AE237-BCEB-F042-B839-5F804625181E}"/>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9/17/2020</a:t>
            </a:r>
          </a:p>
        </p:txBody>
      </p:sp>
      <p:sp>
        <p:nvSpPr>
          <p:cNvPr id="6" name="Footer Placeholder 5">
            <a:extLst>
              <a:ext uri="{FF2B5EF4-FFF2-40B4-BE49-F238E27FC236}">
                <a16:creationId xmlns:a16="http://schemas.microsoft.com/office/drawing/2014/main" id="{1C727A8C-7831-A14B-92AE-0C8819504190}"/>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6A2DA942-7081-564E-B272-A18036B82EF8}"/>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3868118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062D-B4FD-FC4C-811D-C48421AA920C}"/>
              </a:ext>
            </a:extLst>
          </p:cNvPr>
          <p:cNvSpPr>
            <a:spLocks noGrp="1"/>
          </p:cNvSpPr>
          <p:nvPr>
            <p:ph type="title"/>
          </p:nvPr>
        </p:nvSpPr>
        <p:spPr>
          <a:xfrm>
            <a:off x="838200" y="0"/>
            <a:ext cx="10515600" cy="1325563"/>
          </a:xfrm>
        </p:spPr>
        <p:txBody>
          <a:bodyPr rtlCol="0"/>
          <a:lstStyle>
            <a:lvl1pPr>
              <a:defRPr b="1"/>
            </a:lvl1pPr>
          </a:lstStyle>
          <a:p>
            <a:pPr rtl="0"/>
            <a:r>
              <a:rPr lang="fr"/>
              <a:t>Click to edit Master title style</a:t>
            </a:r>
          </a:p>
        </p:txBody>
      </p:sp>
      <p:sp>
        <p:nvSpPr>
          <p:cNvPr id="3" name="Text Placeholder 2">
            <a:extLst>
              <a:ext uri="{FF2B5EF4-FFF2-40B4-BE49-F238E27FC236}">
                <a16:creationId xmlns:a16="http://schemas.microsoft.com/office/drawing/2014/main" id="{5A0A4432-9C52-6F46-8954-7A023B5D5E2A}"/>
              </a:ext>
            </a:extLst>
          </p:cNvPr>
          <p:cNvSpPr>
            <a:spLocks noGrp="1"/>
          </p:cNvSpPr>
          <p:nvPr>
            <p:ph type="body" idx="1"/>
          </p:nvPr>
        </p:nvSpPr>
        <p:spPr>
          <a:xfrm>
            <a:off x="838200" y="1681163"/>
            <a:ext cx="5157787" cy="823912"/>
          </a:xfrm>
          <a:prstGeom prst="rect">
            <a:avLst/>
          </a:prstGeom>
        </p:spPr>
        <p:txBody>
          <a:bodyPr rtlCol="0"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rtl="0"/>
            <a:r>
              <a:rPr lang="fr"/>
              <a:t>Click to edit Master text styles</a:t>
            </a:r>
          </a:p>
        </p:txBody>
      </p:sp>
      <p:sp>
        <p:nvSpPr>
          <p:cNvPr id="5" name="Text Placeholder 4">
            <a:extLst>
              <a:ext uri="{FF2B5EF4-FFF2-40B4-BE49-F238E27FC236}">
                <a16:creationId xmlns:a16="http://schemas.microsoft.com/office/drawing/2014/main" id="{AA8456CC-A5D6-C746-87C6-DD1866691BEB}"/>
              </a:ext>
            </a:extLst>
          </p:cNvPr>
          <p:cNvSpPr>
            <a:spLocks noGrp="1"/>
          </p:cNvSpPr>
          <p:nvPr>
            <p:ph type="body" sz="quarter" idx="3"/>
          </p:nvPr>
        </p:nvSpPr>
        <p:spPr>
          <a:xfrm>
            <a:off x="6172202" y="1681163"/>
            <a:ext cx="5183188" cy="823912"/>
          </a:xfrm>
          <a:prstGeom prst="rect">
            <a:avLst/>
          </a:prstGeom>
        </p:spPr>
        <p:txBody>
          <a:bodyPr rtlCol="0"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rtl="0"/>
            <a:r>
              <a:rPr lang="fr"/>
              <a:t>Click to edit Master text styles</a:t>
            </a:r>
          </a:p>
        </p:txBody>
      </p:sp>
      <p:sp>
        <p:nvSpPr>
          <p:cNvPr id="7" name="Date Placeholder 6">
            <a:extLst>
              <a:ext uri="{FF2B5EF4-FFF2-40B4-BE49-F238E27FC236}">
                <a16:creationId xmlns:a16="http://schemas.microsoft.com/office/drawing/2014/main" id="{CFE1A214-1752-7B48-81FD-1A083073CB4D}"/>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9/17/2020</a:t>
            </a:r>
          </a:p>
        </p:txBody>
      </p:sp>
      <p:sp>
        <p:nvSpPr>
          <p:cNvPr id="8" name="Footer Placeholder 7">
            <a:extLst>
              <a:ext uri="{FF2B5EF4-FFF2-40B4-BE49-F238E27FC236}">
                <a16:creationId xmlns:a16="http://schemas.microsoft.com/office/drawing/2014/main" id="{95BF65E2-571C-DB4E-8DC1-F70EDA9B735F}"/>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2B524C6A-2D26-6A4E-BDDA-EB26829C36A4}"/>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
        <p:nvSpPr>
          <p:cNvPr id="13" name="Content Placeholder 2">
            <a:extLst>
              <a:ext uri="{FF2B5EF4-FFF2-40B4-BE49-F238E27FC236}">
                <a16:creationId xmlns:a16="http://schemas.microsoft.com/office/drawing/2014/main" id="{341E2711-88DD-F94E-B9DF-70CB450E5F4A}"/>
              </a:ext>
            </a:extLst>
          </p:cNvPr>
          <p:cNvSpPr>
            <a:spLocks noGrp="1"/>
          </p:cNvSpPr>
          <p:nvPr>
            <p:ph idx="14"/>
          </p:nvPr>
        </p:nvSpPr>
        <p:spPr>
          <a:xfrm>
            <a:off x="838200" y="2505075"/>
            <a:ext cx="5157787" cy="3755236"/>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
        <p:nvSpPr>
          <p:cNvPr id="14" name="Content Placeholder 2">
            <a:extLst>
              <a:ext uri="{FF2B5EF4-FFF2-40B4-BE49-F238E27FC236}">
                <a16:creationId xmlns:a16="http://schemas.microsoft.com/office/drawing/2014/main" id="{341E2711-88DD-F94E-B9DF-70CB450E5F4A}"/>
              </a:ext>
            </a:extLst>
          </p:cNvPr>
          <p:cNvSpPr>
            <a:spLocks noGrp="1"/>
          </p:cNvSpPr>
          <p:nvPr>
            <p:ph idx="15"/>
          </p:nvPr>
        </p:nvSpPr>
        <p:spPr>
          <a:xfrm>
            <a:off x="6184902" y="2505075"/>
            <a:ext cx="5157787" cy="3755236"/>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p>
        </p:txBody>
      </p:sp>
    </p:spTree>
    <p:extLst>
      <p:ext uri="{BB962C8B-B14F-4D97-AF65-F5344CB8AC3E}">
        <p14:creationId xmlns:p14="http://schemas.microsoft.com/office/powerpoint/2010/main" val="369480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796-74C3-844E-94C0-5AECC782C728}"/>
              </a:ext>
            </a:extLst>
          </p:cNvPr>
          <p:cNvSpPr>
            <a:spLocks noGrp="1"/>
          </p:cNvSpPr>
          <p:nvPr>
            <p:ph type="title"/>
          </p:nvPr>
        </p:nvSpPr>
        <p:spPr>
          <a:xfrm>
            <a:off x="809625" y="0"/>
            <a:ext cx="10515600" cy="1325563"/>
          </a:xfrm>
        </p:spPr>
        <p:txBody>
          <a:bodyPr rtlCol="0"/>
          <a:lstStyle>
            <a:lvl1pPr>
              <a:defRPr b="1"/>
            </a:lvl1pPr>
          </a:lstStyle>
          <a:p>
            <a:pPr rtl="0"/>
            <a:r>
              <a:rPr lang="fr"/>
              <a:t>Click to edit Master title style</a:t>
            </a:r>
          </a:p>
        </p:txBody>
      </p:sp>
      <p:sp>
        <p:nvSpPr>
          <p:cNvPr id="3" name="Date Placeholder 2">
            <a:extLst>
              <a:ext uri="{FF2B5EF4-FFF2-40B4-BE49-F238E27FC236}">
                <a16:creationId xmlns:a16="http://schemas.microsoft.com/office/drawing/2014/main" id="{671EAB79-5A74-4248-AEE5-2E783A4AED6F}"/>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9/17/2020</a:t>
            </a:r>
          </a:p>
        </p:txBody>
      </p:sp>
      <p:sp>
        <p:nvSpPr>
          <p:cNvPr id="4" name="Footer Placeholder 3">
            <a:extLst>
              <a:ext uri="{FF2B5EF4-FFF2-40B4-BE49-F238E27FC236}">
                <a16:creationId xmlns:a16="http://schemas.microsoft.com/office/drawing/2014/main" id="{0C5B15A9-EA18-5A4F-9732-70013C78D661}"/>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8392A80-31D5-9F42-A620-88FF3A067DD4}"/>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6" name="Picture 5">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1350856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91D22-A5B6-4C47-905D-416D80F2D6B4}"/>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9/17/2020</a:t>
            </a:r>
          </a:p>
        </p:txBody>
      </p:sp>
      <p:sp>
        <p:nvSpPr>
          <p:cNvPr id="3" name="Footer Placeholder 2">
            <a:extLst>
              <a:ext uri="{FF2B5EF4-FFF2-40B4-BE49-F238E27FC236}">
                <a16:creationId xmlns:a16="http://schemas.microsoft.com/office/drawing/2014/main" id="{5D7F3AFB-7A6B-DA40-A900-F037276F6530}"/>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183A714-81A9-F541-B241-8E250DD6A6FE}"/>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5" name="Picture 4">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4107193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030D23-0584-8A44-93F9-1D90EDEAA7CE}"/>
              </a:ext>
            </a:extLst>
          </p:cNvPr>
          <p:cNvSpPr>
            <a:spLocks noGrp="1"/>
          </p:cNvSpPr>
          <p:nvPr>
            <p:ph idx="1" hasCustomPrompt="1"/>
          </p:nvPr>
        </p:nvSpPr>
        <p:spPr>
          <a:xfrm>
            <a:off x="838202" y="987429"/>
            <a:ext cx="10517188" cy="4873625"/>
          </a:xfrm>
          <a:prstGeom prst="rect">
            <a:avLst/>
          </a:prstGeom>
        </p:spPr>
        <p:txBody>
          <a:bodyPr rtlCol="0"/>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
              <a:t>[VIDEO]</a:t>
            </a:r>
          </a:p>
        </p:txBody>
      </p:sp>
      <p:sp>
        <p:nvSpPr>
          <p:cNvPr id="5" name="Date Placeholder 4">
            <a:extLst>
              <a:ext uri="{FF2B5EF4-FFF2-40B4-BE49-F238E27FC236}">
                <a16:creationId xmlns:a16="http://schemas.microsoft.com/office/drawing/2014/main" id="{A0F8AB91-85C2-284E-B7A5-394EB18A291D}"/>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9/17/2020</a:t>
            </a:r>
          </a:p>
        </p:txBody>
      </p:sp>
      <p:sp>
        <p:nvSpPr>
          <p:cNvPr id="6" name="Footer Placeholder 5">
            <a:extLst>
              <a:ext uri="{FF2B5EF4-FFF2-40B4-BE49-F238E27FC236}">
                <a16:creationId xmlns:a16="http://schemas.microsoft.com/office/drawing/2014/main" id="{A13AEB2E-49EA-B94D-9DC4-DD308EE40FF2}"/>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0B46456F-1D63-4C4D-84AD-07BA116F39FD}"/>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1480191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00522-2591-6544-A3EE-DE5B4BDF4467}"/>
              </a:ext>
            </a:extLst>
          </p:cNvPr>
          <p:cNvSpPr>
            <a:spLocks noGrp="1"/>
          </p:cNvSpPr>
          <p:nvPr>
            <p:ph type="title"/>
          </p:nvPr>
        </p:nvSpPr>
        <p:spPr>
          <a:xfrm>
            <a:off x="839788" y="457200"/>
            <a:ext cx="3932237" cy="1600200"/>
          </a:xfrm>
        </p:spPr>
        <p:txBody>
          <a:bodyPr rtlCol="0" anchor="b"/>
          <a:lstStyle>
            <a:lvl1pPr>
              <a:defRPr sz="3200"/>
            </a:lvl1pPr>
          </a:lstStyle>
          <a:p>
            <a:pPr rtl="0"/>
            <a:r>
              <a:rPr lang="fr"/>
              <a:t>Click to edit Master title style</a:t>
            </a:r>
          </a:p>
        </p:txBody>
      </p:sp>
      <p:sp>
        <p:nvSpPr>
          <p:cNvPr id="3" name="Picture Placeholder 2">
            <a:extLst>
              <a:ext uri="{FF2B5EF4-FFF2-40B4-BE49-F238E27FC236}">
                <a16:creationId xmlns:a16="http://schemas.microsoft.com/office/drawing/2014/main" id="{AEEBDD08-A3E3-B844-80D1-C933171EB581}"/>
              </a:ext>
            </a:extLst>
          </p:cNvPr>
          <p:cNvSpPr>
            <a:spLocks noGrp="1"/>
          </p:cNvSpPr>
          <p:nvPr>
            <p:ph type="pic" idx="1"/>
          </p:nvPr>
        </p:nvSpPr>
        <p:spPr>
          <a:xfrm>
            <a:off x="5183188" y="987429"/>
            <a:ext cx="6172200" cy="4873625"/>
          </a:xfrm>
          <a:prstGeom prst="rect">
            <a:avLst/>
          </a:prstGeom>
        </p:spPr>
        <p:txBody>
          <a:bodyPr rtlCol="0"/>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rtl="0"/>
            <a:endParaRPr lang="en-US"/>
          </a:p>
        </p:txBody>
      </p:sp>
      <p:sp>
        <p:nvSpPr>
          <p:cNvPr id="4" name="Text Placeholder 3">
            <a:extLst>
              <a:ext uri="{FF2B5EF4-FFF2-40B4-BE49-F238E27FC236}">
                <a16:creationId xmlns:a16="http://schemas.microsoft.com/office/drawing/2014/main" id="{327F237E-8602-EC41-997A-021E9CF3C0C3}"/>
              </a:ext>
            </a:extLst>
          </p:cNvPr>
          <p:cNvSpPr>
            <a:spLocks noGrp="1"/>
          </p:cNvSpPr>
          <p:nvPr>
            <p:ph type="body" sz="half" idx="2"/>
          </p:nvPr>
        </p:nvSpPr>
        <p:spPr>
          <a:xfrm>
            <a:off x="839788" y="2057400"/>
            <a:ext cx="3932237" cy="3811588"/>
          </a:xfrm>
          <a:prstGeom prst="rect">
            <a:avLst/>
          </a:prstGeom>
        </p:spPr>
        <p:txBody>
          <a:bodyPr rtlCol="0"/>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rtl="0"/>
            <a:r>
              <a:rPr lang="fr"/>
              <a:t>Click to edit Master text styles</a:t>
            </a:r>
          </a:p>
        </p:txBody>
      </p:sp>
      <p:sp>
        <p:nvSpPr>
          <p:cNvPr id="5" name="Date Placeholder 4">
            <a:extLst>
              <a:ext uri="{FF2B5EF4-FFF2-40B4-BE49-F238E27FC236}">
                <a16:creationId xmlns:a16="http://schemas.microsoft.com/office/drawing/2014/main" id="{04718F18-7780-5640-A40F-98A72D81B947}"/>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9/17/2020</a:t>
            </a:r>
          </a:p>
        </p:txBody>
      </p:sp>
      <p:sp>
        <p:nvSpPr>
          <p:cNvPr id="6" name="Footer Placeholder 5">
            <a:extLst>
              <a:ext uri="{FF2B5EF4-FFF2-40B4-BE49-F238E27FC236}">
                <a16:creationId xmlns:a16="http://schemas.microsoft.com/office/drawing/2014/main" id="{994DA447-ED4A-024D-BAF5-57703115C0A0}"/>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9ECAB821-EC67-9E4D-BD97-72414B357757}"/>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2190718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E6D6F-715E-D64A-8F1E-FAF5C6D8EFD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pPr rtl="0"/>
            <a:r>
              <a:rPr lang="fr"/>
              <a:t>Click to edit Master title style</a:t>
            </a:r>
          </a:p>
        </p:txBody>
      </p:sp>
      <p:sp>
        <p:nvSpPr>
          <p:cNvPr id="6" name="Slide Number Placeholder 5">
            <a:extLst>
              <a:ext uri="{FF2B5EF4-FFF2-40B4-BE49-F238E27FC236}">
                <a16:creationId xmlns:a16="http://schemas.microsoft.com/office/drawing/2014/main" id="{0B7D2D8D-2001-3846-82C7-BABE3E23ECF8}"/>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21754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5" r:id="rId10"/>
    <p:sldLayoutId id="2147483676" r:id="rId11"/>
  </p:sldLayoutIdLst>
  <p:hf hdr="0" ftr="0" dt="0"/>
  <p:txStyles>
    <p:titleStyle>
      <a:lvl1pPr algn="l" defTabSz="914377" rtl="0" eaLnBrk="1" latinLnBrk="0" hangingPunct="1">
        <a:lnSpc>
          <a:spcPct val="90000"/>
        </a:lnSpc>
        <a:spcBef>
          <a:spcPct val="0"/>
        </a:spcBef>
        <a:buNone/>
        <a:defRPr sz="4400" kern="1200">
          <a:solidFill>
            <a:srgbClr val="0A55A3"/>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17.jpe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7.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hyperlink" Target="https://sanitation.ansi.org/Photo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slideLayout" Target="../slideLayouts/slideLayout11.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8" Type="http://schemas.openxmlformats.org/officeDocument/2006/relationships/hyperlink" Target="https://www.youtube.com/watch?v=9TJPg1AkoJ0&amp;" TargetMode="External"/><Relationship Id="rId3" Type="http://schemas.openxmlformats.org/officeDocument/2006/relationships/notesSlide" Target="../notesSlides/notesSlide1.xml"/><Relationship Id="rId7" Type="http://schemas.openxmlformats.org/officeDocument/2006/relationships/hyperlink" Target="https://www.youtube.com/watch?v=Gxl_DB-peqc" TargetMode="External"/><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hyperlink" Target="https://www.youtube.com/watch?v=DhNaJqEZvoM&amp;feature=youtu.be" TargetMode="External"/><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hyperlink" Target="https://v.youku.com/v_show/id_XNDc4MzA0OTkyOA==.html?spm=a2hbt.13141534.app.5~5!2~5!2~5~5~5!2~5~5!2~5!2~5!2~5~5~A"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0.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rtlCol="0"/>
          <a:lstStyle/>
          <a:p>
            <a:pPr rtl="0"/>
            <a:r>
              <a:rPr lang="fr"/>
              <a:t>Nom de l’animateur</a:t>
            </a:r>
          </a:p>
          <a:p>
            <a:pPr rtl="0"/>
            <a:r>
              <a:rPr lang="fr"/>
              <a:t>Organisation</a:t>
            </a:r>
          </a:p>
          <a:p>
            <a:pPr rtl="0"/>
            <a:r>
              <a:rPr lang="fr"/>
              <a:t>Date</a:t>
            </a:r>
          </a:p>
          <a:p>
            <a:pPr rtl="0"/>
            <a:r>
              <a:rPr lang="fr"/>
              <a:t>Lieu</a:t>
            </a:r>
          </a:p>
        </p:txBody>
      </p:sp>
      <p:sp>
        <p:nvSpPr>
          <p:cNvPr id="6" name="Text Placeholder 5"/>
          <p:cNvSpPr>
            <a:spLocks noGrp="1"/>
          </p:cNvSpPr>
          <p:nvPr>
            <p:ph type="body" sz="quarter" idx="13"/>
          </p:nvPr>
        </p:nvSpPr>
        <p:spPr>
          <a:xfrm>
            <a:off x="0" y="3636987"/>
            <a:ext cx="4686725" cy="855663"/>
          </a:xfrm>
        </p:spPr>
        <p:txBody>
          <a:bodyPr rtlCol="0"/>
          <a:lstStyle/>
          <a:p>
            <a:pPr rtl="0"/>
            <a:r>
              <a:rPr lang="fr"/>
              <a:t>ISO 30500 &amp; ISO 24521</a:t>
            </a:r>
          </a:p>
          <a:p>
            <a:pPr rtl="0"/>
            <a:endParaRPr lang="en-US" dirty="0"/>
          </a:p>
        </p:txBody>
      </p:sp>
      <p:sp>
        <p:nvSpPr>
          <p:cNvPr id="4" name="Title 3"/>
          <p:cNvSpPr>
            <a:spLocks noGrp="1"/>
          </p:cNvSpPr>
          <p:nvPr>
            <p:ph type="title"/>
          </p:nvPr>
        </p:nvSpPr>
        <p:spPr>
          <a:xfrm>
            <a:off x="859792" y="1038069"/>
            <a:ext cx="10993118" cy="715145"/>
          </a:xfrm>
        </p:spPr>
        <p:txBody>
          <a:bodyPr rtlCol="0">
            <a:normAutofit fontScale="90000"/>
          </a:bodyPr>
          <a:lstStyle/>
          <a:p>
            <a:pPr algn="l" rtl="0"/>
            <a:r>
              <a:rPr lang="fr"/>
              <a:t>Progression mondiale des </a:t>
            </a:r>
            <a:br>
              <a:rPr lang="en-US" dirty="0"/>
            </a:br>
            <a:r>
              <a:rPr lang="fr"/>
              <a:t>normes ISO sur l’assainissement autonome</a:t>
            </a:r>
            <a:br>
              <a:rPr lang="en-US" dirty="0"/>
            </a:br>
            <a:r>
              <a:rPr lang="fr"/>
              <a:t>&amp;</a:t>
            </a:r>
            <a:br>
              <a:rPr lang="en-US" dirty="0"/>
            </a:br>
            <a:r>
              <a:rPr lang="fr"/>
              <a:t>ressources en ligne</a:t>
            </a:r>
          </a:p>
        </p:txBody>
      </p:sp>
    </p:spTree>
    <p:custDataLst>
      <p:tags r:id="rId1"/>
    </p:custDataLst>
    <p:extLst>
      <p:ext uri="{BB962C8B-B14F-4D97-AF65-F5344CB8AC3E}">
        <p14:creationId xmlns:p14="http://schemas.microsoft.com/office/powerpoint/2010/main" val="1114483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fontScale="90000"/>
          </a:bodyPr>
          <a:lstStyle/>
          <a:p>
            <a:pPr rtl="0"/>
            <a:r>
              <a:rPr lang="fr" sz="3300"/>
              <a:t>Engagement mondiale de l’ANSI– Afrique de l’Ouest</a:t>
            </a:r>
            <a:br>
              <a:rPr lang="en-US" sz="3300" dirty="0"/>
            </a:br>
            <a:br>
              <a:rPr lang="en-US" sz="3300" dirty="0"/>
            </a:br>
            <a:r>
              <a:rPr lang="fr" sz="3300"/>
              <a:t>CEDEAO</a:t>
            </a:r>
          </a:p>
        </p:txBody>
      </p:sp>
      <p:sp>
        <p:nvSpPr>
          <p:cNvPr id="4" name="Content Placeholder 3"/>
          <p:cNvSpPr>
            <a:spLocks noGrp="1"/>
          </p:cNvSpPr>
          <p:nvPr>
            <p:ph idx="1"/>
          </p:nvPr>
        </p:nvSpPr>
        <p:spPr>
          <a:xfrm>
            <a:off x="5802921" y="1155032"/>
            <a:ext cx="6281987" cy="4283242"/>
          </a:xfrm>
        </p:spPr>
        <p:txBody>
          <a:bodyPr rtlCol="0">
            <a:noAutofit/>
          </a:bodyPr>
          <a:lstStyle/>
          <a:p>
            <a:pPr rtl="0">
              <a:lnSpc>
                <a:spcPct val="110000"/>
              </a:lnSpc>
            </a:pPr>
            <a:r>
              <a:rPr lang="fr" sz="1900" dirty="0"/>
              <a:t>La Communauté économique des États de l’Afrique de l’Ouest (CEDEAO) est l’organisation de normalisation d’Afrique de l’Ouest composée de 15 États-membres.</a:t>
            </a:r>
          </a:p>
          <a:p>
            <a:pPr rtl="0">
              <a:lnSpc>
                <a:spcPct val="110000"/>
              </a:lnSpc>
            </a:pPr>
            <a:r>
              <a:rPr lang="fr" sz="1900" dirty="0"/>
              <a:t>La CEDEAO a créé un nouveau sous-comité d’harmonisation technique pour l’assainissement au milieu de l’année 2019.</a:t>
            </a:r>
          </a:p>
          <a:p>
            <a:pPr rtl="0">
              <a:lnSpc>
                <a:spcPct val="110000"/>
              </a:lnSpc>
            </a:pPr>
            <a:r>
              <a:rPr lang="fr" sz="1900" dirty="0"/>
              <a:t>La CEDEAO a révisé au même moment 2 normes ISO d’assainissement autonome en 2019 : ISO 30500, ISO 24521.</a:t>
            </a:r>
          </a:p>
          <a:p>
            <a:pPr rtl="0">
              <a:lnSpc>
                <a:spcPct val="110000"/>
              </a:lnSpc>
            </a:pPr>
            <a:r>
              <a:rPr lang="fr" sz="1900" dirty="0"/>
              <a:t>Les membres de la CEDEAO ont voté pour approuver les normes ISO 30500 et ISO 24521 comme normes harmonisées de la CEDEAO en janvier 2020.</a:t>
            </a:r>
          </a:p>
          <a:p>
            <a:pPr>
              <a:lnSpc>
                <a:spcPct val="110000"/>
              </a:lnSpc>
            </a:pPr>
            <a:r>
              <a:rPr lang="fr-FR" sz="1900" dirty="0"/>
              <a:t>Le Comité de gestion technique de la CEDEAO a approuvé les normes en tant que normes harmonisées de la CEDEAO en juin 2021.</a:t>
            </a:r>
            <a:endParaRPr lang="en-US" sz="1900" dirty="0"/>
          </a:p>
        </p:txBody>
      </p:sp>
    </p:spTree>
    <p:custDataLst>
      <p:tags r:id="rId1"/>
    </p:custDataLst>
    <p:extLst>
      <p:ext uri="{BB962C8B-B14F-4D97-AF65-F5344CB8AC3E}">
        <p14:creationId xmlns:p14="http://schemas.microsoft.com/office/powerpoint/2010/main" val="4093440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a:bodyPr>
          <a:lstStyle/>
          <a:p>
            <a:pPr rtl="0"/>
            <a:r>
              <a:rPr lang="fr" sz="3300"/>
              <a:t>Réunion de la CEDEAO	</a:t>
            </a:r>
          </a:p>
        </p:txBody>
      </p:sp>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t="20038" b="17809"/>
          <a:stretch/>
        </p:blipFill>
        <p:spPr>
          <a:xfrm>
            <a:off x="387323" y="3504449"/>
            <a:ext cx="7166776" cy="3217027"/>
          </a:xfrm>
          <a:prstGeom prst="rect">
            <a:avLst/>
          </a:prstGeom>
        </p:spPr>
      </p:pic>
      <p:pic>
        <p:nvPicPr>
          <p:cNvPr id="7"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t="24081"/>
          <a:stretch/>
        </p:blipFill>
        <p:spPr>
          <a:xfrm>
            <a:off x="6591831" y="481633"/>
            <a:ext cx="5141943" cy="2927769"/>
          </a:xfrm>
          <a:prstGeom prst="rect">
            <a:avLst/>
          </a:prstGeom>
        </p:spPr>
      </p:pic>
    </p:spTree>
    <p:custDataLst>
      <p:tags r:id="rId1"/>
    </p:custDataLst>
    <p:extLst>
      <p:ext uri="{BB962C8B-B14F-4D97-AF65-F5344CB8AC3E}">
        <p14:creationId xmlns:p14="http://schemas.microsoft.com/office/powerpoint/2010/main" val="3175073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fontScale="90000"/>
          </a:bodyPr>
          <a:lstStyle/>
          <a:p>
            <a:pPr rtl="0"/>
            <a:r>
              <a:rPr lang="fr" sz="3300"/>
              <a:t>Engagement mondiale de l’ANSI– Asie du Sud</a:t>
            </a:r>
          </a:p>
        </p:txBody>
      </p:sp>
      <p:sp>
        <p:nvSpPr>
          <p:cNvPr id="4" name="Content Placeholder 3"/>
          <p:cNvSpPr>
            <a:spLocks noGrp="1"/>
          </p:cNvSpPr>
          <p:nvPr>
            <p:ph idx="1"/>
          </p:nvPr>
        </p:nvSpPr>
        <p:spPr>
          <a:xfrm>
            <a:off x="5768904" y="704335"/>
            <a:ext cx="5683392" cy="5271640"/>
          </a:xfrm>
        </p:spPr>
        <p:txBody>
          <a:bodyPr rtlCol="0">
            <a:normAutofit fontScale="92500" lnSpcReduction="10000"/>
          </a:bodyPr>
          <a:lstStyle/>
          <a:p>
            <a:pPr rtl="0"/>
            <a:r>
              <a:rPr lang="fr" b="1"/>
              <a:t>Bangladesh</a:t>
            </a:r>
          </a:p>
          <a:p>
            <a:pPr lvl="1" rtl="0"/>
            <a:r>
              <a:rPr lang="fr"/>
              <a:t>En janvier 2019, l’ANSI a organisé des réunions avec la Bangladesh Standards &amp; Testing Institution (BSTI) et les parties prenantes nationales.</a:t>
            </a:r>
          </a:p>
          <a:p>
            <a:pPr lvl="1" rtl="0"/>
            <a:r>
              <a:rPr lang="fr"/>
              <a:t>La BSTI a revu et adopté au niveau national les normes ISO 30500, ISO 24521, ISO 24510, ISO 24511 et IWA 28 (de façon identique) en août 2019.</a:t>
            </a:r>
          </a:p>
          <a:p>
            <a:pPr rtl="0"/>
            <a:r>
              <a:rPr lang="fr" b="1"/>
              <a:t>Bhoutan</a:t>
            </a:r>
          </a:p>
          <a:p>
            <a:pPr lvl="1" rtl="0"/>
            <a:r>
              <a:rPr lang="fr"/>
              <a:t>En janvier 2020, l’ANSI a rencontré les dirigeants du Bhutan Standards Bureau (BSB), du Ministry of Works &amp; Human Settlement (MWHS) et du Bhutan Toilet Organization (BTO) pour discuter des normes ISO d’assainissement autonome et de leur pertinence au Bhoutan.</a:t>
            </a:r>
          </a:p>
          <a:p>
            <a:pPr rtl="0"/>
            <a:endParaRPr lang="en-US" dirty="0"/>
          </a:p>
        </p:txBody>
      </p:sp>
    </p:spTree>
    <p:custDataLst>
      <p:tags r:id="rId1"/>
    </p:custDataLst>
    <p:extLst>
      <p:ext uri="{BB962C8B-B14F-4D97-AF65-F5344CB8AC3E}">
        <p14:creationId xmlns:p14="http://schemas.microsoft.com/office/powerpoint/2010/main" val="354284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a:bodyPr>
          <a:lstStyle/>
          <a:p>
            <a:pPr algn="r" rtl="0"/>
            <a:r>
              <a:rPr lang="fr" sz="3600"/>
              <a:t>Bangladesh</a:t>
            </a:r>
          </a:p>
        </p:txBody>
      </p:sp>
      <p:sp>
        <p:nvSpPr>
          <p:cNvPr id="2" name="Footer Placeholder 1"/>
          <p:cNvSpPr>
            <a:spLocks noGrp="1"/>
          </p:cNvSpPr>
          <p:nvPr>
            <p:ph type="ftr" sz="quarter" idx="11"/>
          </p:nvPr>
        </p:nvSpPr>
        <p:spPr/>
        <p:txBody>
          <a:bodyPr rtlCol="0"/>
          <a:lstStyle/>
          <a:p>
            <a:pPr rtl="0"/>
            <a:endParaRPr lang="en-US" dirty="0"/>
          </a:p>
        </p:txBody>
      </p:sp>
      <p:pic>
        <p:nvPicPr>
          <p:cNvPr id="8" name="Content Placeholder 3"/>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5425647" y="3540811"/>
            <a:ext cx="6653212" cy="23606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698" y="289680"/>
            <a:ext cx="5108028" cy="3831021"/>
          </a:xfrm>
          <a:prstGeom prst="rect">
            <a:avLst/>
          </a:prstGeom>
        </p:spPr>
      </p:pic>
    </p:spTree>
    <p:custDataLst>
      <p:tags r:id="rId1"/>
    </p:custDataLst>
    <p:extLst>
      <p:ext uri="{BB962C8B-B14F-4D97-AF65-F5344CB8AC3E}">
        <p14:creationId xmlns:p14="http://schemas.microsoft.com/office/powerpoint/2010/main" val="971538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lstStyle/>
          <a:p>
            <a:pPr rtl="0"/>
            <a:r>
              <a:rPr lang="fr" sz="3600"/>
              <a:t>Bhoutan</a:t>
            </a:r>
            <a:endParaRPr lang="en-US" dirty="0"/>
          </a:p>
        </p:txBody>
      </p:sp>
      <p:sp>
        <p:nvSpPr>
          <p:cNvPr id="2" name="Footer Placeholder 1"/>
          <p:cNvSpPr>
            <a:spLocks noGrp="1"/>
          </p:cNvSpPr>
          <p:nvPr>
            <p:ph type="ftr" sz="quarter" idx="11"/>
          </p:nvPr>
        </p:nvSpPr>
        <p:spPr/>
        <p:txBody>
          <a:bodyPr rtlCol="0"/>
          <a:lstStyle/>
          <a:p>
            <a:pPr rtl="0"/>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122" y="3369010"/>
            <a:ext cx="5028698" cy="335246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1682" y="130222"/>
            <a:ext cx="4512276" cy="300818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9950" y="3057983"/>
            <a:ext cx="4395699" cy="2930467"/>
          </a:xfrm>
          <a:prstGeom prst="rect">
            <a:avLst/>
          </a:prstGeom>
        </p:spPr>
      </p:pic>
    </p:spTree>
    <p:custDataLst>
      <p:tags r:id="rId1"/>
    </p:custDataLst>
    <p:extLst>
      <p:ext uri="{BB962C8B-B14F-4D97-AF65-F5344CB8AC3E}">
        <p14:creationId xmlns:p14="http://schemas.microsoft.com/office/powerpoint/2010/main" val="1233485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fontScale="90000"/>
          </a:bodyPr>
          <a:lstStyle/>
          <a:p>
            <a:pPr rtl="0"/>
            <a:r>
              <a:rPr lang="fr" sz="3300"/>
              <a:t>Engagement mondiale de l’ANSI– Asie du Sud</a:t>
            </a:r>
          </a:p>
        </p:txBody>
      </p:sp>
      <p:sp>
        <p:nvSpPr>
          <p:cNvPr id="4" name="Content Placeholder 3"/>
          <p:cNvSpPr>
            <a:spLocks noGrp="1"/>
          </p:cNvSpPr>
          <p:nvPr>
            <p:ph idx="1"/>
          </p:nvPr>
        </p:nvSpPr>
        <p:spPr>
          <a:xfrm>
            <a:off x="5802923" y="496389"/>
            <a:ext cx="5683392" cy="5108883"/>
          </a:xfrm>
        </p:spPr>
        <p:txBody>
          <a:bodyPr rtlCol="0">
            <a:normAutofit fontScale="92500" lnSpcReduction="10000"/>
          </a:bodyPr>
          <a:lstStyle/>
          <a:p>
            <a:pPr marL="0" indent="0" rtl="0">
              <a:buNone/>
            </a:pPr>
            <a:r>
              <a:rPr lang="fr" b="1"/>
              <a:t>Sri Lanka</a:t>
            </a:r>
          </a:p>
          <a:p>
            <a:pPr rtl="0"/>
            <a:r>
              <a:rPr lang="fr"/>
              <a:t>En décembre 2019, l’ANSI a rencontré les dirigeants de la Sri Lanka Standards Institution (SLSI) pour discuter de la mise en place d’un atelier de sensibilisation avec les principales parties prenantes nationales.</a:t>
            </a:r>
          </a:p>
          <a:p>
            <a:pPr rtl="0"/>
            <a:r>
              <a:rPr lang="fr"/>
              <a:t>La SLSI a organisé un atelier de sensibilisation aux normes ISO d’assainissement autonome avec les parties prenantes nationales de l’eau, de l’assainissement et de l’hygiène (EAH) à Colombo en janvier 2020.</a:t>
            </a:r>
          </a:p>
          <a:p>
            <a:pPr lvl="1" rtl="0"/>
            <a:endParaRPr lang="en-US" dirty="0"/>
          </a:p>
        </p:txBody>
      </p:sp>
    </p:spTree>
    <p:custDataLst>
      <p:tags r:id="rId1"/>
    </p:custDataLst>
    <p:extLst>
      <p:ext uri="{BB962C8B-B14F-4D97-AF65-F5344CB8AC3E}">
        <p14:creationId xmlns:p14="http://schemas.microsoft.com/office/powerpoint/2010/main" val="3951489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a:bodyPr>
          <a:lstStyle/>
          <a:p>
            <a:pPr rtl="0"/>
            <a:r>
              <a:rPr lang="fr" sz="3600"/>
              <a:t>Sri Lanka</a:t>
            </a:r>
          </a:p>
        </p:txBody>
      </p:sp>
      <p:sp>
        <p:nvSpPr>
          <p:cNvPr id="2" name="Footer Placeholder 1"/>
          <p:cNvSpPr>
            <a:spLocks noGrp="1"/>
          </p:cNvSpPr>
          <p:nvPr>
            <p:ph type="ftr" sz="quarter" idx="11"/>
          </p:nvPr>
        </p:nvSpPr>
        <p:spPr/>
        <p:txBody>
          <a:bodyPr rtlCol="0"/>
          <a:lstStyle/>
          <a:p>
            <a:pPr rtl="0"/>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27" y="1648699"/>
            <a:ext cx="7288952" cy="470765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5990" y="240130"/>
            <a:ext cx="5142032" cy="3428021"/>
          </a:xfrm>
          <a:prstGeom prst="rect">
            <a:avLst/>
          </a:prstGeom>
        </p:spPr>
      </p:pic>
    </p:spTree>
    <p:custDataLst>
      <p:tags r:id="rId1"/>
    </p:custDataLst>
    <p:extLst>
      <p:ext uri="{BB962C8B-B14F-4D97-AF65-F5344CB8AC3E}">
        <p14:creationId xmlns:p14="http://schemas.microsoft.com/office/powerpoint/2010/main" val="3420002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fontScale="90000"/>
          </a:bodyPr>
          <a:lstStyle/>
          <a:p>
            <a:pPr rtl="0"/>
            <a:r>
              <a:rPr lang="fr" sz="3300"/>
              <a:t>Engagement mondiale de l’ANSI– Asie du Sud</a:t>
            </a:r>
          </a:p>
        </p:txBody>
      </p:sp>
      <p:sp>
        <p:nvSpPr>
          <p:cNvPr id="4" name="Content Placeholder 3"/>
          <p:cNvSpPr>
            <a:spLocks noGrp="1"/>
          </p:cNvSpPr>
          <p:nvPr>
            <p:ph idx="1"/>
          </p:nvPr>
        </p:nvSpPr>
        <p:spPr>
          <a:xfrm>
            <a:off x="5802923" y="304799"/>
            <a:ext cx="5796894" cy="5895703"/>
          </a:xfrm>
        </p:spPr>
        <p:txBody>
          <a:bodyPr rtlCol="0">
            <a:normAutofit fontScale="55000" lnSpcReduction="20000"/>
          </a:bodyPr>
          <a:lstStyle/>
          <a:p>
            <a:pPr marL="0" indent="0" rtl="0">
              <a:lnSpc>
                <a:spcPct val="120000"/>
              </a:lnSpc>
              <a:buNone/>
            </a:pPr>
            <a:r>
              <a:rPr lang="fr" b="1"/>
              <a:t>Népal</a:t>
            </a:r>
          </a:p>
          <a:p>
            <a:pPr rtl="0">
              <a:lnSpc>
                <a:spcPct val="120000"/>
              </a:lnSpc>
            </a:pPr>
            <a:r>
              <a:rPr lang="fr"/>
              <a:t>En mai 2018, l’ANSI a tenu des réunions avec les principales parties prenantes du gouvernement et du secteur privé au niveau national pour discuter des normes ISO d’assainissement autonome.</a:t>
            </a:r>
          </a:p>
          <a:p>
            <a:pPr rtl="0">
              <a:lnSpc>
                <a:spcPct val="120000"/>
              </a:lnSpc>
            </a:pPr>
            <a:r>
              <a:rPr lang="fr"/>
              <a:t>Le Nepal Bureau of Standards &amp; Metrology (NBSM) a révisé et adopté au niveau national la norme ISO 24521 en janvier 2020.</a:t>
            </a:r>
          </a:p>
          <a:p>
            <a:pPr rtl="0">
              <a:lnSpc>
                <a:spcPct val="120000"/>
              </a:lnSpc>
            </a:pPr>
            <a:r>
              <a:rPr lang="fr"/>
              <a:t>Le NBSM est en train de réviser les normes ISO 24510 et ISO 24511 et leur adoption nationale est attendue en 2020. </a:t>
            </a:r>
          </a:p>
          <a:p>
            <a:pPr rtl="0">
              <a:lnSpc>
                <a:spcPct val="120000"/>
              </a:lnSpc>
            </a:pPr>
            <a:r>
              <a:rPr lang="fr"/>
              <a:t>Le NBSM prévoit la révision de la norme ISO 30500 en 2020.</a:t>
            </a:r>
          </a:p>
          <a:p>
            <a:pPr marL="0" indent="0" rtl="0">
              <a:lnSpc>
                <a:spcPct val="120000"/>
              </a:lnSpc>
              <a:buNone/>
            </a:pPr>
            <a:r>
              <a:rPr lang="fr" b="1"/>
              <a:t>Pakistan et Afghanistan</a:t>
            </a:r>
          </a:p>
          <a:p>
            <a:pPr rtl="0">
              <a:lnSpc>
                <a:spcPct val="120000"/>
              </a:lnSpc>
            </a:pPr>
            <a:r>
              <a:rPr lang="fr"/>
              <a:t>L’Afghanistan National Standards Authority (ANSA) et la Pakistan Standards Quality Control Authority (PSQCA) ont exprimé un intérêt à participer à des ateliers de sensibilisation à propos des normes ISO 30500 et ISO 24521.</a:t>
            </a:r>
          </a:p>
          <a:p>
            <a:pPr>
              <a:lnSpc>
                <a:spcPct val="120000"/>
              </a:lnSpc>
            </a:pPr>
            <a:r>
              <a:rPr lang="fr-FR"/>
              <a:t>Cap-Net PNUD a facilité des formations virtuelles en 2020.</a:t>
            </a:r>
            <a:endParaRPr lang="en-US" dirty="0"/>
          </a:p>
        </p:txBody>
      </p:sp>
    </p:spTree>
    <p:custDataLst>
      <p:tags r:id="rId1"/>
    </p:custDataLst>
    <p:extLst>
      <p:ext uri="{BB962C8B-B14F-4D97-AF65-F5344CB8AC3E}">
        <p14:creationId xmlns:p14="http://schemas.microsoft.com/office/powerpoint/2010/main" val="3154177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fr-FR" sz="3300" dirty="0"/>
              <a:t>Trouvez ANSI aux conférences internationales WASH</a:t>
            </a:r>
            <a:endParaRPr lang="en-US" sz="3300" dirty="0"/>
          </a:p>
        </p:txBody>
      </p:sp>
      <p:sp>
        <p:nvSpPr>
          <p:cNvPr id="3" name="TextBox 2">
            <a:extLst>
              <a:ext uri="{FF2B5EF4-FFF2-40B4-BE49-F238E27FC236}">
                <a16:creationId xmlns:a16="http://schemas.microsoft.com/office/drawing/2014/main" id="{28F4AB2E-BFB3-4914-B437-EFF6A2D66747}"/>
              </a:ext>
            </a:extLst>
          </p:cNvPr>
          <p:cNvSpPr txBox="1"/>
          <p:nvPr/>
        </p:nvSpPr>
        <p:spPr>
          <a:xfrm>
            <a:off x="830389" y="4581393"/>
            <a:ext cx="3700359" cy="923330"/>
          </a:xfrm>
          <a:prstGeom prst="rect">
            <a:avLst/>
          </a:prstGeom>
          <a:noFill/>
        </p:spPr>
        <p:txBody>
          <a:bodyPr wrap="square" rtlCol="0">
            <a:spAutoFit/>
          </a:bodyPr>
          <a:lstStyle/>
          <a:p>
            <a:pPr algn="ctr"/>
            <a:r>
              <a:rPr lang="fr-FR" b="1" dirty="0"/>
              <a:t>Conférence de développement de l'Association internationale de l'eau</a:t>
            </a:r>
          </a:p>
          <a:p>
            <a:pPr algn="ctr"/>
            <a:r>
              <a:rPr lang="fr-FR" b="1" dirty="0"/>
              <a:t>Rwanda, 2023</a:t>
            </a:r>
            <a:endParaRPr lang="en-US" b="1" dirty="0"/>
          </a:p>
        </p:txBody>
      </p:sp>
      <p:pic>
        <p:nvPicPr>
          <p:cNvPr id="9" name="Picture 8">
            <a:extLst>
              <a:ext uri="{FF2B5EF4-FFF2-40B4-BE49-F238E27FC236}">
                <a16:creationId xmlns:a16="http://schemas.microsoft.com/office/drawing/2014/main" id="{67126F8F-5019-423C-ADB2-ABA14B7F4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91" y="1798724"/>
            <a:ext cx="3700358" cy="2782669"/>
          </a:xfrm>
          <a:prstGeom prst="rect">
            <a:avLst/>
          </a:prstGeom>
        </p:spPr>
      </p:pic>
      <p:sp>
        <p:nvSpPr>
          <p:cNvPr id="10" name="TextBox 9">
            <a:extLst>
              <a:ext uri="{FF2B5EF4-FFF2-40B4-BE49-F238E27FC236}">
                <a16:creationId xmlns:a16="http://schemas.microsoft.com/office/drawing/2014/main" id="{8847BE46-8B7C-43BD-A612-192577E5D15A}"/>
              </a:ext>
            </a:extLst>
          </p:cNvPr>
          <p:cNvSpPr txBox="1"/>
          <p:nvPr/>
        </p:nvSpPr>
        <p:spPr>
          <a:xfrm>
            <a:off x="7510942" y="4738789"/>
            <a:ext cx="3700359" cy="646331"/>
          </a:xfrm>
          <a:prstGeom prst="rect">
            <a:avLst/>
          </a:prstGeom>
          <a:noFill/>
        </p:spPr>
        <p:txBody>
          <a:bodyPr wrap="square" rtlCol="0">
            <a:spAutoFit/>
          </a:bodyPr>
          <a:lstStyle/>
          <a:p>
            <a:pPr algn="ctr"/>
            <a:r>
              <a:rPr lang="fr-FR" b="1" dirty="0"/>
              <a:t>Forum mondial de l'eau</a:t>
            </a:r>
          </a:p>
          <a:p>
            <a:pPr algn="ctr"/>
            <a:r>
              <a:rPr lang="fr-FR" b="1" dirty="0"/>
              <a:t>Sénégal 2022</a:t>
            </a:r>
            <a:endParaRPr lang="en-US" b="1" dirty="0"/>
          </a:p>
        </p:txBody>
      </p:sp>
      <p:sp>
        <p:nvSpPr>
          <p:cNvPr id="11" name="TextBox 10">
            <a:extLst>
              <a:ext uri="{FF2B5EF4-FFF2-40B4-BE49-F238E27FC236}">
                <a16:creationId xmlns:a16="http://schemas.microsoft.com/office/drawing/2014/main" id="{E6BF27CA-C039-4004-BDEF-10419F3EF613}"/>
              </a:ext>
            </a:extLst>
          </p:cNvPr>
          <p:cNvSpPr txBox="1"/>
          <p:nvPr/>
        </p:nvSpPr>
        <p:spPr>
          <a:xfrm>
            <a:off x="3621723" y="942596"/>
            <a:ext cx="4948553" cy="830997"/>
          </a:xfrm>
          <a:prstGeom prst="rect">
            <a:avLst/>
          </a:prstGeom>
          <a:noFill/>
        </p:spPr>
        <p:txBody>
          <a:bodyPr wrap="square" rtlCol="0">
            <a:spAutoFit/>
          </a:bodyPr>
          <a:lstStyle/>
          <a:p>
            <a:pPr algn="ctr"/>
            <a:r>
              <a:rPr lang="fr-FR" sz="2400" dirty="0">
                <a:hlinkClick r:id="rId4"/>
              </a:rPr>
              <a:t>Découvrez toutes les photos des congrès passés</a:t>
            </a:r>
            <a:r>
              <a:rPr lang="en-US" sz="2400" dirty="0">
                <a:hlinkClick r:id="rId4"/>
              </a:rPr>
              <a:t>!</a:t>
            </a:r>
            <a:endParaRPr lang="en-US" sz="2400" dirty="0"/>
          </a:p>
        </p:txBody>
      </p:sp>
      <p:pic>
        <p:nvPicPr>
          <p:cNvPr id="13" name="Picture 12">
            <a:extLst>
              <a:ext uri="{FF2B5EF4-FFF2-40B4-BE49-F238E27FC236}">
                <a16:creationId xmlns:a16="http://schemas.microsoft.com/office/drawing/2014/main" id="{F4A7E81B-4679-401A-BE09-7DC48A37CD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1732" y="1806125"/>
            <a:ext cx="3700357" cy="2775268"/>
          </a:xfrm>
          <a:prstGeom prst="rect">
            <a:avLst/>
          </a:prstGeom>
        </p:spPr>
      </p:pic>
    </p:spTree>
    <p:extLst>
      <p:ext uri="{BB962C8B-B14F-4D97-AF65-F5344CB8AC3E}">
        <p14:creationId xmlns:p14="http://schemas.microsoft.com/office/powerpoint/2010/main" val="4180192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174B88-AC1D-304E-BB64-6CE36FFE0421}"/>
              </a:ext>
            </a:extLst>
          </p:cNvPr>
          <p:cNvSpPr>
            <a:spLocks noGrp="1"/>
          </p:cNvSpPr>
          <p:nvPr>
            <p:ph type="sldNum" sz="quarter" idx="12"/>
          </p:nvPr>
        </p:nvSpPr>
        <p:spPr/>
        <p:txBody>
          <a:bodyPr rtlCol="0"/>
          <a:lstStyle/>
          <a:p>
            <a:pPr rtl="0"/>
            <a:fld id="{FA0B7275-42E7-9344-8EE7-3495E2503A86}" type="slidenum">
              <a:rPr lang="en-US" smtClean="0"/>
              <a:pPr rtl="0"/>
              <a:t>19</a:t>
            </a:fld>
            <a:endParaRPr lang="en-US"/>
          </a:p>
        </p:txBody>
      </p:sp>
      <p:sp>
        <p:nvSpPr>
          <p:cNvPr id="14" name="Subtitle 13">
            <a:extLst>
              <a:ext uri="{FF2B5EF4-FFF2-40B4-BE49-F238E27FC236}">
                <a16:creationId xmlns:a16="http://schemas.microsoft.com/office/drawing/2014/main" id="{FC9B942C-3A6E-8443-9ACD-7C57D473DE26}"/>
              </a:ext>
            </a:extLst>
          </p:cNvPr>
          <p:cNvSpPr>
            <a:spLocks noGrp="1"/>
          </p:cNvSpPr>
          <p:nvPr>
            <p:ph type="subTitle" idx="13"/>
          </p:nvPr>
        </p:nvSpPr>
        <p:spPr>
          <a:xfrm>
            <a:off x="7959969" y="4958862"/>
            <a:ext cx="4088596" cy="904055"/>
          </a:xfrm>
        </p:spPr>
        <p:txBody>
          <a:bodyPr rtlCol="0">
            <a:normAutofit/>
          </a:bodyPr>
          <a:lstStyle/>
          <a:p>
            <a:pPr rtl="0"/>
            <a:r>
              <a:rPr lang="fr" sz="2000" b="1">
                <a:hlinkClick r:id="rId3"/>
              </a:rPr>
              <a:t>https://sanitation.ansi.org/</a:t>
            </a:r>
            <a:endParaRPr lang="en-US" sz="2000" b="1" dirty="0"/>
          </a:p>
          <a:p>
            <a:pPr rtl="0"/>
            <a:r>
              <a:rPr lang="fr" sz="2000"/>
              <a:t>sanitation@ansi.org</a:t>
            </a:r>
          </a:p>
        </p:txBody>
      </p:sp>
    </p:spTree>
    <p:custDataLst>
      <p:tags r:id="rId1"/>
    </p:custDataLst>
    <p:extLst>
      <p:ext uri="{BB962C8B-B14F-4D97-AF65-F5344CB8AC3E}">
        <p14:creationId xmlns:p14="http://schemas.microsoft.com/office/powerpoint/2010/main" val="3976167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C9DA25-C14F-DA4B-842F-BC2A351D4FC0}"/>
              </a:ext>
            </a:extLst>
          </p:cNvPr>
          <p:cNvSpPr>
            <a:spLocks noGrp="1"/>
          </p:cNvSpPr>
          <p:nvPr>
            <p:ph type="sldNum" sz="quarter" idx="12"/>
          </p:nvPr>
        </p:nvSpPr>
        <p:spPr/>
        <p:txBody>
          <a:bodyPr rtlCol="0"/>
          <a:lstStyle/>
          <a:p>
            <a:pPr rtl="0"/>
            <a:fld id="{FA0B7275-42E7-9344-8EE7-3495E2503A86}" type="slidenum">
              <a:rPr lang="en-US" smtClean="0"/>
              <a:t>2</a:t>
            </a:fld>
            <a:endParaRPr lang="en-US"/>
          </a:p>
        </p:txBody>
      </p:sp>
      <p:grpSp>
        <p:nvGrpSpPr>
          <p:cNvPr id="6" name="Group 5"/>
          <p:cNvGrpSpPr/>
          <p:nvPr/>
        </p:nvGrpSpPr>
        <p:grpSpPr>
          <a:xfrm>
            <a:off x="408062" y="266413"/>
            <a:ext cx="9170645" cy="5617029"/>
            <a:chOff x="1592090" y="266413"/>
            <a:chExt cx="9170645" cy="5617029"/>
          </a:xfrm>
        </p:grpSpPr>
        <p:pic>
          <p:nvPicPr>
            <p:cNvPr id="7" name="Picture 6"/>
            <p:cNvPicPr>
              <a:picLocks noChangeAspect="1"/>
            </p:cNvPicPr>
            <p:nvPr/>
          </p:nvPicPr>
          <p:blipFill rotWithShape="1">
            <a:blip r:embed="rId4"/>
            <a:srcRect b="85125"/>
            <a:stretch/>
          </p:blipFill>
          <p:spPr>
            <a:xfrm>
              <a:off x="1592090" y="266413"/>
              <a:ext cx="9170645" cy="905895"/>
            </a:xfrm>
            <a:prstGeom prst="rect">
              <a:avLst/>
            </a:prstGeom>
          </p:spPr>
        </p:pic>
        <p:sp>
          <p:nvSpPr>
            <p:cNvPr id="8" name="Rectangle 7"/>
            <p:cNvSpPr/>
            <p:nvPr/>
          </p:nvSpPr>
          <p:spPr>
            <a:xfrm>
              <a:off x="10083114" y="1087395"/>
              <a:ext cx="679621" cy="479604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9" name="TextBox 8"/>
          <p:cNvSpPr txBox="1"/>
          <p:nvPr/>
        </p:nvSpPr>
        <p:spPr>
          <a:xfrm>
            <a:off x="-28996" y="5221705"/>
            <a:ext cx="8458200" cy="757990"/>
          </a:xfrm>
          <a:prstGeom prst="rect">
            <a:avLst/>
          </a:prstGeom>
          <a:noFill/>
        </p:spPr>
        <p:txBody>
          <a:bodyPr wrap="square" rtlCol="0">
            <a:spAutoFit/>
          </a:bodyPr>
          <a:lstStyle/>
          <a:p>
            <a:pPr rtl="0"/>
            <a:endParaRPr lang="en-US" dirty="0"/>
          </a:p>
        </p:txBody>
      </p:sp>
      <p:sp>
        <p:nvSpPr>
          <p:cNvPr id="10" name="TextBox 9"/>
          <p:cNvSpPr txBox="1"/>
          <p:nvPr/>
        </p:nvSpPr>
        <p:spPr>
          <a:xfrm>
            <a:off x="3379862" y="322740"/>
            <a:ext cx="5230738" cy="369328"/>
          </a:xfrm>
          <a:prstGeom prst="rect">
            <a:avLst/>
          </a:prstGeom>
          <a:solidFill>
            <a:schemeClr val="bg1"/>
          </a:solidFill>
        </p:spPr>
        <p:txBody>
          <a:bodyPr wrap="square" rtlCol="0">
            <a:spAutoFit/>
          </a:bodyPr>
          <a:lstStyle/>
          <a:p>
            <a:pPr rtl="0"/>
            <a:r>
              <a:rPr lang="fr" dirty="0"/>
              <a:t>Les normes d’assainissement expliquées en 2 minutes </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p:blipFill>
        <p:spPr>
          <a:xfrm>
            <a:off x="410052" y="1068727"/>
            <a:ext cx="8584675" cy="4910968"/>
          </a:xfrm>
          <a:prstGeom prst="rect">
            <a:avLst/>
          </a:prstGeom>
        </p:spPr>
      </p:pic>
      <p:sp>
        <p:nvSpPr>
          <p:cNvPr id="12" name="Rectangle 11"/>
          <p:cNvSpPr/>
          <p:nvPr/>
        </p:nvSpPr>
        <p:spPr>
          <a:xfrm>
            <a:off x="9882625" y="1034576"/>
            <a:ext cx="2104372" cy="1815882"/>
          </a:xfrm>
          <a:prstGeom prst="rect">
            <a:avLst/>
          </a:prstGeom>
        </p:spPr>
        <p:txBody>
          <a:bodyPr wrap="square" rtlCol="0">
            <a:spAutoFit/>
          </a:bodyPr>
          <a:lstStyle/>
          <a:p>
            <a:pPr rtl="0"/>
            <a:r>
              <a:rPr lang="fr" sz="2800">
                <a:hlinkClick r:id="rId6"/>
              </a:rPr>
              <a:t>English</a:t>
            </a:r>
            <a:r>
              <a:rPr lang="fr" sz="2800"/>
              <a:t> </a:t>
            </a:r>
          </a:p>
          <a:p>
            <a:pPr rtl="0"/>
            <a:r>
              <a:rPr lang="fr" sz="2800">
                <a:hlinkClick r:id="rId7"/>
              </a:rPr>
              <a:t>Français</a:t>
            </a:r>
            <a:r>
              <a:rPr lang="fr" sz="2800"/>
              <a:t> </a:t>
            </a:r>
          </a:p>
          <a:p>
            <a:pPr rtl="0"/>
            <a:r>
              <a:rPr lang="fr" sz="2800">
                <a:hlinkClick r:id="rId8"/>
              </a:rPr>
              <a:t>Português</a:t>
            </a:r>
            <a:endParaRPr lang="en-US" sz="2800" dirty="0"/>
          </a:p>
          <a:p>
            <a:pPr rtl="0"/>
            <a:r>
              <a:rPr lang="fr" sz="2800">
                <a:hlinkClick r:id="rId9"/>
              </a:rPr>
              <a:t>中文</a:t>
            </a:r>
            <a:endParaRPr lang="en-US" altLang="ja-JP" sz="2800" dirty="0"/>
          </a:p>
        </p:txBody>
      </p:sp>
      <p:sp>
        <p:nvSpPr>
          <p:cNvPr id="13" name="TextBox 12">
            <a:extLst>
              <a:ext uri="{FF2B5EF4-FFF2-40B4-BE49-F238E27FC236}">
                <a16:creationId xmlns:a16="http://schemas.microsoft.com/office/drawing/2014/main" id="{631B1BBD-FEEB-4E43-B6BF-D7E4F44A99C7}"/>
              </a:ext>
            </a:extLst>
          </p:cNvPr>
          <p:cNvSpPr txBox="1"/>
          <p:nvPr/>
        </p:nvSpPr>
        <p:spPr>
          <a:xfrm>
            <a:off x="2318083" y="1705334"/>
            <a:ext cx="5013246" cy="461665"/>
          </a:xfrm>
          <a:prstGeom prst="rect">
            <a:avLst/>
          </a:prstGeom>
          <a:noFill/>
        </p:spPr>
        <p:txBody>
          <a:bodyPr wrap="square" rtlCol="0">
            <a:spAutoFit/>
          </a:bodyPr>
          <a:lstStyle/>
          <a:p>
            <a:pPr algn="ctr" rtl="0"/>
            <a:r>
              <a:rPr lang="fr" sz="2300" b="1">
                <a:solidFill>
                  <a:srgbClr val="205674"/>
                </a:solidFill>
              </a:rPr>
              <a:t>DIGNITÉ. PROGRÈS. PROSPÉRITÉ.</a:t>
            </a:r>
          </a:p>
        </p:txBody>
      </p:sp>
    </p:spTree>
    <p:custDataLst>
      <p:tags r:id="rId1"/>
    </p:custDataLst>
    <p:extLst>
      <p:ext uri="{BB962C8B-B14F-4D97-AF65-F5344CB8AC3E}">
        <p14:creationId xmlns:p14="http://schemas.microsoft.com/office/powerpoint/2010/main" val="17253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7371"/>
            <a:ext cx="10515600" cy="1325563"/>
          </a:xfrm>
        </p:spPr>
        <p:txBody>
          <a:bodyPr rtlCol="0">
            <a:normAutofit/>
          </a:bodyPr>
          <a:lstStyle/>
          <a:p>
            <a:pPr algn="ctr" rtl="0"/>
            <a:r>
              <a:rPr lang="fr" sz="3000" dirty="0"/>
              <a:t>Adoption nationale des normes ISO 30500 &amp; ISO 24521</a:t>
            </a:r>
          </a:p>
        </p:txBody>
      </p:sp>
      <p:sp>
        <p:nvSpPr>
          <p:cNvPr id="8" name="TextBox 7"/>
          <p:cNvSpPr txBox="1"/>
          <p:nvPr/>
        </p:nvSpPr>
        <p:spPr>
          <a:xfrm>
            <a:off x="1356356" y="1057959"/>
            <a:ext cx="9479284" cy="3183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fr" sz="1600" dirty="0">
                <a:solidFill>
                  <a:srgbClr val="3F648B"/>
                </a:solidFill>
                <a:latin typeface="+mj-lt"/>
              </a:rPr>
              <a:t>Carte nationale d’adoption en date du 26 </a:t>
            </a:r>
            <a:r>
              <a:rPr lang="en-US" sz="1600" dirty="0" err="1">
                <a:solidFill>
                  <a:srgbClr val="3F648B"/>
                </a:solidFill>
                <a:latin typeface="+mj-lt"/>
              </a:rPr>
              <a:t>février</a:t>
            </a:r>
            <a:r>
              <a:rPr lang="fr" sz="1600" dirty="0">
                <a:solidFill>
                  <a:srgbClr val="3F648B"/>
                </a:solidFill>
                <a:latin typeface="+mj-lt"/>
              </a:rPr>
              <a:t> 2024</a:t>
            </a:r>
          </a:p>
        </p:txBody>
      </p:sp>
      <p:grpSp>
        <p:nvGrpSpPr>
          <p:cNvPr id="13" name="Group 12">
            <a:extLst>
              <a:ext uri="{FF2B5EF4-FFF2-40B4-BE49-F238E27FC236}">
                <a16:creationId xmlns:a16="http://schemas.microsoft.com/office/drawing/2014/main" id="{2609022B-F025-4E19-AD37-F882B8CD3754}"/>
              </a:ext>
            </a:extLst>
          </p:cNvPr>
          <p:cNvGrpSpPr/>
          <p:nvPr/>
        </p:nvGrpSpPr>
        <p:grpSpPr>
          <a:xfrm>
            <a:off x="3518287" y="5925123"/>
            <a:ext cx="5155420" cy="561797"/>
            <a:chOff x="3593899" y="5201036"/>
            <a:chExt cx="5155420" cy="561797"/>
          </a:xfrm>
        </p:grpSpPr>
        <p:pic>
          <p:nvPicPr>
            <p:cNvPr id="14" name="Picture 13">
              <a:extLst>
                <a:ext uri="{FF2B5EF4-FFF2-40B4-BE49-F238E27FC236}">
                  <a16:creationId xmlns:a16="http://schemas.microsoft.com/office/drawing/2014/main" id="{EEDAB811-E502-4A45-A4E0-42F66B7B250A}"/>
                </a:ext>
              </a:extLst>
            </p:cNvPr>
            <p:cNvPicPr>
              <a:picLocks noChangeAspect="1"/>
            </p:cNvPicPr>
            <p:nvPr/>
          </p:nvPicPr>
          <p:blipFill>
            <a:blip r:embed="rId4"/>
            <a:srcRect/>
            <a:stretch/>
          </p:blipFill>
          <p:spPr>
            <a:xfrm>
              <a:off x="3613312" y="5205880"/>
              <a:ext cx="4965375" cy="556953"/>
            </a:xfrm>
            <a:prstGeom prst="rect">
              <a:avLst/>
            </a:prstGeom>
          </p:spPr>
        </p:pic>
        <p:sp>
          <p:nvSpPr>
            <p:cNvPr id="15" name="CasetăText 7">
              <a:extLst>
                <a:ext uri="{FF2B5EF4-FFF2-40B4-BE49-F238E27FC236}">
                  <a16:creationId xmlns:a16="http://schemas.microsoft.com/office/drawing/2014/main" id="{B71CB546-6301-43DF-9A00-EF5F51B0BC79}"/>
                </a:ext>
              </a:extLst>
            </p:cNvPr>
            <p:cNvSpPr txBox="1"/>
            <p:nvPr/>
          </p:nvSpPr>
          <p:spPr>
            <a:xfrm>
              <a:off x="3593899" y="5205880"/>
              <a:ext cx="965200" cy="276999"/>
            </a:xfrm>
            <a:prstGeom prst="rect">
              <a:avLst/>
            </a:prstGeom>
            <a:noFill/>
          </p:spPr>
          <p:txBody>
            <a:bodyPr wrap="square" rtlCol="0">
              <a:spAutoFit/>
            </a:bodyPr>
            <a:lstStyle/>
            <a:p>
              <a:pPr rtl="0"/>
              <a:r>
                <a:rPr lang="fr" sz="1200" b="1">
                  <a:latin typeface="Arial" panose="020B0604020202020204" pitchFamily="34" charset="0"/>
                  <a:cs typeface="Arial" panose="020B0604020202020204" pitchFamily="34" charset="0"/>
                </a:rPr>
                <a:t>Légende :</a:t>
              </a:r>
            </a:p>
          </p:txBody>
        </p:sp>
        <p:sp>
          <p:nvSpPr>
            <p:cNvPr id="16" name="CasetăText 7">
              <a:extLst>
                <a:ext uri="{FF2B5EF4-FFF2-40B4-BE49-F238E27FC236}">
                  <a16:creationId xmlns:a16="http://schemas.microsoft.com/office/drawing/2014/main" id="{8A01866B-63AD-4D60-8213-FD140BD3D487}"/>
                </a:ext>
              </a:extLst>
            </p:cNvPr>
            <p:cNvSpPr txBox="1"/>
            <p:nvPr/>
          </p:nvSpPr>
          <p:spPr>
            <a:xfrm>
              <a:off x="4710318" y="5201036"/>
              <a:ext cx="965200" cy="461665"/>
            </a:xfrm>
            <a:prstGeom prst="rect">
              <a:avLst/>
            </a:prstGeom>
            <a:noFill/>
          </p:spPr>
          <p:txBody>
            <a:bodyPr wrap="square" rtlCol="0">
              <a:spAutoFit/>
            </a:bodyPr>
            <a:lstStyle/>
            <a:p>
              <a:pPr rtl="0"/>
              <a:r>
                <a:rPr lang="fr" sz="1200">
                  <a:latin typeface="Arial" panose="020B0604020202020204" pitchFamily="34" charset="0"/>
                  <a:cs typeface="Arial" panose="020B0604020202020204" pitchFamily="34" charset="0"/>
                </a:rPr>
                <a:t>Norme ISO 30500 adoptée</a:t>
              </a:r>
              <a:endParaRPr lang="en-US" sz="1200" b="1" dirty="0">
                <a:latin typeface="Arial" panose="020B0604020202020204" pitchFamily="34" charset="0"/>
                <a:cs typeface="Arial" panose="020B0604020202020204" pitchFamily="34" charset="0"/>
              </a:endParaRPr>
            </a:p>
          </p:txBody>
        </p:sp>
        <p:sp>
          <p:nvSpPr>
            <p:cNvPr id="17" name="CasetăText 7">
              <a:extLst>
                <a:ext uri="{FF2B5EF4-FFF2-40B4-BE49-F238E27FC236}">
                  <a16:creationId xmlns:a16="http://schemas.microsoft.com/office/drawing/2014/main" id="{6AA078F8-FAEF-48C0-8554-0ECC12BE1826}"/>
                </a:ext>
              </a:extLst>
            </p:cNvPr>
            <p:cNvSpPr txBox="1"/>
            <p:nvPr/>
          </p:nvSpPr>
          <p:spPr>
            <a:xfrm>
              <a:off x="5881468" y="5201036"/>
              <a:ext cx="965200" cy="461665"/>
            </a:xfrm>
            <a:prstGeom prst="rect">
              <a:avLst/>
            </a:prstGeom>
            <a:noFill/>
          </p:spPr>
          <p:txBody>
            <a:bodyPr wrap="square" rtlCol="0">
              <a:spAutoFit/>
            </a:bodyPr>
            <a:lstStyle/>
            <a:p>
              <a:pPr rtl="0"/>
              <a:r>
                <a:rPr lang="fr" sz="1200">
                  <a:latin typeface="Arial" panose="020B0604020202020204" pitchFamily="34" charset="0"/>
                  <a:cs typeface="Arial" panose="020B0604020202020204" pitchFamily="34" charset="0"/>
                </a:rPr>
                <a:t>Norme ISO 24521 adoptée</a:t>
              </a:r>
              <a:endParaRPr lang="en-US" sz="1200" b="1" dirty="0">
                <a:latin typeface="Arial" panose="020B0604020202020204" pitchFamily="34" charset="0"/>
                <a:cs typeface="Arial" panose="020B0604020202020204" pitchFamily="34" charset="0"/>
              </a:endParaRPr>
            </a:p>
          </p:txBody>
        </p:sp>
        <p:sp>
          <p:nvSpPr>
            <p:cNvPr id="18" name="CasetăText 7">
              <a:extLst>
                <a:ext uri="{FF2B5EF4-FFF2-40B4-BE49-F238E27FC236}">
                  <a16:creationId xmlns:a16="http://schemas.microsoft.com/office/drawing/2014/main" id="{1263F999-1F73-4891-9596-AE552CFCA049}"/>
                </a:ext>
              </a:extLst>
            </p:cNvPr>
            <p:cNvSpPr txBox="1"/>
            <p:nvPr/>
          </p:nvSpPr>
          <p:spPr>
            <a:xfrm>
              <a:off x="7150303" y="5201036"/>
              <a:ext cx="1599016" cy="461665"/>
            </a:xfrm>
            <a:prstGeom prst="rect">
              <a:avLst/>
            </a:prstGeom>
            <a:noFill/>
          </p:spPr>
          <p:txBody>
            <a:bodyPr wrap="square" rtlCol="0">
              <a:spAutoFit/>
            </a:bodyPr>
            <a:lstStyle/>
            <a:p>
              <a:pPr rtl="0"/>
              <a:r>
                <a:rPr lang="fr" sz="1200">
                  <a:latin typeface="Arial" panose="020B0604020202020204" pitchFamily="34" charset="0"/>
                  <a:cs typeface="Arial" panose="020B0604020202020204" pitchFamily="34" charset="0"/>
                </a:rPr>
                <a:t>Normes ISO 30500 et ISO 24521 adoptées</a:t>
              </a:r>
              <a:endParaRPr lang="en-US" sz="1200" b="1" dirty="0">
                <a:latin typeface="Arial" panose="020B0604020202020204" pitchFamily="34" charset="0"/>
                <a:cs typeface="Arial" panose="020B0604020202020204" pitchFamily="34" charset="0"/>
              </a:endParaRPr>
            </a:p>
          </p:txBody>
        </p:sp>
      </p:grpSp>
      <p:pic>
        <p:nvPicPr>
          <p:cNvPr id="12" name="Picture 11">
            <a:extLst>
              <a:ext uri="{FF2B5EF4-FFF2-40B4-BE49-F238E27FC236}">
                <a16:creationId xmlns:a16="http://schemas.microsoft.com/office/drawing/2014/main" id="{06C5989A-309B-42FE-80F5-A9FD7AAE2145}"/>
              </a:ext>
            </a:extLst>
          </p:cNvPr>
          <p:cNvPicPr>
            <a:picLocks noChangeAspect="1"/>
          </p:cNvPicPr>
          <p:nvPr/>
        </p:nvPicPr>
        <p:blipFill>
          <a:blip r:embed="rId5"/>
          <a:stretch>
            <a:fillRect/>
          </a:stretch>
        </p:blipFill>
        <p:spPr>
          <a:xfrm>
            <a:off x="1798630" y="1470265"/>
            <a:ext cx="8443514" cy="4354726"/>
          </a:xfrm>
          <a:prstGeom prst="rect">
            <a:avLst/>
          </a:prstGeom>
        </p:spPr>
      </p:pic>
    </p:spTree>
    <p:custDataLst>
      <p:tags r:id="rId1"/>
    </p:custDataLst>
    <p:extLst>
      <p:ext uri="{BB962C8B-B14F-4D97-AF65-F5344CB8AC3E}">
        <p14:creationId xmlns:p14="http://schemas.microsoft.com/office/powerpoint/2010/main" val="1902442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fontScale="90000"/>
          </a:bodyPr>
          <a:lstStyle/>
          <a:p>
            <a:pPr rtl="0"/>
            <a:r>
              <a:rPr lang="fr" sz="3300"/>
              <a:t>Détail de l’adoption nationale de la norme ISO 30500</a:t>
            </a:r>
          </a:p>
        </p:txBody>
      </p:sp>
      <p:sp>
        <p:nvSpPr>
          <p:cNvPr id="4" name="Content Placeholder 3"/>
          <p:cNvSpPr>
            <a:spLocks noGrp="1"/>
          </p:cNvSpPr>
          <p:nvPr>
            <p:ph idx="1"/>
          </p:nvPr>
        </p:nvSpPr>
        <p:spPr>
          <a:xfrm>
            <a:off x="5594684" y="124200"/>
            <a:ext cx="6597316" cy="5937933"/>
          </a:xfrm>
        </p:spPr>
        <p:txBody>
          <a:bodyPr numCol="2" spcCol="457200" rtlCol="0">
            <a:normAutofit fontScale="55000" lnSpcReduction="20000"/>
          </a:bodyPr>
          <a:lstStyle/>
          <a:p>
            <a:pPr>
              <a:lnSpc>
                <a:spcPct val="120000"/>
              </a:lnSpc>
            </a:pPr>
            <a:r>
              <a:rPr lang="en-US" dirty="0" err="1"/>
              <a:t>Algérie</a:t>
            </a:r>
            <a:r>
              <a:rPr lang="en-US" dirty="0"/>
              <a:t>, </a:t>
            </a:r>
            <a:r>
              <a:rPr lang="en-US" dirty="0" err="1"/>
              <a:t>novembre</a:t>
            </a:r>
            <a:r>
              <a:rPr lang="en-US" dirty="0"/>
              <a:t> 2019</a:t>
            </a:r>
          </a:p>
          <a:p>
            <a:pPr>
              <a:lnSpc>
                <a:spcPct val="120000"/>
              </a:lnSpc>
            </a:pPr>
            <a:r>
              <a:rPr lang="en-US" dirty="0"/>
              <a:t>Bangladesh, </a:t>
            </a:r>
            <a:r>
              <a:rPr lang="en-US" dirty="0" err="1"/>
              <a:t>août</a:t>
            </a:r>
            <a:r>
              <a:rPr lang="en-US" dirty="0"/>
              <a:t> 2019</a:t>
            </a:r>
          </a:p>
          <a:p>
            <a:pPr>
              <a:lnSpc>
                <a:spcPct val="120000"/>
              </a:lnSpc>
            </a:pPr>
            <a:r>
              <a:rPr lang="en-US" dirty="0" err="1"/>
              <a:t>Bénin</a:t>
            </a:r>
            <a:r>
              <a:rPr lang="en-US" dirty="0"/>
              <a:t>, </a:t>
            </a:r>
            <a:r>
              <a:rPr lang="en-US" dirty="0" err="1"/>
              <a:t>août</a:t>
            </a:r>
            <a:r>
              <a:rPr lang="en-US" dirty="0"/>
              <a:t> 2019</a:t>
            </a:r>
          </a:p>
          <a:p>
            <a:pPr>
              <a:lnSpc>
                <a:spcPct val="120000"/>
              </a:lnSpc>
            </a:pPr>
            <a:r>
              <a:rPr lang="en-US" dirty="0" err="1"/>
              <a:t>Brésil</a:t>
            </a:r>
            <a:r>
              <a:rPr lang="en-US" dirty="0"/>
              <a:t>, </a:t>
            </a:r>
            <a:r>
              <a:rPr lang="en-US" dirty="0" err="1"/>
              <a:t>novembre</a:t>
            </a:r>
            <a:r>
              <a:rPr lang="en-US" dirty="0"/>
              <a:t> 2021</a:t>
            </a:r>
          </a:p>
          <a:p>
            <a:pPr>
              <a:lnSpc>
                <a:spcPct val="120000"/>
              </a:lnSpc>
            </a:pPr>
            <a:r>
              <a:rPr lang="en-US" dirty="0"/>
              <a:t>Cameroun, </a:t>
            </a:r>
            <a:r>
              <a:rPr lang="en-US" dirty="0" err="1"/>
              <a:t>novembre</a:t>
            </a:r>
            <a:r>
              <a:rPr lang="en-US" dirty="0"/>
              <a:t> 2019</a:t>
            </a:r>
          </a:p>
          <a:p>
            <a:pPr>
              <a:lnSpc>
                <a:spcPct val="120000"/>
              </a:lnSpc>
            </a:pPr>
            <a:r>
              <a:rPr lang="en-US" dirty="0"/>
              <a:t>Canada, </a:t>
            </a:r>
            <a:r>
              <a:rPr lang="en-US" dirty="0" err="1"/>
              <a:t>novembre</a:t>
            </a:r>
            <a:r>
              <a:rPr lang="en-US" dirty="0"/>
              <a:t> 2019</a:t>
            </a:r>
          </a:p>
          <a:p>
            <a:pPr>
              <a:lnSpc>
                <a:spcPct val="120000"/>
              </a:lnSpc>
            </a:pPr>
            <a:r>
              <a:rPr lang="en-US" dirty="0"/>
              <a:t>Côte d’Ivoire, </a:t>
            </a:r>
            <a:r>
              <a:rPr lang="en-US" dirty="0" err="1"/>
              <a:t>juin</a:t>
            </a:r>
            <a:r>
              <a:rPr lang="en-US" dirty="0"/>
              <a:t> 2019</a:t>
            </a:r>
          </a:p>
          <a:p>
            <a:pPr>
              <a:lnSpc>
                <a:spcPct val="120000"/>
              </a:lnSpc>
            </a:pPr>
            <a:r>
              <a:rPr lang="en-US" dirty="0" err="1"/>
              <a:t>République</a:t>
            </a:r>
            <a:r>
              <a:rPr lang="en-US" dirty="0"/>
              <a:t> </a:t>
            </a:r>
            <a:r>
              <a:rPr lang="en-US" dirty="0" err="1"/>
              <a:t>démocratique</a:t>
            </a:r>
            <a:r>
              <a:rPr lang="en-US" dirty="0"/>
              <a:t> du Congo, </a:t>
            </a:r>
            <a:r>
              <a:rPr lang="en-US" dirty="0" err="1"/>
              <a:t>juin</a:t>
            </a:r>
            <a:r>
              <a:rPr lang="en-US" dirty="0"/>
              <a:t> 2019</a:t>
            </a:r>
          </a:p>
          <a:p>
            <a:pPr>
              <a:lnSpc>
                <a:spcPct val="120000"/>
              </a:lnSpc>
            </a:pPr>
            <a:r>
              <a:rPr lang="en-US" dirty="0" err="1"/>
              <a:t>Ethiopie</a:t>
            </a:r>
            <a:r>
              <a:rPr lang="en-US" dirty="0"/>
              <a:t>, </a:t>
            </a:r>
            <a:r>
              <a:rPr lang="en-US" dirty="0" err="1"/>
              <a:t>janvier</a:t>
            </a:r>
            <a:r>
              <a:rPr lang="en-US" dirty="0"/>
              <a:t> 2021</a:t>
            </a:r>
          </a:p>
          <a:p>
            <a:pPr>
              <a:lnSpc>
                <a:spcPct val="120000"/>
              </a:lnSpc>
            </a:pPr>
            <a:r>
              <a:rPr lang="en-US" dirty="0"/>
              <a:t>France, </a:t>
            </a:r>
            <a:r>
              <a:rPr lang="en-US" dirty="0" err="1"/>
              <a:t>novembre</a:t>
            </a:r>
            <a:r>
              <a:rPr lang="en-US" dirty="0"/>
              <a:t> 2018</a:t>
            </a:r>
          </a:p>
          <a:p>
            <a:pPr>
              <a:lnSpc>
                <a:spcPct val="120000"/>
              </a:lnSpc>
            </a:pPr>
            <a:r>
              <a:rPr lang="en-US" dirty="0"/>
              <a:t>Ghana, </a:t>
            </a:r>
            <a:r>
              <a:rPr lang="en-US" dirty="0" err="1"/>
              <a:t>décembre</a:t>
            </a:r>
            <a:r>
              <a:rPr lang="en-US" dirty="0"/>
              <a:t> 2019</a:t>
            </a:r>
          </a:p>
          <a:p>
            <a:pPr>
              <a:lnSpc>
                <a:spcPct val="120000"/>
              </a:lnSpc>
            </a:pPr>
            <a:r>
              <a:rPr lang="en-US" dirty="0"/>
              <a:t>Kenya, </a:t>
            </a:r>
            <a:r>
              <a:rPr lang="en-US" dirty="0" err="1"/>
              <a:t>avril</a:t>
            </a:r>
            <a:r>
              <a:rPr lang="en-US" dirty="0"/>
              <a:t> 2020</a:t>
            </a:r>
          </a:p>
          <a:p>
            <a:pPr>
              <a:lnSpc>
                <a:spcPct val="120000"/>
              </a:lnSpc>
            </a:pPr>
            <a:r>
              <a:rPr lang="en-US" dirty="0"/>
              <a:t>Madagascar, </a:t>
            </a:r>
            <a:r>
              <a:rPr lang="en-US" dirty="0" err="1"/>
              <a:t>juin</a:t>
            </a:r>
            <a:r>
              <a:rPr lang="en-US" dirty="0"/>
              <a:t> 2020</a:t>
            </a:r>
          </a:p>
          <a:p>
            <a:pPr>
              <a:lnSpc>
                <a:spcPct val="120000"/>
              </a:lnSpc>
            </a:pPr>
            <a:r>
              <a:rPr lang="en-US" dirty="0"/>
              <a:t>Maurice, </a:t>
            </a:r>
            <a:r>
              <a:rPr lang="en-US" dirty="0" err="1"/>
              <a:t>septembre</a:t>
            </a:r>
            <a:r>
              <a:rPr lang="en-US" dirty="0"/>
              <a:t> 2020</a:t>
            </a:r>
          </a:p>
          <a:p>
            <a:pPr>
              <a:lnSpc>
                <a:spcPct val="120000"/>
              </a:lnSpc>
            </a:pPr>
            <a:r>
              <a:rPr lang="en-US" dirty="0" err="1"/>
              <a:t>Maroc</a:t>
            </a:r>
            <a:r>
              <a:rPr lang="en-US" dirty="0"/>
              <a:t>, </a:t>
            </a:r>
            <a:r>
              <a:rPr lang="en-US" dirty="0" err="1"/>
              <a:t>avril</a:t>
            </a:r>
            <a:r>
              <a:rPr lang="en-US" dirty="0"/>
              <a:t> 2021</a:t>
            </a:r>
          </a:p>
          <a:p>
            <a:pPr>
              <a:lnSpc>
                <a:spcPct val="120000"/>
              </a:lnSpc>
            </a:pPr>
            <a:r>
              <a:rPr lang="en-US" dirty="0" err="1"/>
              <a:t>Namibie</a:t>
            </a:r>
            <a:r>
              <a:rPr lang="en-US" dirty="0"/>
              <a:t>, </a:t>
            </a:r>
            <a:r>
              <a:rPr lang="en-US" dirty="0" err="1"/>
              <a:t>septembre</a:t>
            </a:r>
            <a:r>
              <a:rPr lang="en-US" dirty="0"/>
              <a:t> 2020</a:t>
            </a:r>
          </a:p>
          <a:p>
            <a:pPr>
              <a:lnSpc>
                <a:spcPct val="120000"/>
              </a:lnSpc>
            </a:pPr>
            <a:r>
              <a:rPr lang="en-US" dirty="0" err="1"/>
              <a:t>Népal</a:t>
            </a:r>
            <a:r>
              <a:rPr lang="en-US" dirty="0"/>
              <a:t>, </a:t>
            </a:r>
            <a:r>
              <a:rPr lang="en-US" dirty="0" err="1"/>
              <a:t>janvier</a:t>
            </a:r>
            <a:r>
              <a:rPr lang="en-US" dirty="0"/>
              <a:t> 2024</a:t>
            </a:r>
          </a:p>
          <a:p>
            <a:pPr>
              <a:lnSpc>
                <a:spcPct val="120000"/>
              </a:lnSpc>
            </a:pPr>
            <a:r>
              <a:rPr lang="en-US" dirty="0"/>
              <a:t>Niger, </a:t>
            </a:r>
            <a:r>
              <a:rPr lang="en-US" dirty="0" err="1"/>
              <a:t>novembre</a:t>
            </a:r>
            <a:r>
              <a:rPr lang="en-US" dirty="0"/>
              <a:t> 2020</a:t>
            </a:r>
          </a:p>
          <a:p>
            <a:pPr>
              <a:lnSpc>
                <a:spcPct val="120000"/>
              </a:lnSpc>
            </a:pPr>
            <a:r>
              <a:rPr lang="en-US" dirty="0"/>
              <a:t>Nigeria, </a:t>
            </a:r>
            <a:r>
              <a:rPr lang="en-US" dirty="0" err="1"/>
              <a:t>octobre</a:t>
            </a:r>
            <a:r>
              <a:rPr lang="en-US" dirty="0"/>
              <a:t> 2019</a:t>
            </a:r>
          </a:p>
          <a:p>
            <a:pPr>
              <a:lnSpc>
                <a:spcPct val="120000"/>
              </a:lnSpc>
            </a:pPr>
            <a:r>
              <a:rPr lang="en-US" dirty="0"/>
              <a:t>Rwanda, </a:t>
            </a:r>
            <a:r>
              <a:rPr lang="en-US" dirty="0" err="1"/>
              <a:t>septembre</a:t>
            </a:r>
            <a:r>
              <a:rPr lang="en-US" dirty="0"/>
              <a:t> 2019</a:t>
            </a:r>
          </a:p>
          <a:p>
            <a:pPr>
              <a:lnSpc>
                <a:spcPct val="120000"/>
              </a:lnSpc>
            </a:pPr>
            <a:r>
              <a:rPr lang="en-US" dirty="0" err="1"/>
              <a:t>Sénégal</a:t>
            </a:r>
            <a:r>
              <a:rPr lang="en-US" dirty="0"/>
              <a:t>, </a:t>
            </a:r>
            <a:r>
              <a:rPr lang="en-US" dirty="0" err="1"/>
              <a:t>novembre</a:t>
            </a:r>
            <a:r>
              <a:rPr lang="en-US" dirty="0"/>
              <a:t> 2018</a:t>
            </a:r>
          </a:p>
          <a:p>
            <a:pPr>
              <a:lnSpc>
                <a:spcPct val="120000"/>
              </a:lnSpc>
            </a:pPr>
            <a:r>
              <a:rPr lang="en-US" dirty="0"/>
              <a:t>Seychelles, </a:t>
            </a:r>
            <a:r>
              <a:rPr lang="en-US" dirty="0" err="1"/>
              <a:t>août</a:t>
            </a:r>
            <a:r>
              <a:rPr lang="en-US" dirty="0"/>
              <a:t> 2019</a:t>
            </a:r>
          </a:p>
          <a:p>
            <a:pPr>
              <a:lnSpc>
                <a:spcPct val="120000"/>
              </a:lnSpc>
            </a:pPr>
            <a:r>
              <a:rPr lang="en-US" dirty="0" err="1"/>
              <a:t>Afrique</a:t>
            </a:r>
            <a:r>
              <a:rPr lang="en-US" dirty="0"/>
              <a:t> du </a:t>
            </a:r>
            <a:r>
              <a:rPr lang="en-US" dirty="0" err="1"/>
              <a:t>Sud</a:t>
            </a:r>
            <a:r>
              <a:rPr lang="en-US" dirty="0"/>
              <a:t>, </a:t>
            </a:r>
            <a:r>
              <a:rPr lang="en-US" dirty="0" err="1"/>
              <a:t>avril</a:t>
            </a:r>
            <a:r>
              <a:rPr lang="en-US" dirty="0"/>
              <a:t> 2019</a:t>
            </a:r>
          </a:p>
          <a:p>
            <a:pPr>
              <a:lnSpc>
                <a:spcPct val="120000"/>
              </a:lnSpc>
            </a:pPr>
            <a:r>
              <a:rPr lang="en-US" dirty="0" err="1"/>
              <a:t>Tanzanie</a:t>
            </a:r>
            <a:r>
              <a:rPr lang="en-US" dirty="0"/>
              <a:t>, </a:t>
            </a:r>
            <a:r>
              <a:rPr lang="en-US" dirty="0" err="1"/>
              <a:t>juin</a:t>
            </a:r>
            <a:r>
              <a:rPr lang="en-US" dirty="0"/>
              <a:t> 2020</a:t>
            </a:r>
          </a:p>
          <a:p>
            <a:pPr>
              <a:lnSpc>
                <a:spcPct val="120000"/>
              </a:lnSpc>
            </a:pPr>
            <a:r>
              <a:rPr lang="en-US" dirty="0"/>
              <a:t>Togo, </a:t>
            </a:r>
            <a:r>
              <a:rPr lang="en-US" dirty="0" err="1"/>
              <a:t>avril</a:t>
            </a:r>
            <a:r>
              <a:rPr lang="en-US" dirty="0"/>
              <a:t> 2019</a:t>
            </a:r>
          </a:p>
          <a:p>
            <a:pPr>
              <a:lnSpc>
                <a:spcPct val="120000"/>
              </a:lnSpc>
            </a:pPr>
            <a:r>
              <a:rPr lang="en-US" dirty="0" err="1"/>
              <a:t>Tunisie</a:t>
            </a:r>
            <a:r>
              <a:rPr lang="en-US" dirty="0"/>
              <a:t>, </a:t>
            </a:r>
            <a:r>
              <a:rPr lang="en-US" dirty="0" err="1"/>
              <a:t>septembre</a:t>
            </a:r>
            <a:r>
              <a:rPr lang="en-US" dirty="0"/>
              <a:t> 2020</a:t>
            </a:r>
          </a:p>
          <a:p>
            <a:pPr>
              <a:lnSpc>
                <a:spcPct val="120000"/>
              </a:lnSpc>
            </a:pPr>
            <a:r>
              <a:rPr lang="en-US" dirty="0" err="1"/>
              <a:t>Ouganda</a:t>
            </a:r>
            <a:r>
              <a:rPr lang="en-US" dirty="0"/>
              <a:t>, </a:t>
            </a:r>
            <a:r>
              <a:rPr lang="en-US" dirty="0" err="1"/>
              <a:t>octobre</a:t>
            </a:r>
            <a:r>
              <a:rPr lang="en-US" dirty="0"/>
              <a:t> 2019</a:t>
            </a:r>
          </a:p>
          <a:p>
            <a:pPr>
              <a:lnSpc>
                <a:spcPct val="120000"/>
              </a:lnSpc>
            </a:pPr>
            <a:r>
              <a:rPr lang="en-US" dirty="0" err="1"/>
              <a:t>Royaume-Uni</a:t>
            </a:r>
            <a:r>
              <a:rPr lang="en-US" dirty="0"/>
              <a:t>, </a:t>
            </a:r>
            <a:r>
              <a:rPr lang="en-US" dirty="0" err="1"/>
              <a:t>novembre</a:t>
            </a:r>
            <a:r>
              <a:rPr lang="en-US" dirty="0"/>
              <a:t> 2018</a:t>
            </a:r>
          </a:p>
          <a:p>
            <a:pPr>
              <a:lnSpc>
                <a:spcPct val="120000"/>
              </a:lnSpc>
            </a:pPr>
            <a:r>
              <a:rPr lang="en-US" dirty="0" err="1"/>
              <a:t>États</a:t>
            </a:r>
            <a:r>
              <a:rPr lang="en-US" dirty="0"/>
              <a:t>-Unis </a:t>
            </a:r>
            <a:r>
              <a:rPr lang="en-US" dirty="0" err="1"/>
              <a:t>d'Amérique</a:t>
            </a:r>
            <a:r>
              <a:rPr lang="en-US" dirty="0"/>
              <a:t>, </a:t>
            </a:r>
            <a:r>
              <a:rPr lang="en-US" dirty="0" err="1"/>
              <a:t>novembre</a:t>
            </a:r>
            <a:r>
              <a:rPr lang="en-US" dirty="0"/>
              <a:t> 2019</a:t>
            </a:r>
          </a:p>
          <a:p>
            <a:pPr>
              <a:lnSpc>
                <a:spcPct val="120000"/>
              </a:lnSpc>
            </a:pPr>
            <a:r>
              <a:rPr lang="en-US" dirty="0" err="1"/>
              <a:t>Zambie</a:t>
            </a:r>
            <a:r>
              <a:rPr lang="en-US" dirty="0"/>
              <a:t>, </a:t>
            </a:r>
            <a:r>
              <a:rPr lang="en-US" dirty="0" err="1"/>
              <a:t>octobre</a:t>
            </a:r>
            <a:r>
              <a:rPr lang="en-US" dirty="0"/>
              <a:t> 2020</a:t>
            </a:r>
          </a:p>
          <a:p>
            <a:pPr>
              <a:lnSpc>
                <a:spcPct val="120000"/>
              </a:lnSpc>
            </a:pPr>
            <a:r>
              <a:rPr lang="en-US" dirty="0"/>
              <a:t>Zimbabwe, mars 2020</a:t>
            </a:r>
          </a:p>
        </p:txBody>
      </p:sp>
      <p:sp>
        <p:nvSpPr>
          <p:cNvPr id="7" name="TextBox 6"/>
          <p:cNvSpPr txBox="1"/>
          <p:nvPr/>
        </p:nvSpPr>
        <p:spPr>
          <a:xfrm>
            <a:off x="70953" y="6403122"/>
            <a:ext cx="4709117" cy="3183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fr" sz="1600" dirty="0">
                <a:solidFill>
                  <a:schemeClr val="bg1"/>
                </a:solidFill>
                <a:latin typeface="+mj-lt"/>
              </a:rPr>
              <a:t>Carte nationale d’adoption en date du 26 </a:t>
            </a:r>
            <a:r>
              <a:rPr lang="en-US" sz="1600" dirty="0" err="1">
                <a:solidFill>
                  <a:schemeClr val="bg1"/>
                </a:solidFill>
                <a:latin typeface="+mj-lt"/>
              </a:rPr>
              <a:t>février</a:t>
            </a:r>
            <a:r>
              <a:rPr lang="fr" sz="1600" dirty="0">
                <a:solidFill>
                  <a:schemeClr val="bg1"/>
                </a:solidFill>
                <a:latin typeface="+mj-lt"/>
              </a:rPr>
              <a:t> 2024</a:t>
            </a:r>
          </a:p>
        </p:txBody>
      </p:sp>
    </p:spTree>
    <p:custDataLst>
      <p:tags r:id="rId1"/>
    </p:custDataLst>
    <p:extLst>
      <p:ext uri="{BB962C8B-B14F-4D97-AF65-F5344CB8AC3E}">
        <p14:creationId xmlns:p14="http://schemas.microsoft.com/office/powerpoint/2010/main" val="3107624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96462" y="5678905"/>
            <a:ext cx="4395537" cy="117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Title 4"/>
          <p:cNvSpPr>
            <a:spLocks noGrp="1"/>
          </p:cNvSpPr>
          <p:nvPr>
            <p:ph type="title"/>
          </p:nvPr>
        </p:nvSpPr>
        <p:spPr>
          <a:xfrm>
            <a:off x="389134" y="2515235"/>
            <a:ext cx="4302195" cy="1395782"/>
          </a:xfrm>
        </p:spPr>
        <p:txBody>
          <a:bodyPr rtlCol="0">
            <a:normAutofit fontScale="90000"/>
          </a:bodyPr>
          <a:lstStyle/>
          <a:p>
            <a:pPr rtl="0">
              <a:lnSpc>
                <a:spcPct val="100000"/>
              </a:lnSpc>
            </a:pPr>
            <a:r>
              <a:rPr lang="fr"/>
              <a:t>Avantages de l’adoption nationale de la norme ISO 30500</a:t>
            </a:r>
          </a:p>
        </p:txBody>
      </p:sp>
      <p:sp>
        <p:nvSpPr>
          <p:cNvPr id="6" name="Content Placeholder 5"/>
          <p:cNvSpPr>
            <a:spLocks noGrp="1"/>
          </p:cNvSpPr>
          <p:nvPr>
            <p:ph idx="1"/>
          </p:nvPr>
        </p:nvSpPr>
        <p:spPr>
          <a:xfrm>
            <a:off x="5802923" y="962526"/>
            <a:ext cx="6227152" cy="4716379"/>
          </a:xfrm>
        </p:spPr>
        <p:txBody>
          <a:bodyPr rtlCol="0">
            <a:noAutofit/>
          </a:bodyPr>
          <a:lstStyle/>
          <a:p>
            <a:pPr rtl="0">
              <a:lnSpc>
                <a:spcPct val="120000"/>
              </a:lnSpc>
            </a:pPr>
            <a:r>
              <a:rPr lang="fr" sz="1550" dirty="0"/>
              <a:t>Les décideurs politiques peuvent s’appuyer sur des avis d’experts mondiaux pour garantir la sécurité des produits aux citoyens sans avoir à dépenser leurs propres temps et argent</a:t>
            </a:r>
          </a:p>
          <a:p>
            <a:pPr rtl="0">
              <a:lnSpc>
                <a:spcPct val="120000"/>
              </a:lnSpc>
            </a:pPr>
            <a:r>
              <a:rPr lang="fr" sz="1550" dirty="0"/>
              <a:t>Les fabricants ont un projet de créer un produit conforme aux directives internationales, ce qui facilite l’entrée sur le marché</a:t>
            </a:r>
          </a:p>
          <a:p>
            <a:pPr rtl="0">
              <a:lnSpc>
                <a:spcPct val="120000"/>
              </a:lnSpc>
            </a:pPr>
            <a:r>
              <a:rPr lang="fr" sz="1550" dirty="0"/>
              <a:t>Renforcement de la confiance des utilisateurs dans le produit, puisqu’il reflète un véritable consensus entre les organismes de réglementation, les fabricants et les utilisateurs du monde entier</a:t>
            </a:r>
          </a:p>
          <a:p>
            <a:pPr rtl="0">
              <a:lnSpc>
                <a:spcPct val="120000"/>
              </a:lnSpc>
            </a:pPr>
            <a:r>
              <a:rPr lang="fr" sz="1550" dirty="0"/>
              <a:t>Augmentation de la capacité à fabriquer, commercialiser et déployer à grande échelle la technologie là où elle est le plus nécessaire</a:t>
            </a:r>
          </a:p>
          <a:p>
            <a:pPr rtl="0">
              <a:lnSpc>
                <a:spcPct val="120000"/>
              </a:lnSpc>
            </a:pPr>
            <a:r>
              <a:rPr lang="fr" sz="1550" dirty="0"/>
              <a:t>Promotion d’un commerce mondial libre et équitable grâce à un système reconnu internationalement et à la confiance accordée à la dénomination ISO (International Organization for Standardization)</a:t>
            </a:r>
          </a:p>
          <a:p>
            <a:pPr rtl="0">
              <a:lnSpc>
                <a:spcPct val="120000"/>
              </a:lnSpc>
            </a:pPr>
            <a:r>
              <a:rPr lang="fr" sz="1550" dirty="0"/>
              <a:t>Les régulateurs et les gouvernements peuvent puiser dans une source d’informations et d’expériences mises à jour en permanence</a:t>
            </a:r>
          </a:p>
          <a:p>
            <a:pPr rtl="0">
              <a:lnSpc>
                <a:spcPct val="120000"/>
              </a:lnSpc>
            </a:pPr>
            <a:r>
              <a:rPr lang="fr" sz="1550" dirty="0"/>
              <a:t>Les usagers de ces toilettes peuvent bénéficier d’une expérience digne, fiable, sûre, hygiénique et sans odeur. Des sous-produits peuvent même être produits et réutilisés par la communauté</a:t>
            </a:r>
          </a:p>
        </p:txBody>
      </p:sp>
    </p:spTree>
    <p:custDataLst>
      <p:tags r:id="rId1"/>
    </p:custDataLst>
    <p:extLst>
      <p:ext uri="{BB962C8B-B14F-4D97-AF65-F5344CB8AC3E}">
        <p14:creationId xmlns:p14="http://schemas.microsoft.com/office/powerpoint/2010/main" val="4079203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2949" y="231753"/>
            <a:ext cx="10515600" cy="1325563"/>
          </a:xfrm>
        </p:spPr>
        <p:txBody>
          <a:bodyPr rtlCol="0">
            <a:normAutofit/>
          </a:bodyPr>
          <a:lstStyle/>
          <a:p>
            <a:pPr rtl="0"/>
            <a:r>
              <a:rPr lang="fr" sz="3600" dirty="0"/>
              <a:t>Avantages de l’adoption identique de la norme ISO 30500</a:t>
            </a:r>
          </a:p>
        </p:txBody>
      </p:sp>
      <p:sp>
        <p:nvSpPr>
          <p:cNvPr id="12" name="Content Placeholder 5"/>
          <p:cNvSpPr>
            <a:spLocks noGrp="1"/>
          </p:cNvSpPr>
          <p:nvPr>
            <p:ph idx="1"/>
          </p:nvPr>
        </p:nvSpPr>
        <p:spPr>
          <a:xfrm>
            <a:off x="6000749" y="1609725"/>
            <a:ext cx="6029325" cy="4533900"/>
          </a:xfrm>
        </p:spPr>
        <p:txBody>
          <a:bodyPr rtlCol="0">
            <a:normAutofit/>
          </a:bodyPr>
          <a:lstStyle/>
          <a:p>
            <a:pPr marL="342900" indent="-342900" rtl="0">
              <a:lnSpc>
                <a:spcPct val="120000"/>
              </a:lnSpc>
              <a:buClr>
                <a:srgbClr val="3F648B"/>
              </a:buClr>
              <a:buFont typeface="Arial" panose="020B0604020202020204" pitchFamily="34" charset="0"/>
              <a:buChar char="+"/>
            </a:pPr>
            <a:r>
              <a:rPr lang="fr" sz="2000" b="0" dirty="0"/>
              <a:t>Un engagement direct sur les marchés qui ont adopté à l’identique la norme ISO 30500</a:t>
            </a:r>
          </a:p>
          <a:p>
            <a:pPr marL="342900" indent="-342900" rtl="0">
              <a:lnSpc>
                <a:spcPct val="120000"/>
              </a:lnSpc>
              <a:buClr>
                <a:srgbClr val="3F648B"/>
              </a:buClr>
              <a:buFont typeface="Arial" panose="020B0604020202020204" pitchFamily="34" charset="0"/>
              <a:buChar char="+"/>
            </a:pPr>
            <a:r>
              <a:rPr lang="fr" sz="2000" b="0" dirty="0"/>
              <a:t>Le respect des normes de sécurité humaine et environnementale recommandées par les experts mondiaux</a:t>
            </a:r>
          </a:p>
          <a:p>
            <a:pPr marL="342900" indent="-342900" rtl="0">
              <a:lnSpc>
                <a:spcPct val="120000"/>
              </a:lnSpc>
              <a:buClr>
                <a:srgbClr val="3F648B"/>
              </a:buClr>
              <a:buFont typeface="Arial" panose="020B0604020202020204" pitchFamily="34" charset="0"/>
              <a:buChar char="+"/>
            </a:pPr>
            <a:r>
              <a:rPr lang="fr" sz="2000" b="0" dirty="0"/>
              <a:t>Recours à la révision de la norme ISO 30500 tous les 5 ans </a:t>
            </a:r>
          </a:p>
          <a:p>
            <a:pPr marL="342900" indent="-342900" rtl="0">
              <a:lnSpc>
                <a:spcPct val="120000"/>
              </a:lnSpc>
              <a:buClr>
                <a:srgbClr val="3F648B"/>
              </a:buClr>
              <a:buFont typeface="Arial" panose="020B0604020202020204" pitchFamily="34" charset="0"/>
              <a:buChar char="+"/>
            </a:pPr>
            <a:r>
              <a:rPr lang="fr" sz="2000" b="0" dirty="0"/>
              <a:t>Gain de temps et d’argent</a:t>
            </a:r>
          </a:p>
          <a:p>
            <a:pPr marL="342900" indent="-342900" rtl="0">
              <a:lnSpc>
                <a:spcPct val="120000"/>
              </a:lnSpc>
              <a:buClr>
                <a:srgbClr val="3F648B"/>
              </a:buClr>
              <a:buFont typeface="Arial" panose="020B0604020202020204" pitchFamily="34" charset="0"/>
              <a:buChar char="+"/>
            </a:pPr>
            <a:r>
              <a:rPr lang="fr" sz="2000" b="0" dirty="0"/>
              <a:t>Participation aux ODD des Nations Unies</a:t>
            </a:r>
          </a:p>
          <a:p>
            <a:pPr rtl="0">
              <a:lnSpc>
                <a:spcPct val="120000"/>
              </a:lnSpc>
            </a:pPr>
            <a:endParaRPr lang="en-US" dirty="0"/>
          </a:p>
        </p:txBody>
      </p:sp>
      <p:grpSp>
        <p:nvGrpSpPr>
          <p:cNvPr id="19" name="Group 18">
            <a:extLst>
              <a:ext uri="{FF2B5EF4-FFF2-40B4-BE49-F238E27FC236}">
                <a16:creationId xmlns:a16="http://schemas.microsoft.com/office/drawing/2014/main" id="{A3F79A51-151A-4886-BD5A-4FB0DB1966E2}"/>
              </a:ext>
            </a:extLst>
          </p:cNvPr>
          <p:cNvGrpSpPr/>
          <p:nvPr/>
        </p:nvGrpSpPr>
        <p:grpSpPr>
          <a:xfrm>
            <a:off x="315913" y="1827742"/>
            <a:ext cx="5239977" cy="2267484"/>
            <a:chOff x="315913" y="1827742"/>
            <a:chExt cx="5239977" cy="2267484"/>
          </a:xfrm>
        </p:grpSpPr>
        <p:pic>
          <p:nvPicPr>
            <p:cNvPr id="20" name="Picture 19">
              <a:extLst>
                <a:ext uri="{FF2B5EF4-FFF2-40B4-BE49-F238E27FC236}">
                  <a16:creationId xmlns:a16="http://schemas.microsoft.com/office/drawing/2014/main" id="{54500AC3-96C4-438C-9F5F-475E34EE04D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4488" y="1827742"/>
              <a:ext cx="5211402" cy="2267484"/>
            </a:xfrm>
            <a:prstGeom prst="rect">
              <a:avLst/>
            </a:prstGeom>
          </p:spPr>
        </p:pic>
        <p:sp>
          <p:nvSpPr>
            <p:cNvPr id="21" name="TextBox 20">
              <a:extLst>
                <a:ext uri="{FF2B5EF4-FFF2-40B4-BE49-F238E27FC236}">
                  <a16:creationId xmlns:a16="http://schemas.microsoft.com/office/drawing/2014/main" id="{ECF06CEF-65C9-411F-AA29-EAA2609B7016}"/>
                </a:ext>
              </a:extLst>
            </p:cNvPr>
            <p:cNvSpPr txBox="1"/>
            <p:nvPr/>
          </p:nvSpPr>
          <p:spPr>
            <a:xfrm>
              <a:off x="315913" y="1845388"/>
              <a:ext cx="3079771"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lang="fr" sz="1600" b="1" i="0" u="none" strike="noStrike" cap="none" spc="0" normalizeH="0">
                  <a:ln>
                    <a:noFill/>
                  </a:ln>
                  <a:effectLst/>
                  <a:uFillTx/>
                  <a:latin typeface="Open Sans" panose="020B0606030504020204" pitchFamily="34" charset="0"/>
                  <a:ea typeface="Open Sans" panose="020B0606030504020204" pitchFamily="34" charset="0"/>
                  <a:cs typeface="Open Sans" panose="020B0606030504020204" pitchFamily="34" charset="0"/>
                  <a:sym typeface="Source Sans Pro"/>
                </a:rPr>
                <a:t>CYCLE DE VIE</a:t>
              </a:r>
            </a:p>
          </p:txBody>
        </p:sp>
        <p:sp>
          <p:nvSpPr>
            <p:cNvPr id="22" name="TextBox 21">
              <a:extLst>
                <a:ext uri="{FF2B5EF4-FFF2-40B4-BE49-F238E27FC236}">
                  <a16:creationId xmlns:a16="http://schemas.microsoft.com/office/drawing/2014/main" id="{CED7F625-3DFF-47FD-A0EE-A1E7B6BF1DB3}"/>
                </a:ext>
              </a:extLst>
            </p:cNvPr>
            <p:cNvSpPr txBox="1"/>
            <p:nvPr/>
          </p:nvSpPr>
          <p:spPr>
            <a:xfrm>
              <a:off x="398462" y="2181439"/>
              <a:ext cx="3079771"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821531" rtl="0" hangingPunct="0"/>
              <a:r>
                <a:rPr lang="fr" sz="900">
                  <a:latin typeface="Open Sans" panose="020B0606030504020204" pitchFamily="34" charset="0"/>
                  <a:ea typeface="Open Sans" panose="020B0606030504020204" pitchFamily="34" charset="0"/>
                  <a:cs typeface="Open Sans" panose="020B0606030504020204" pitchFamily="34" charset="0"/>
                  <a:sym typeface="Source Sans Pro"/>
                </a:rPr>
                <a:t>Une norme est revue tous les 5 ans</a:t>
              </a:r>
            </a:p>
          </p:txBody>
        </p:sp>
        <p:sp>
          <p:nvSpPr>
            <p:cNvPr id="23" name="TextBox 22">
              <a:extLst>
                <a:ext uri="{FF2B5EF4-FFF2-40B4-BE49-F238E27FC236}">
                  <a16:creationId xmlns:a16="http://schemas.microsoft.com/office/drawing/2014/main" id="{A8A5B184-113C-4C71-A126-B214C3FA9C23}"/>
                </a:ext>
              </a:extLst>
            </p:cNvPr>
            <p:cNvSpPr txBox="1"/>
            <p:nvPr/>
          </p:nvSpPr>
          <p:spPr>
            <a:xfrm>
              <a:off x="3590923" y="2484698"/>
              <a:ext cx="839787"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821531" rtl="0" hangingPunct="0"/>
              <a:r>
                <a:rPr lang="fr" sz="1000">
                  <a:solidFill>
                    <a:schemeClr val="bg1"/>
                  </a:solidFill>
                  <a:latin typeface="Open Sans" panose="020B0606030504020204" pitchFamily="34" charset="0"/>
                  <a:ea typeface="Open Sans" panose="020B0606030504020204" pitchFamily="34" charset="0"/>
                  <a:cs typeface="Open Sans" panose="020B0606030504020204" pitchFamily="34" charset="0"/>
                  <a:sym typeface="Source Sans Pro"/>
                </a:rPr>
                <a:t>Publication</a:t>
              </a:r>
            </a:p>
          </p:txBody>
        </p:sp>
        <p:sp>
          <p:nvSpPr>
            <p:cNvPr id="24" name="TextBox 23">
              <a:extLst>
                <a:ext uri="{FF2B5EF4-FFF2-40B4-BE49-F238E27FC236}">
                  <a16:creationId xmlns:a16="http://schemas.microsoft.com/office/drawing/2014/main" id="{C5F2F728-D8D6-43AC-8CAB-FF2FDB4DDFE9}"/>
                </a:ext>
              </a:extLst>
            </p:cNvPr>
            <p:cNvSpPr txBox="1"/>
            <p:nvPr/>
          </p:nvSpPr>
          <p:spPr>
            <a:xfrm>
              <a:off x="3132931" y="2909012"/>
              <a:ext cx="1434308"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821531" rtl="0" hangingPunct="0"/>
              <a:r>
                <a:rPr lang="fr" sz="800">
                  <a:latin typeface="Open Sans" panose="020B0606030504020204" pitchFamily="34" charset="0"/>
                  <a:ea typeface="Open Sans" panose="020B0606030504020204" pitchFamily="34" charset="0"/>
                  <a:cs typeface="Open Sans" panose="020B0606030504020204" pitchFamily="34" charset="0"/>
                  <a:sym typeface="Source Sans Pro"/>
                </a:rPr>
                <a:t>Norme internationale en cours de publication</a:t>
              </a:r>
            </a:p>
          </p:txBody>
        </p:sp>
        <p:sp>
          <p:nvSpPr>
            <p:cNvPr id="25" name="TextBox 24">
              <a:extLst>
                <a:ext uri="{FF2B5EF4-FFF2-40B4-BE49-F238E27FC236}">
                  <a16:creationId xmlns:a16="http://schemas.microsoft.com/office/drawing/2014/main" id="{7A191EE2-F5C6-47CF-9713-2749FF974873}"/>
                </a:ext>
              </a:extLst>
            </p:cNvPr>
            <p:cNvSpPr txBox="1"/>
            <p:nvPr/>
          </p:nvSpPr>
          <p:spPr>
            <a:xfrm>
              <a:off x="3132931" y="3434481"/>
              <a:ext cx="1434308"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821531" rtl="0" hangingPunct="0"/>
              <a:r>
                <a:rPr lang="fr" sz="8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sym typeface="Source Sans Pro"/>
                </a:rPr>
                <a:t>Norme internationale publiée</a:t>
              </a:r>
            </a:p>
          </p:txBody>
        </p:sp>
        <p:sp>
          <p:nvSpPr>
            <p:cNvPr id="26" name="TextBox 25">
              <a:extLst>
                <a:ext uri="{FF2B5EF4-FFF2-40B4-BE49-F238E27FC236}">
                  <a16:creationId xmlns:a16="http://schemas.microsoft.com/office/drawing/2014/main" id="{63E96341-1807-450B-BCD8-396DEE9686E4}"/>
                </a:ext>
              </a:extLst>
            </p:cNvPr>
            <p:cNvSpPr txBox="1"/>
            <p:nvPr/>
          </p:nvSpPr>
          <p:spPr>
            <a:xfrm>
              <a:off x="594518" y="3691696"/>
              <a:ext cx="1143795"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821531" rtl="0" hangingPunct="0"/>
              <a:r>
                <a:rPr lang="fr" sz="9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sym typeface="Source Sans Pro"/>
                </a:rPr>
                <a:t>ISO 30500:2018</a:t>
              </a:r>
            </a:p>
          </p:txBody>
        </p:sp>
        <p:sp>
          <p:nvSpPr>
            <p:cNvPr id="27" name="TextBox 26">
              <a:extLst>
                <a:ext uri="{FF2B5EF4-FFF2-40B4-BE49-F238E27FC236}">
                  <a16:creationId xmlns:a16="http://schemas.microsoft.com/office/drawing/2014/main" id="{EA0075C6-C5CE-4F62-8771-F45B86A85ED4}"/>
                </a:ext>
              </a:extLst>
            </p:cNvPr>
            <p:cNvSpPr txBox="1"/>
            <p:nvPr/>
          </p:nvSpPr>
          <p:spPr>
            <a:xfrm>
              <a:off x="461170" y="3512915"/>
              <a:ext cx="1143795"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821531" rtl="0" hangingPunct="0"/>
              <a:r>
                <a:rPr lang="fr" sz="9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sym typeface="Source Sans Pro"/>
                </a:rPr>
                <a:t>Maintenant</a:t>
              </a:r>
            </a:p>
          </p:txBody>
        </p:sp>
        <p:sp>
          <p:nvSpPr>
            <p:cNvPr id="28" name="TextBox 27">
              <a:extLst>
                <a:ext uri="{FF2B5EF4-FFF2-40B4-BE49-F238E27FC236}">
                  <a16:creationId xmlns:a16="http://schemas.microsoft.com/office/drawing/2014/main" id="{DAFBFEB4-57AA-49F4-82B4-DCD7E5B2B738}"/>
                </a:ext>
              </a:extLst>
            </p:cNvPr>
            <p:cNvSpPr txBox="1"/>
            <p:nvPr/>
          </p:nvSpPr>
          <p:spPr>
            <a:xfrm>
              <a:off x="398462" y="3193187"/>
              <a:ext cx="3079771"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821531" rtl="0" hangingPunct="0"/>
              <a:r>
                <a:rPr lang="fr" sz="1200" b="1">
                  <a:latin typeface="Open Sans" panose="020B0606030504020204" pitchFamily="34" charset="0"/>
                  <a:ea typeface="Open Sans" panose="020B0606030504020204" pitchFamily="34" charset="0"/>
                  <a:cs typeface="Open Sans" panose="020B0606030504020204" pitchFamily="34" charset="0"/>
                  <a:sym typeface="Source Sans Pro"/>
                </a:rPr>
                <a:t>RÉVISIONS/CORRIGENDA</a:t>
              </a:r>
            </a:p>
          </p:txBody>
        </p:sp>
      </p:grpSp>
      <p:pic>
        <p:nvPicPr>
          <p:cNvPr id="29" name="Picture 28">
            <a:extLst>
              <a:ext uri="{FF2B5EF4-FFF2-40B4-BE49-F238E27FC236}">
                <a16:creationId xmlns:a16="http://schemas.microsoft.com/office/drawing/2014/main" id="{8196D305-2DDE-4DC5-BA20-4DCF9343CBD5}"/>
              </a:ext>
            </a:extLst>
          </p:cNvPr>
          <p:cNvPicPr>
            <a:picLocks noChangeAspect="1"/>
          </p:cNvPicPr>
          <p:nvPr/>
        </p:nvPicPr>
        <p:blipFill rotWithShape="1">
          <a:blip r:embed="rId5"/>
          <a:srcRect t="60800" r="3446"/>
          <a:stretch/>
        </p:blipFill>
        <p:spPr>
          <a:xfrm>
            <a:off x="151607" y="6038426"/>
            <a:ext cx="5849142" cy="819574"/>
          </a:xfrm>
          <a:prstGeom prst="rect">
            <a:avLst/>
          </a:prstGeom>
        </p:spPr>
      </p:pic>
      <p:sp>
        <p:nvSpPr>
          <p:cNvPr id="30" name="TextBox 29">
            <a:extLst>
              <a:ext uri="{FF2B5EF4-FFF2-40B4-BE49-F238E27FC236}">
                <a16:creationId xmlns:a16="http://schemas.microsoft.com/office/drawing/2014/main" id="{F22EFE72-6C78-4FA2-909F-61524CC9048B}"/>
              </a:ext>
            </a:extLst>
          </p:cNvPr>
          <p:cNvSpPr txBox="1"/>
          <p:nvPr/>
        </p:nvSpPr>
        <p:spPr>
          <a:xfrm>
            <a:off x="277389" y="5543048"/>
            <a:ext cx="4999461"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821531" rtl="0" hangingPunct="0"/>
            <a:r>
              <a:rPr lang="fr" sz="1200">
                <a:latin typeface="Open Sans" panose="020B0606030504020204" pitchFamily="34" charset="0"/>
                <a:ea typeface="Open Sans" panose="020B0606030504020204" pitchFamily="34" charset="0"/>
                <a:cs typeface="Open Sans" panose="020B0606030504020204" pitchFamily="34" charset="0"/>
                <a:sym typeface="Source Sans Pro"/>
              </a:rPr>
              <a:t>Cette norme contribue à la réalisation des </a:t>
            </a:r>
            <a:r>
              <a:rPr lang="fr" sz="1200" u="sng">
                <a:solidFill>
                  <a:srgbClr val="00B0F0"/>
                </a:solidFill>
                <a:latin typeface="Open Sans" panose="020B0606030504020204" pitchFamily="34" charset="0"/>
                <a:ea typeface="Open Sans" panose="020B0606030504020204" pitchFamily="34" charset="0"/>
                <a:cs typeface="Open Sans" panose="020B0606030504020204" pitchFamily="34" charset="0"/>
                <a:sym typeface="Source Sans Pro"/>
              </a:rPr>
              <a:t>objectifs de développement durable </a:t>
            </a:r>
            <a:r>
              <a:rPr lang="fr" sz="1200">
                <a:latin typeface="Open Sans" panose="020B0606030504020204" pitchFamily="34" charset="0"/>
                <a:ea typeface="Open Sans" panose="020B0606030504020204" pitchFamily="34" charset="0"/>
                <a:cs typeface="Open Sans" panose="020B0606030504020204" pitchFamily="34" charset="0"/>
                <a:sym typeface="Source Sans Pro"/>
              </a:rPr>
              <a:t>suivants :</a:t>
            </a:r>
          </a:p>
        </p:txBody>
      </p:sp>
      <p:pic>
        <p:nvPicPr>
          <p:cNvPr id="3" name="Picture 2">
            <a:extLst>
              <a:ext uri="{FF2B5EF4-FFF2-40B4-BE49-F238E27FC236}">
                <a16:creationId xmlns:a16="http://schemas.microsoft.com/office/drawing/2014/main" id="{3E8CC016-ACCD-47D1-93E3-711C41FFBE4C}"/>
              </a:ext>
            </a:extLst>
          </p:cNvPr>
          <p:cNvPicPr>
            <a:picLocks noChangeAspect="1"/>
          </p:cNvPicPr>
          <p:nvPr/>
        </p:nvPicPr>
        <p:blipFill>
          <a:blip r:embed="rId6"/>
          <a:stretch>
            <a:fillRect/>
          </a:stretch>
        </p:blipFill>
        <p:spPr>
          <a:xfrm>
            <a:off x="277389" y="4825675"/>
            <a:ext cx="3998553" cy="499329"/>
          </a:xfrm>
          <a:prstGeom prst="rect">
            <a:avLst/>
          </a:prstGeom>
        </p:spPr>
      </p:pic>
    </p:spTree>
    <p:custDataLst>
      <p:tags r:id="rId1"/>
    </p:custDataLst>
    <p:extLst>
      <p:ext uri="{BB962C8B-B14F-4D97-AF65-F5344CB8AC3E}">
        <p14:creationId xmlns:p14="http://schemas.microsoft.com/office/powerpoint/2010/main" val="2178127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p:txBody>
          <a:bodyPr rtlCol="0">
            <a:normAutofit fontScale="90000"/>
          </a:bodyPr>
          <a:lstStyle/>
          <a:p>
            <a:pPr rtl="0"/>
            <a:r>
              <a:rPr lang="fr" sz="3300"/>
              <a:t>Détail de l’adoption nationale de la norme ISO 24521</a:t>
            </a:r>
          </a:p>
        </p:txBody>
      </p:sp>
      <p:sp>
        <p:nvSpPr>
          <p:cNvPr id="5" name="Content Placeholder 4"/>
          <p:cNvSpPr>
            <a:spLocks noGrp="1"/>
          </p:cNvSpPr>
          <p:nvPr>
            <p:ph idx="1"/>
          </p:nvPr>
        </p:nvSpPr>
        <p:spPr>
          <a:xfrm>
            <a:off x="5768903" y="435428"/>
            <a:ext cx="6280221" cy="5679621"/>
          </a:xfrm>
        </p:spPr>
        <p:txBody>
          <a:bodyPr numCol="2" spcCol="457200" rtlCol="0">
            <a:normAutofit fontScale="62500" lnSpcReduction="20000"/>
          </a:bodyPr>
          <a:lstStyle/>
          <a:p>
            <a:pPr>
              <a:lnSpc>
                <a:spcPct val="120000"/>
              </a:lnSpc>
            </a:pPr>
            <a:r>
              <a:rPr lang="en-US" dirty="0" err="1"/>
              <a:t>Algérie</a:t>
            </a:r>
            <a:r>
              <a:rPr lang="en-US" dirty="0"/>
              <a:t>, </a:t>
            </a:r>
            <a:r>
              <a:rPr lang="en-US" dirty="0" err="1"/>
              <a:t>novembre</a:t>
            </a:r>
            <a:r>
              <a:rPr lang="en-US" dirty="0"/>
              <a:t> 2019</a:t>
            </a:r>
          </a:p>
          <a:p>
            <a:pPr>
              <a:lnSpc>
                <a:spcPct val="120000"/>
              </a:lnSpc>
            </a:pPr>
            <a:r>
              <a:rPr lang="en-US" dirty="0"/>
              <a:t>Bangladesh, </a:t>
            </a:r>
            <a:r>
              <a:rPr lang="en-US" dirty="0" err="1"/>
              <a:t>août</a:t>
            </a:r>
            <a:r>
              <a:rPr lang="en-US" dirty="0"/>
              <a:t> 2019</a:t>
            </a:r>
          </a:p>
          <a:p>
            <a:pPr>
              <a:lnSpc>
                <a:spcPct val="120000"/>
              </a:lnSpc>
            </a:pPr>
            <a:r>
              <a:rPr lang="en-US" dirty="0" err="1"/>
              <a:t>Bénin</a:t>
            </a:r>
            <a:r>
              <a:rPr lang="en-US" dirty="0"/>
              <a:t>, </a:t>
            </a:r>
            <a:r>
              <a:rPr lang="en-US" dirty="0" err="1"/>
              <a:t>août</a:t>
            </a:r>
            <a:r>
              <a:rPr lang="en-US" dirty="0"/>
              <a:t> 2019</a:t>
            </a:r>
          </a:p>
          <a:p>
            <a:pPr>
              <a:lnSpc>
                <a:spcPct val="120000"/>
              </a:lnSpc>
            </a:pPr>
            <a:r>
              <a:rPr lang="en-US" dirty="0"/>
              <a:t>Cameroun, </a:t>
            </a:r>
            <a:r>
              <a:rPr lang="en-US" dirty="0" err="1"/>
              <a:t>novembre</a:t>
            </a:r>
            <a:r>
              <a:rPr lang="en-US" dirty="0"/>
              <a:t> 2019</a:t>
            </a:r>
          </a:p>
          <a:p>
            <a:pPr>
              <a:lnSpc>
                <a:spcPct val="120000"/>
              </a:lnSpc>
            </a:pPr>
            <a:r>
              <a:rPr lang="en-US" dirty="0"/>
              <a:t>Côte d'Ivoire, </a:t>
            </a:r>
            <a:r>
              <a:rPr lang="en-US" dirty="0" err="1"/>
              <a:t>juin</a:t>
            </a:r>
            <a:r>
              <a:rPr lang="en-US" dirty="0"/>
              <a:t> 2019</a:t>
            </a:r>
          </a:p>
          <a:p>
            <a:pPr>
              <a:lnSpc>
                <a:spcPct val="120000"/>
              </a:lnSpc>
            </a:pPr>
            <a:r>
              <a:rPr lang="en-US" dirty="0" err="1"/>
              <a:t>République</a:t>
            </a:r>
            <a:r>
              <a:rPr lang="en-US" dirty="0"/>
              <a:t> </a:t>
            </a:r>
            <a:r>
              <a:rPr lang="en-US" dirty="0" err="1"/>
              <a:t>démocratique</a:t>
            </a:r>
            <a:r>
              <a:rPr lang="en-US" dirty="0"/>
              <a:t> du Congo, </a:t>
            </a:r>
            <a:r>
              <a:rPr lang="en-US" dirty="0" err="1"/>
              <a:t>octobre</a:t>
            </a:r>
            <a:r>
              <a:rPr lang="en-US" dirty="0"/>
              <a:t> 2020</a:t>
            </a:r>
          </a:p>
          <a:p>
            <a:pPr>
              <a:lnSpc>
                <a:spcPct val="120000"/>
              </a:lnSpc>
            </a:pPr>
            <a:r>
              <a:rPr lang="en-US" dirty="0"/>
              <a:t>Ghana, </a:t>
            </a:r>
            <a:r>
              <a:rPr lang="en-US" dirty="0" err="1"/>
              <a:t>décembre</a:t>
            </a:r>
            <a:r>
              <a:rPr lang="en-US" dirty="0"/>
              <a:t> 2019</a:t>
            </a:r>
          </a:p>
          <a:p>
            <a:pPr>
              <a:lnSpc>
                <a:spcPct val="120000"/>
              </a:lnSpc>
            </a:pPr>
            <a:r>
              <a:rPr lang="en-US" dirty="0"/>
              <a:t>Kenya, </a:t>
            </a:r>
            <a:r>
              <a:rPr lang="en-US" dirty="0" err="1"/>
              <a:t>janvier</a:t>
            </a:r>
            <a:r>
              <a:rPr lang="en-US" dirty="0"/>
              <a:t> 2018</a:t>
            </a:r>
          </a:p>
          <a:p>
            <a:pPr>
              <a:lnSpc>
                <a:spcPct val="120000"/>
              </a:lnSpc>
            </a:pPr>
            <a:r>
              <a:rPr lang="en-US" dirty="0"/>
              <a:t>Madagascar, </a:t>
            </a:r>
            <a:r>
              <a:rPr lang="en-US" dirty="0" err="1"/>
              <a:t>juin</a:t>
            </a:r>
            <a:r>
              <a:rPr lang="en-US" dirty="0"/>
              <a:t> 2020</a:t>
            </a:r>
          </a:p>
          <a:p>
            <a:pPr>
              <a:lnSpc>
                <a:spcPct val="120000"/>
              </a:lnSpc>
            </a:pPr>
            <a:r>
              <a:rPr lang="en-US" dirty="0"/>
              <a:t>Maurice, </a:t>
            </a:r>
            <a:r>
              <a:rPr lang="en-US" dirty="0" err="1"/>
              <a:t>septembre</a:t>
            </a:r>
            <a:r>
              <a:rPr lang="en-US" dirty="0"/>
              <a:t> 2020</a:t>
            </a:r>
          </a:p>
          <a:p>
            <a:pPr>
              <a:lnSpc>
                <a:spcPct val="120000"/>
              </a:lnSpc>
            </a:pPr>
            <a:r>
              <a:rPr lang="en-US" dirty="0" err="1"/>
              <a:t>Maroc</a:t>
            </a:r>
            <a:r>
              <a:rPr lang="en-US" dirty="0"/>
              <a:t>, </a:t>
            </a:r>
            <a:r>
              <a:rPr lang="en-US" dirty="0" err="1"/>
              <a:t>avril</a:t>
            </a:r>
            <a:r>
              <a:rPr lang="en-US" dirty="0"/>
              <a:t> 2021</a:t>
            </a:r>
          </a:p>
          <a:p>
            <a:pPr>
              <a:lnSpc>
                <a:spcPct val="120000"/>
              </a:lnSpc>
            </a:pPr>
            <a:r>
              <a:rPr lang="en-US" dirty="0" err="1"/>
              <a:t>Namibie</a:t>
            </a:r>
            <a:r>
              <a:rPr lang="en-US" dirty="0"/>
              <a:t>, </a:t>
            </a:r>
            <a:r>
              <a:rPr lang="en-US" dirty="0" err="1"/>
              <a:t>septembre</a:t>
            </a:r>
            <a:r>
              <a:rPr lang="en-US" dirty="0"/>
              <a:t> 2020</a:t>
            </a:r>
          </a:p>
          <a:p>
            <a:pPr>
              <a:lnSpc>
                <a:spcPct val="120000"/>
              </a:lnSpc>
            </a:pPr>
            <a:r>
              <a:rPr lang="en-US" dirty="0"/>
              <a:t>Niger, </a:t>
            </a:r>
            <a:r>
              <a:rPr lang="en-US" dirty="0" err="1"/>
              <a:t>novembre</a:t>
            </a:r>
            <a:r>
              <a:rPr lang="en-US" dirty="0"/>
              <a:t> 2020</a:t>
            </a:r>
          </a:p>
          <a:p>
            <a:pPr>
              <a:lnSpc>
                <a:spcPct val="120000"/>
              </a:lnSpc>
            </a:pPr>
            <a:r>
              <a:rPr lang="en-US" dirty="0" err="1"/>
              <a:t>Népal</a:t>
            </a:r>
            <a:r>
              <a:rPr lang="en-US" dirty="0"/>
              <a:t>, </a:t>
            </a:r>
            <a:r>
              <a:rPr lang="en-US" dirty="0" err="1"/>
              <a:t>janvier</a:t>
            </a:r>
            <a:r>
              <a:rPr lang="en-US" dirty="0"/>
              <a:t> 2020</a:t>
            </a:r>
          </a:p>
          <a:p>
            <a:pPr>
              <a:lnSpc>
                <a:spcPct val="120000"/>
              </a:lnSpc>
            </a:pPr>
            <a:r>
              <a:rPr lang="en-US" dirty="0"/>
              <a:t>Nigeria, </a:t>
            </a:r>
            <a:r>
              <a:rPr lang="en-US" dirty="0" err="1"/>
              <a:t>octobre</a:t>
            </a:r>
            <a:r>
              <a:rPr lang="en-US" dirty="0"/>
              <a:t> 2019</a:t>
            </a:r>
          </a:p>
          <a:p>
            <a:pPr>
              <a:lnSpc>
                <a:spcPct val="120000"/>
              </a:lnSpc>
            </a:pPr>
            <a:r>
              <a:rPr lang="en-US" dirty="0"/>
              <a:t>Rwanda, </a:t>
            </a:r>
            <a:r>
              <a:rPr lang="en-US" dirty="0" err="1"/>
              <a:t>septembre</a:t>
            </a:r>
            <a:r>
              <a:rPr lang="en-US" dirty="0"/>
              <a:t> 2019</a:t>
            </a:r>
          </a:p>
          <a:p>
            <a:pPr>
              <a:lnSpc>
                <a:spcPct val="120000"/>
              </a:lnSpc>
            </a:pPr>
            <a:r>
              <a:rPr lang="en-US" dirty="0" err="1"/>
              <a:t>Sénégal</a:t>
            </a:r>
            <a:r>
              <a:rPr lang="en-US" dirty="0"/>
              <a:t>, </a:t>
            </a:r>
            <a:r>
              <a:rPr lang="en-US" dirty="0" err="1"/>
              <a:t>septembre</a:t>
            </a:r>
            <a:r>
              <a:rPr lang="en-US" dirty="0"/>
              <a:t> 2020</a:t>
            </a:r>
          </a:p>
          <a:p>
            <a:pPr>
              <a:lnSpc>
                <a:spcPct val="120000"/>
              </a:lnSpc>
            </a:pPr>
            <a:r>
              <a:rPr lang="en-US" dirty="0"/>
              <a:t>Seychelles, </a:t>
            </a:r>
            <a:r>
              <a:rPr lang="en-US" dirty="0" err="1"/>
              <a:t>août</a:t>
            </a:r>
            <a:r>
              <a:rPr lang="en-US" dirty="0"/>
              <a:t> 2019</a:t>
            </a:r>
          </a:p>
          <a:p>
            <a:pPr>
              <a:lnSpc>
                <a:spcPct val="120000"/>
              </a:lnSpc>
            </a:pPr>
            <a:r>
              <a:rPr lang="en-US" dirty="0" err="1"/>
              <a:t>Afrique</a:t>
            </a:r>
            <a:r>
              <a:rPr lang="en-US" dirty="0"/>
              <a:t> du </a:t>
            </a:r>
            <a:r>
              <a:rPr lang="en-US" dirty="0" err="1"/>
              <a:t>Sud</a:t>
            </a:r>
            <a:r>
              <a:rPr lang="en-US" dirty="0"/>
              <a:t>, </a:t>
            </a:r>
            <a:r>
              <a:rPr lang="en-US" dirty="0" err="1"/>
              <a:t>mai</a:t>
            </a:r>
            <a:r>
              <a:rPr lang="en-US" dirty="0"/>
              <a:t> 2020</a:t>
            </a:r>
          </a:p>
          <a:p>
            <a:pPr>
              <a:lnSpc>
                <a:spcPct val="120000"/>
              </a:lnSpc>
            </a:pPr>
            <a:r>
              <a:rPr lang="en-US" dirty="0" err="1"/>
              <a:t>Tanzanie</a:t>
            </a:r>
            <a:r>
              <a:rPr lang="en-US" dirty="0"/>
              <a:t>, </a:t>
            </a:r>
            <a:r>
              <a:rPr lang="en-US" dirty="0" err="1"/>
              <a:t>juin</a:t>
            </a:r>
            <a:r>
              <a:rPr lang="en-US" dirty="0"/>
              <a:t> 2020</a:t>
            </a:r>
          </a:p>
          <a:p>
            <a:pPr>
              <a:lnSpc>
                <a:spcPct val="120000"/>
              </a:lnSpc>
            </a:pPr>
            <a:r>
              <a:rPr lang="en-US" dirty="0"/>
              <a:t>Togo, </a:t>
            </a:r>
            <a:r>
              <a:rPr lang="en-US" dirty="0" err="1"/>
              <a:t>juillet</a:t>
            </a:r>
            <a:r>
              <a:rPr lang="en-US" dirty="0"/>
              <a:t> 2019</a:t>
            </a:r>
          </a:p>
          <a:p>
            <a:pPr>
              <a:lnSpc>
                <a:spcPct val="120000"/>
              </a:lnSpc>
            </a:pPr>
            <a:r>
              <a:rPr lang="en-US" dirty="0" err="1"/>
              <a:t>Tunisie</a:t>
            </a:r>
            <a:r>
              <a:rPr lang="en-US" dirty="0"/>
              <a:t>, </a:t>
            </a:r>
            <a:r>
              <a:rPr lang="en-US" dirty="0" err="1"/>
              <a:t>février</a:t>
            </a:r>
            <a:r>
              <a:rPr lang="en-US" dirty="0"/>
              <a:t> 2018</a:t>
            </a:r>
          </a:p>
          <a:p>
            <a:pPr>
              <a:lnSpc>
                <a:spcPct val="120000"/>
              </a:lnSpc>
            </a:pPr>
            <a:r>
              <a:rPr lang="en-US" dirty="0" err="1"/>
              <a:t>Ouganda</a:t>
            </a:r>
            <a:r>
              <a:rPr lang="en-US" dirty="0"/>
              <a:t>, </a:t>
            </a:r>
            <a:r>
              <a:rPr lang="en-US" dirty="0" err="1"/>
              <a:t>juin</a:t>
            </a:r>
            <a:r>
              <a:rPr lang="en-US" dirty="0"/>
              <a:t> 2017</a:t>
            </a:r>
          </a:p>
          <a:p>
            <a:pPr>
              <a:lnSpc>
                <a:spcPct val="120000"/>
              </a:lnSpc>
            </a:pPr>
            <a:r>
              <a:rPr lang="en-US" dirty="0" err="1"/>
              <a:t>Royaume-Uni</a:t>
            </a:r>
            <a:r>
              <a:rPr lang="en-US" dirty="0"/>
              <a:t>, </a:t>
            </a:r>
            <a:r>
              <a:rPr lang="en-US" dirty="0" err="1"/>
              <a:t>septembre</a:t>
            </a:r>
            <a:r>
              <a:rPr lang="en-US" dirty="0"/>
              <a:t> 2016</a:t>
            </a:r>
          </a:p>
          <a:p>
            <a:pPr>
              <a:lnSpc>
                <a:spcPct val="120000"/>
              </a:lnSpc>
            </a:pPr>
            <a:r>
              <a:rPr lang="en-US" dirty="0" err="1"/>
              <a:t>Zambie</a:t>
            </a:r>
            <a:r>
              <a:rPr lang="en-US" dirty="0"/>
              <a:t>, </a:t>
            </a:r>
            <a:r>
              <a:rPr lang="en-US" dirty="0" err="1"/>
              <a:t>décembre</a:t>
            </a:r>
            <a:r>
              <a:rPr lang="en-US" dirty="0"/>
              <a:t> 2016</a:t>
            </a:r>
          </a:p>
          <a:p>
            <a:pPr>
              <a:lnSpc>
                <a:spcPct val="120000"/>
              </a:lnSpc>
            </a:pPr>
            <a:r>
              <a:rPr lang="en-US" dirty="0"/>
              <a:t>Zimbabwe, </a:t>
            </a:r>
            <a:r>
              <a:rPr lang="en-US" dirty="0" err="1"/>
              <a:t>mai</a:t>
            </a:r>
            <a:r>
              <a:rPr lang="en-US" dirty="0"/>
              <a:t> 2016</a:t>
            </a:r>
          </a:p>
        </p:txBody>
      </p:sp>
      <p:sp>
        <p:nvSpPr>
          <p:cNvPr id="9" name="TextBox 8"/>
          <p:cNvSpPr txBox="1"/>
          <p:nvPr/>
        </p:nvSpPr>
        <p:spPr>
          <a:xfrm>
            <a:off x="70953" y="6403122"/>
            <a:ext cx="4709117" cy="3183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a:r>
              <a:rPr lang="fr" sz="1600" dirty="0">
                <a:solidFill>
                  <a:schemeClr val="bg1"/>
                </a:solidFill>
                <a:latin typeface="+mj-lt"/>
              </a:rPr>
              <a:t>Carte nationale d’adoption en date du 26 </a:t>
            </a:r>
            <a:r>
              <a:rPr lang="en-US" sz="1600" dirty="0" err="1">
                <a:solidFill>
                  <a:schemeClr val="bg1"/>
                </a:solidFill>
                <a:latin typeface="+mj-lt"/>
              </a:rPr>
              <a:t>février</a:t>
            </a:r>
            <a:r>
              <a:rPr lang="fr" sz="1600" dirty="0">
                <a:solidFill>
                  <a:schemeClr val="bg1"/>
                </a:solidFill>
                <a:latin typeface="+mj-lt"/>
              </a:rPr>
              <a:t> 2024</a:t>
            </a:r>
          </a:p>
        </p:txBody>
      </p:sp>
    </p:spTree>
    <p:custDataLst>
      <p:tags r:id="rId1"/>
    </p:custDataLst>
    <p:extLst>
      <p:ext uri="{BB962C8B-B14F-4D97-AF65-F5344CB8AC3E}">
        <p14:creationId xmlns:p14="http://schemas.microsoft.com/office/powerpoint/2010/main" val="3148948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fontScale="90000"/>
          </a:bodyPr>
          <a:lstStyle/>
          <a:p>
            <a:pPr rtl="0"/>
            <a:r>
              <a:rPr lang="fr" sz="3300"/>
              <a:t>Engagement mondiale de l’ANSI– Afrique</a:t>
            </a:r>
            <a:br>
              <a:rPr lang="en-US" sz="3300" dirty="0"/>
            </a:br>
            <a:br>
              <a:rPr lang="en-US" sz="3300" dirty="0"/>
            </a:br>
            <a:r>
              <a:rPr lang="fr" sz="3600"/>
              <a:t>ARSO</a:t>
            </a:r>
            <a:br>
              <a:rPr lang="en-US" sz="3600" dirty="0"/>
            </a:br>
            <a:endParaRPr lang="en-US" sz="3300" dirty="0"/>
          </a:p>
        </p:txBody>
      </p:sp>
      <p:sp>
        <p:nvSpPr>
          <p:cNvPr id="4" name="Content Placeholder 3"/>
          <p:cNvSpPr>
            <a:spLocks noGrp="1"/>
          </p:cNvSpPr>
          <p:nvPr>
            <p:ph idx="1"/>
          </p:nvPr>
        </p:nvSpPr>
        <p:spPr>
          <a:xfrm>
            <a:off x="5802923" y="939117"/>
            <a:ext cx="5683392" cy="4666159"/>
          </a:xfrm>
        </p:spPr>
        <p:txBody>
          <a:bodyPr rtlCol="0">
            <a:normAutofit fontScale="55000" lnSpcReduction="20000"/>
          </a:bodyPr>
          <a:lstStyle/>
          <a:p>
            <a:pPr rtl="0">
              <a:lnSpc>
                <a:spcPct val="120000"/>
              </a:lnSpc>
            </a:pPr>
            <a:r>
              <a:rPr lang="fr"/>
              <a:t>L’Organisation africaine de normalisation (en anglais « ARSO » pour « African Organisation for Standardisation ») est l’organisation continentale de normalisation en Afrique.</a:t>
            </a:r>
          </a:p>
          <a:p>
            <a:pPr rtl="0">
              <a:lnSpc>
                <a:spcPct val="120000"/>
              </a:lnSpc>
            </a:pPr>
            <a:r>
              <a:rPr lang="fr"/>
              <a:t>L’ARSO a créé un nouveau sous-comité d’harmonisation technique pour l’assainissement au début de l’année 2019.</a:t>
            </a:r>
          </a:p>
          <a:p>
            <a:pPr rtl="0">
              <a:lnSpc>
                <a:spcPct val="120000"/>
              </a:lnSpc>
            </a:pPr>
            <a:r>
              <a:rPr lang="fr"/>
              <a:t>L’ARSO a révisé au même moment 4 normes ISO d’assainissement autonome en 2019 : ISO 30500, ISO 24521, ISO 24510, ISO 24511.</a:t>
            </a:r>
          </a:p>
          <a:p>
            <a:pPr rtl="0">
              <a:lnSpc>
                <a:spcPct val="120000"/>
              </a:lnSpc>
            </a:pPr>
            <a:r>
              <a:rPr lang="fr"/>
              <a:t>Les organes membres ont voté pour approuver les quatre normes de manière identique.</a:t>
            </a:r>
          </a:p>
          <a:p>
            <a:pPr rtl="0">
              <a:lnSpc>
                <a:spcPct val="120000"/>
              </a:lnSpc>
            </a:pPr>
            <a:r>
              <a:rPr lang="fr"/>
              <a:t>Le Conseil de l’ARSO a approuvé les quatre normes comme normes harmonisées de l’ARSO en novembre 2019.</a:t>
            </a:r>
          </a:p>
          <a:p>
            <a:pPr rtl="0">
              <a:lnSpc>
                <a:spcPct val="120000"/>
              </a:lnSpc>
            </a:pPr>
            <a:r>
              <a:rPr lang="fr"/>
              <a:t>Les normes ISO 30500, ISO 24521, ISO 24510, ISO 24511 ont été adoptées comme normes harmonisées de l’ARSO.</a:t>
            </a:r>
          </a:p>
          <a:p>
            <a:pPr rtl="0"/>
            <a:endParaRPr lang="en-US" dirty="0"/>
          </a:p>
        </p:txBody>
      </p:sp>
    </p:spTree>
    <p:custDataLst>
      <p:tags r:id="rId1"/>
    </p:custDataLst>
    <p:extLst>
      <p:ext uri="{BB962C8B-B14F-4D97-AF65-F5344CB8AC3E}">
        <p14:creationId xmlns:p14="http://schemas.microsoft.com/office/powerpoint/2010/main" val="372012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lstStyle/>
          <a:p>
            <a:pPr rtl="0"/>
            <a:r>
              <a:rPr lang="fr" sz="3600"/>
              <a:t>Réunions ARSO</a:t>
            </a:r>
            <a:endParaRPr lang="en-US" b="1" dirty="0"/>
          </a:p>
        </p:txBody>
      </p:sp>
      <p:pic>
        <p:nvPicPr>
          <p:cNvPr id="6"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84" y="236361"/>
            <a:ext cx="6509573" cy="4341823"/>
          </a:xfrm>
          <a:prstGeom prst="rect">
            <a:avLst/>
          </a:prstGeom>
        </p:spPr>
      </p:pic>
      <p:pic>
        <p:nvPicPr>
          <p:cNvPr id="8"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830" y="2407272"/>
            <a:ext cx="5002924" cy="3752193"/>
          </a:xfrm>
          <a:prstGeom prst="rect">
            <a:avLst/>
          </a:prstGeom>
        </p:spPr>
      </p:pic>
    </p:spTree>
    <p:custDataLst>
      <p:tags r:id="rId1"/>
    </p:custDataLst>
    <p:extLst>
      <p:ext uri="{BB962C8B-B14F-4D97-AF65-F5344CB8AC3E}">
        <p14:creationId xmlns:p14="http://schemas.microsoft.com/office/powerpoint/2010/main" val="42423106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489</TotalTime>
  <Words>1967</Words>
  <Application>Microsoft Office PowerPoint</Application>
  <PresentationFormat>Widescreen</PresentationFormat>
  <Paragraphs>181</Paragraphs>
  <Slides>19</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Helvetica Neue</vt:lpstr>
      <vt:lpstr>Open Sans</vt:lpstr>
      <vt:lpstr>PingFang SC Regular</vt:lpstr>
      <vt:lpstr>1_Office Theme</vt:lpstr>
      <vt:lpstr>Progression mondiale des  normes ISO sur l’assainissement autonome &amp; ressources en ligne</vt:lpstr>
      <vt:lpstr>PowerPoint Presentation</vt:lpstr>
      <vt:lpstr>Adoption nationale des normes ISO 30500 &amp; ISO 24521</vt:lpstr>
      <vt:lpstr>Détail de l’adoption nationale de la norme ISO 30500</vt:lpstr>
      <vt:lpstr>Avantages de l’adoption nationale de la norme ISO 30500</vt:lpstr>
      <vt:lpstr>Avantages de l’adoption identique de la norme ISO 30500</vt:lpstr>
      <vt:lpstr>Détail de l’adoption nationale de la norme ISO 24521</vt:lpstr>
      <vt:lpstr>Engagement mondiale de l’ANSI– Afrique  ARSO </vt:lpstr>
      <vt:lpstr>Réunions ARSO</vt:lpstr>
      <vt:lpstr>Engagement mondiale de l’ANSI– Afrique de l’Ouest  CEDEAO</vt:lpstr>
      <vt:lpstr>Réunion de la CEDEAO </vt:lpstr>
      <vt:lpstr>Engagement mondiale de l’ANSI– Asie du Sud</vt:lpstr>
      <vt:lpstr>Bangladesh</vt:lpstr>
      <vt:lpstr>Bhoutan</vt:lpstr>
      <vt:lpstr>Engagement mondiale de l’ANSI– Asie du Sud</vt:lpstr>
      <vt:lpstr>Sri Lanka</vt:lpstr>
      <vt:lpstr>Engagement mondiale de l’ANSI– Asie du Sud</vt:lpstr>
      <vt:lpstr>Trouvez ANSI aux conférences internationales WASH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Attiya Sayyed</dc:creator>
  <cp:lastModifiedBy>Attiya Sayyed</cp:lastModifiedBy>
  <cp:revision>57</cp:revision>
  <dcterms:created xsi:type="dcterms:W3CDTF">2020-02-04T19:01:50Z</dcterms:created>
  <dcterms:modified xsi:type="dcterms:W3CDTF">2024-02-26T17:51:27Z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81241850-92CE-4045-9D51-F776AE06BAB9</vt:lpwstr>
  </property>
  <property fmtid="{D5CDD505-2E9C-101B-9397-08002B2CF9AE}" pid="3" name="ArticulatePath">
    <vt:lpwstr>NSSS-Global-Adoption-Progress</vt:lpwstr>
  </property>
</Properties>
</file>