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4.xml" ContentType="application/vnd.openxmlformats-officedocument.presentationml.tags+xml"/>
  <Override PartName="/ppt/notesSlides/notesSlide53.xml" ContentType="application/vnd.openxmlformats-officedocument.presentationml.notesSlide+xml"/>
  <Override PartName="/ppt/tags/tag55.xml" ContentType="application/vnd.openxmlformats-officedocument.presentationml.tags+xml"/>
  <Override PartName="/ppt/notesSlides/notesSlide54.xml" ContentType="application/vnd.openxmlformats-officedocument.presentationml.notesSlide+xml"/>
  <Override PartName="/ppt/tags/tag56.xml" ContentType="application/vnd.openxmlformats-officedocument.presentationml.tags+xml"/>
  <Override PartName="/ppt/notesSlides/notesSlide55.xml" ContentType="application/vnd.openxmlformats-officedocument.presentationml.notesSlide+xml"/>
  <Override PartName="/ppt/tags/tag57.xml" ContentType="application/vnd.openxmlformats-officedocument.presentationml.tags+xml"/>
  <Override PartName="/ppt/notesSlides/notesSlide56.xml" ContentType="application/vnd.openxmlformats-officedocument.presentationml.notesSlide+xml"/>
  <Override PartName="/ppt/tags/tag58.xml" ContentType="application/vnd.openxmlformats-officedocument.presentationml.tags+xml"/>
  <Override PartName="/ppt/notesSlides/notesSlide57.xml" ContentType="application/vnd.openxmlformats-officedocument.presentationml.notesSlide+xml"/>
  <Override PartName="/ppt/tags/tag59.xml" ContentType="application/vnd.openxmlformats-officedocument.presentationml.tags+xml"/>
  <Override PartName="/ppt/notesSlides/notesSlide58.xml" ContentType="application/vnd.openxmlformats-officedocument.presentationml.notesSlide+xml"/>
  <Override PartName="/ppt/tags/tag60.xml" ContentType="application/vnd.openxmlformats-officedocument.presentationml.tags+xml"/>
  <Override PartName="/ppt/notesSlides/notesSlide59.xml" ContentType="application/vnd.openxmlformats-officedocument.presentationml.notesSlide+xml"/>
  <Override PartName="/ppt/tags/tag61.xml" ContentType="application/vnd.openxmlformats-officedocument.presentationml.tags+xml"/>
  <Override PartName="/ppt/notesSlides/notesSlide60.xml" ContentType="application/vnd.openxmlformats-officedocument.presentationml.notesSlide+xml"/>
  <Override PartName="/ppt/tags/tag62.xml" ContentType="application/vnd.openxmlformats-officedocument.presentationml.tags+xml"/>
  <Override PartName="/ppt/notesSlides/notesSlide61.xml" ContentType="application/vnd.openxmlformats-officedocument.presentationml.notesSlide+xml"/>
  <Override PartName="/ppt/tags/tag63.xml" ContentType="application/vnd.openxmlformats-officedocument.presentationml.tags+xml"/>
  <Override PartName="/ppt/notesSlides/notesSlide62.xml" ContentType="application/vnd.openxmlformats-officedocument.presentationml.notesSlide+xml"/>
  <Override PartName="/ppt/tags/tag64.xml" ContentType="application/vnd.openxmlformats-officedocument.presentationml.tags+xml"/>
  <Override PartName="/ppt/notesSlides/notesSlide63.xml" ContentType="application/vnd.openxmlformats-officedocument.presentationml.notesSlide+xml"/>
  <Override PartName="/ppt/tags/tag65.xml" ContentType="application/vnd.openxmlformats-officedocument.presentationml.tags+xml"/>
  <Override PartName="/ppt/notesSlides/notesSlide64.xml" ContentType="application/vnd.openxmlformats-officedocument.presentationml.notesSlide+xml"/>
  <Override PartName="/ppt/tags/tag66.xml" ContentType="application/vnd.openxmlformats-officedocument.presentationml.tags+xml"/>
  <Override PartName="/ppt/notesSlides/notesSlide65.xml" ContentType="application/vnd.openxmlformats-officedocument.presentationml.notesSlide+xml"/>
  <Override PartName="/ppt/tags/tag67.xml" ContentType="application/vnd.openxmlformats-officedocument.presentationml.tags+xml"/>
  <Override PartName="/ppt/notesSlides/notesSlide66.xml" ContentType="application/vnd.openxmlformats-officedocument.presentationml.notesSlide+xml"/>
  <Override PartName="/ppt/tags/tag68.xml" ContentType="application/vnd.openxmlformats-officedocument.presentationml.tags+xml"/>
  <Override PartName="/ppt/notesSlides/notesSlide67.xml" ContentType="application/vnd.openxmlformats-officedocument.presentationml.notesSlide+xml"/>
  <Override PartName="/ppt/tags/tag69.xml" ContentType="application/vnd.openxmlformats-officedocument.presentationml.tags+xml"/>
  <Override PartName="/ppt/notesSlides/notesSlide68.xml" ContentType="application/vnd.openxmlformats-officedocument.presentationml.notesSlide+xml"/>
  <Override PartName="/ppt/tags/tag70.xml" ContentType="application/vnd.openxmlformats-officedocument.presentationml.tags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75"/>
  </p:notesMasterIdLst>
  <p:handoutMasterIdLst>
    <p:handoutMasterId r:id="rId76"/>
  </p:handoutMasterIdLst>
  <p:sldIdLst>
    <p:sldId id="308" r:id="rId6"/>
    <p:sldId id="259" r:id="rId7"/>
    <p:sldId id="339" r:id="rId8"/>
    <p:sldId id="324" r:id="rId9"/>
    <p:sldId id="325" r:id="rId10"/>
    <p:sldId id="313" r:id="rId11"/>
    <p:sldId id="340" r:id="rId12"/>
    <p:sldId id="338" r:id="rId13"/>
    <p:sldId id="341" r:id="rId14"/>
    <p:sldId id="326" r:id="rId15"/>
    <p:sldId id="327" r:id="rId16"/>
    <p:sldId id="323" r:id="rId17"/>
    <p:sldId id="322" r:id="rId18"/>
    <p:sldId id="321" r:id="rId19"/>
    <p:sldId id="320" r:id="rId20"/>
    <p:sldId id="319" r:id="rId21"/>
    <p:sldId id="318" r:id="rId22"/>
    <p:sldId id="317" r:id="rId23"/>
    <p:sldId id="316" r:id="rId24"/>
    <p:sldId id="373" r:id="rId25"/>
    <p:sldId id="315" r:id="rId26"/>
    <p:sldId id="314" r:id="rId27"/>
    <p:sldId id="334" r:id="rId28"/>
    <p:sldId id="333" r:id="rId29"/>
    <p:sldId id="332" r:id="rId30"/>
    <p:sldId id="331" r:id="rId31"/>
    <p:sldId id="330" r:id="rId32"/>
    <p:sldId id="329" r:id="rId33"/>
    <p:sldId id="328" r:id="rId34"/>
    <p:sldId id="335" r:id="rId35"/>
    <p:sldId id="375" r:id="rId36"/>
    <p:sldId id="374" r:id="rId37"/>
    <p:sldId id="312" r:id="rId38"/>
    <p:sldId id="376" r:id="rId39"/>
    <p:sldId id="337" r:id="rId40"/>
    <p:sldId id="350" r:id="rId41"/>
    <p:sldId id="349" r:id="rId42"/>
    <p:sldId id="353" r:id="rId43"/>
    <p:sldId id="372" r:id="rId44"/>
    <p:sldId id="352" r:id="rId45"/>
    <p:sldId id="351" r:id="rId46"/>
    <p:sldId id="348" r:id="rId47"/>
    <p:sldId id="347" r:id="rId48"/>
    <p:sldId id="377" r:id="rId49"/>
    <p:sldId id="346" r:id="rId50"/>
    <p:sldId id="345" r:id="rId51"/>
    <p:sldId id="343" r:id="rId52"/>
    <p:sldId id="344" r:id="rId53"/>
    <p:sldId id="342" r:id="rId54"/>
    <p:sldId id="336" r:id="rId55"/>
    <p:sldId id="354" r:id="rId56"/>
    <p:sldId id="356" r:id="rId57"/>
    <p:sldId id="361" r:id="rId58"/>
    <p:sldId id="360" r:id="rId59"/>
    <p:sldId id="359" r:id="rId60"/>
    <p:sldId id="358" r:id="rId61"/>
    <p:sldId id="357" r:id="rId62"/>
    <p:sldId id="364" r:id="rId63"/>
    <p:sldId id="363" r:id="rId64"/>
    <p:sldId id="378" r:id="rId65"/>
    <p:sldId id="369" r:id="rId66"/>
    <p:sldId id="362" r:id="rId67"/>
    <p:sldId id="368" r:id="rId68"/>
    <p:sldId id="379" r:id="rId69"/>
    <p:sldId id="355" r:id="rId70"/>
    <p:sldId id="367" r:id="rId71"/>
    <p:sldId id="366" r:id="rId72"/>
    <p:sldId id="365" r:id="rId73"/>
    <p:sldId id="385" r:id="rId74"/>
  </p:sldIdLst>
  <p:sldSz cx="12192000" cy="6858000"/>
  <p:notesSz cx="6797675" cy="9926638"/>
  <p:custDataLst>
    <p:tags r:id="rId77"/>
  </p:custDataLst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za Shah" initials="RS" lastIdx="15" clrIdx="0"/>
  <p:cmAuthor id="2" name="Bjorn Buyst" initials="BB" lastIdx="1" clrIdx="1"/>
  <p:cmAuthor id="3" name="Nonhlanhla Kalebaila" initials="NK" lastIdx="9" clrIdx="2">
    <p:extLst>
      <p:ext uri="{19B8F6BF-5375-455C-9EA6-DF929625EA0E}">
        <p15:presenceInfo xmlns:p15="http://schemas.microsoft.com/office/powerpoint/2012/main" userId="S-1-5-21-3852738256-2670315063-2792073344-6227" providerId="AD"/>
      </p:ext>
    </p:extLst>
  </p:cmAuthor>
  <p:cmAuthor id="4" name="Estella Zandile Jingxi" initials="EZJ" lastIdx="2" clrIdx="3">
    <p:extLst>
      <p:ext uri="{19B8F6BF-5375-455C-9EA6-DF929625EA0E}">
        <p15:presenceInfo xmlns:p15="http://schemas.microsoft.com/office/powerpoint/2012/main" userId="S-1-5-21-2192172037-3510142257-2222540262-3207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1" autoAdjust="0"/>
    <p:restoredTop sz="94651" autoAdjust="0"/>
  </p:normalViewPr>
  <p:slideViewPr>
    <p:cSldViewPr snapToGrid="0">
      <p:cViewPr varScale="1">
        <p:scale>
          <a:sx n="45" d="100"/>
          <a:sy n="45" d="100"/>
        </p:scale>
        <p:origin x="58" y="50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ags" Target="tags/tag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F6239E-22D1-4450-8E67-0691575E8DE3}" type="doc">
      <dgm:prSet loTypeId="urn:microsoft.com/office/officeart/2005/8/layout/radial3" loCatId="cycle" qsTypeId="urn:microsoft.com/office/officeart/2005/8/quickstyle/simple1" qsCatId="simple" csTypeId="urn:microsoft.com/office/officeart/2005/8/colors/accent0_1" csCatId="mainScheme" phldr="1"/>
      <dgm:spPr/>
      <dgm:t>
        <a:bodyPr rtlCol="0"/>
        <a:lstStyle/>
        <a:p>
          <a:pPr rtl="0"/>
          <a:endParaRPr lang="en-US"/>
        </a:p>
      </dgm:t>
    </dgm:pt>
    <dgm:pt modelId="{3E3BC8E6-5C84-466F-8D17-8302225932D2}">
      <dgm:prSet phldrT="[Text]" custT="1"/>
      <dgm:spPr/>
      <dgm:t>
        <a:bodyPr rtlCol="0"/>
        <a:lstStyle/>
        <a:p>
          <a:pPr rtl="0"/>
          <a:r>
            <a:rPr lang="pt-pt" sz="1400" b="1" dirty="0">
              <a:latin typeface="Arial" panose="020B0604020202020204" pitchFamily="34" charset="0"/>
              <a:cs typeface="Arial" panose="020B0604020202020204" pitchFamily="34" charset="0"/>
            </a:rPr>
            <a:t>Necessidades e Expectativas dos utilizadores </a:t>
          </a:r>
        </a:p>
      </dgm:t>
    </dgm:pt>
    <dgm:pt modelId="{B5831348-226C-40A6-BD74-B419720892EA}" type="parTrans" cxnId="{76D58335-4B7C-4CED-8F95-AB12EA849745}">
      <dgm:prSet/>
      <dgm:spPr/>
      <dgm:t>
        <a:bodyPr rtlCol="0"/>
        <a:lstStyle/>
        <a:p>
          <a:pPr rtl="0"/>
          <a:endParaRPr lang="en-US"/>
        </a:p>
      </dgm:t>
    </dgm:pt>
    <dgm:pt modelId="{E34942B1-3B52-4E8F-972C-94EDC77365A1}" type="sibTrans" cxnId="{76D58335-4B7C-4CED-8F95-AB12EA849745}">
      <dgm:prSet/>
      <dgm:spPr/>
      <dgm:t>
        <a:bodyPr rtlCol="0"/>
        <a:lstStyle/>
        <a:p>
          <a:pPr rtl="0"/>
          <a:endParaRPr lang="en-US"/>
        </a:p>
      </dgm:t>
    </dgm:pt>
    <dgm:pt modelId="{0CAF340A-66A8-4689-99A3-6ADD38ECF771}">
      <dgm:prSet phldrT="[Text]"/>
      <dgm:spPr/>
      <dgm:t>
        <a:bodyPr rtlCol="0"/>
        <a:lstStyle/>
        <a:p>
          <a:pPr rtl="0"/>
          <a:r>
            <a:rPr lang="pt-pt" b="1" dirty="0">
              <a:latin typeface="Arial" panose="020B0604020202020204" pitchFamily="34" charset="0"/>
              <a:cs typeface="Arial" panose="020B0604020202020204" pitchFamily="34" charset="0"/>
            </a:rPr>
            <a:t>Melhoria das </a:t>
          </a:r>
          <a:r>
            <a:rPr lang="pt-pt" b="1" dirty="0" err="1">
              <a:latin typeface="Arial" panose="020B0604020202020204" pitchFamily="34" charset="0"/>
              <a:cs typeface="Arial" panose="020B0604020202020204" pitchFamily="34" charset="0"/>
            </a:rPr>
            <a:t>actuais</a:t>
          </a:r>
          <a:r>
            <a:rPr lang="pt-pt" b="1" dirty="0">
              <a:latin typeface="Arial" panose="020B0604020202020204" pitchFamily="34" charset="0"/>
              <a:cs typeface="Arial" panose="020B0604020202020204" pitchFamily="34" charset="0"/>
            </a:rPr>
            <a:t> condições de vida:</a:t>
          </a:r>
        </a:p>
        <a:p>
          <a:pPr rtl="0"/>
          <a:r>
            <a:rPr lang="pt-pt" dirty="0">
              <a:latin typeface="Arial" panose="020B0604020202020204" pitchFamily="34" charset="0"/>
              <a:cs typeface="Arial" panose="020B0604020202020204" pitchFamily="34" charset="0"/>
            </a:rPr>
            <a:t>Segurança, privacidade  </a:t>
          </a:r>
        </a:p>
      </dgm:t>
    </dgm:pt>
    <dgm:pt modelId="{654C8B37-4D97-4DAC-91A6-4B48C8CF0AD7}" type="parTrans" cxnId="{90E2134C-BC55-4A95-BA64-40F23A61FD20}">
      <dgm:prSet/>
      <dgm:spPr/>
      <dgm:t>
        <a:bodyPr rtlCol="0"/>
        <a:lstStyle/>
        <a:p>
          <a:pPr rtl="0"/>
          <a:endParaRPr lang="en-US"/>
        </a:p>
      </dgm:t>
    </dgm:pt>
    <dgm:pt modelId="{52769403-CE45-49C2-939F-61CBE727D82F}" type="sibTrans" cxnId="{90E2134C-BC55-4A95-BA64-40F23A61FD20}">
      <dgm:prSet/>
      <dgm:spPr/>
      <dgm:t>
        <a:bodyPr rtlCol="0"/>
        <a:lstStyle/>
        <a:p>
          <a:pPr rtl="0"/>
          <a:endParaRPr lang="en-US"/>
        </a:p>
      </dgm:t>
    </dgm:pt>
    <dgm:pt modelId="{C8C33102-6BB8-4919-87A3-066703CC19AF}">
      <dgm:prSet phldrT="[Text]" custT="1"/>
      <dgm:spPr/>
      <dgm:t>
        <a:bodyPr rtlCol="0"/>
        <a:lstStyle/>
        <a:p>
          <a:pPr rtl="0"/>
          <a:r>
            <a:rPr lang="pt-pt" sz="1200" b="1" dirty="0">
              <a:latin typeface="Arial" panose="020B0604020202020204" pitchFamily="34" charset="0"/>
              <a:cs typeface="Arial" panose="020B0604020202020204" pitchFamily="34" charset="0"/>
            </a:rPr>
            <a:t>Compromisso de comunicação e prestação de serviços  </a:t>
          </a:r>
        </a:p>
      </dgm:t>
    </dgm:pt>
    <dgm:pt modelId="{CDED4963-4458-4A65-8FCC-4E6E533FF899}" type="parTrans" cxnId="{6F5A7565-A4A8-4E0F-8936-153820C9241C}">
      <dgm:prSet/>
      <dgm:spPr/>
      <dgm:t>
        <a:bodyPr rtlCol="0"/>
        <a:lstStyle/>
        <a:p>
          <a:pPr rtl="0"/>
          <a:endParaRPr lang="en-US"/>
        </a:p>
      </dgm:t>
    </dgm:pt>
    <dgm:pt modelId="{E3F539EF-A669-48C4-84AC-79018C112C34}" type="sibTrans" cxnId="{6F5A7565-A4A8-4E0F-8936-153820C9241C}">
      <dgm:prSet/>
      <dgm:spPr/>
      <dgm:t>
        <a:bodyPr rtlCol="0"/>
        <a:lstStyle/>
        <a:p>
          <a:pPr rtl="0"/>
          <a:endParaRPr lang="en-US"/>
        </a:p>
      </dgm:t>
    </dgm:pt>
    <dgm:pt modelId="{4851597F-4FBC-4A56-9CBB-4FE78E85F138}">
      <dgm:prSet phldrT="[Text]"/>
      <dgm:spPr/>
      <dgm:t>
        <a:bodyPr rtlCol="0"/>
        <a:lstStyle/>
        <a:p>
          <a:pPr rtl="0"/>
          <a:endParaRPr lang="pt-pt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rtl="0"/>
          <a:r>
            <a:rPr lang="pt-pt" b="1" dirty="0">
              <a:latin typeface="Arial" panose="020B0604020202020204" pitchFamily="34" charset="0"/>
              <a:cs typeface="Arial" panose="020B0604020202020204" pitchFamily="34" charset="0"/>
            </a:rPr>
            <a:t>Reutilização</a:t>
          </a:r>
        </a:p>
        <a:p>
          <a:pPr rtl="0"/>
          <a:r>
            <a:rPr lang="pt-pt" b="1" dirty="0">
              <a:latin typeface="Arial" panose="020B0604020202020204" pitchFamily="34" charset="0"/>
              <a:cs typeface="Arial" panose="020B0604020202020204" pitchFamily="34" charset="0"/>
            </a:rPr>
            <a:t>Necessidades e expectativas do utilizador final </a:t>
          </a:r>
          <a:r>
            <a:rPr lang="pt-pt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rtl="0"/>
          <a:endParaRPr lang="en-US" dirty="0"/>
        </a:p>
      </dgm:t>
    </dgm:pt>
    <dgm:pt modelId="{5588253F-9815-4326-A312-126FABF590A7}" type="parTrans" cxnId="{F52872E8-944B-427E-8902-49FC2C6513B2}">
      <dgm:prSet/>
      <dgm:spPr/>
      <dgm:t>
        <a:bodyPr rtlCol="0"/>
        <a:lstStyle/>
        <a:p>
          <a:pPr rtl="0"/>
          <a:endParaRPr lang="en-US"/>
        </a:p>
      </dgm:t>
    </dgm:pt>
    <dgm:pt modelId="{411448DB-D114-488D-A22C-7332370E574B}" type="sibTrans" cxnId="{F52872E8-944B-427E-8902-49FC2C6513B2}">
      <dgm:prSet/>
      <dgm:spPr/>
      <dgm:t>
        <a:bodyPr rtlCol="0"/>
        <a:lstStyle/>
        <a:p>
          <a:pPr rtl="0"/>
          <a:endParaRPr lang="en-US"/>
        </a:p>
      </dgm:t>
    </dgm:pt>
    <dgm:pt modelId="{882193B3-B623-4509-8CD2-EB2236EF5AA8}">
      <dgm:prSet phldrT="[Text]"/>
      <dgm:spPr/>
      <dgm:t>
        <a:bodyPr rtlCol="0"/>
        <a:lstStyle/>
        <a:p>
          <a:pPr rtl="0"/>
          <a:r>
            <a:rPr lang="pt-pt" b="1" dirty="0">
              <a:latin typeface="Arial" panose="020B0604020202020204" pitchFamily="34" charset="0"/>
              <a:cs typeface="Arial" panose="020B0604020202020204" pitchFamily="34" charset="0"/>
            </a:rPr>
            <a:t>Investigação</a:t>
          </a:r>
          <a:r>
            <a:rPr lang="pt-pt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  <a:p>
          <a:pPr rtl="0"/>
          <a:r>
            <a:rPr lang="pt-pt" dirty="0">
              <a:latin typeface="Arial" panose="020B0604020202020204" pitchFamily="34" charset="0"/>
              <a:cs typeface="Arial" panose="020B0604020202020204" pitchFamily="34" charset="0"/>
            </a:rPr>
            <a:t>Número de utilizadores, aceitação cultural, </a:t>
          </a:r>
        </a:p>
        <a:p>
          <a:pPr rtl="0"/>
          <a:r>
            <a:rPr lang="pt-pt" dirty="0">
              <a:latin typeface="Arial" panose="020B0604020202020204" pitchFamily="34" charset="0"/>
              <a:cs typeface="Arial" panose="020B0604020202020204" pitchFamily="34" charset="0"/>
            </a:rPr>
            <a:t>Custos económicos</a:t>
          </a:r>
        </a:p>
      </dgm:t>
    </dgm:pt>
    <dgm:pt modelId="{EBA9938F-C326-419B-9291-244C8BE8EEED}" type="parTrans" cxnId="{D7DD704E-288A-482F-95FC-C53B469731DE}">
      <dgm:prSet/>
      <dgm:spPr/>
      <dgm:t>
        <a:bodyPr rtlCol="0"/>
        <a:lstStyle/>
        <a:p>
          <a:pPr rtl="0"/>
          <a:endParaRPr lang="en-US"/>
        </a:p>
      </dgm:t>
    </dgm:pt>
    <dgm:pt modelId="{F9E24532-FC44-4DB6-AC36-348C7AAEE9D4}" type="sibTrans" cxnId="{D7DD704E-288A-482F-95FC-C53B469731DE}">
      <dgm:prSet/>
      <dgm:spPr/>
      <dgm:t>
        <a:bodyPr rtlCol="0"/>
        <a:lstStyle/>
        <a:p>
          <a:pPr rtl="0"/>
          <a:endParaRPr lang="en-US"/>
        </a:p>
      </dgm:t>
    </dgm:pt>
    <dgm:pt modelId="{C71C15C5-3580-4CD2-B148-0F660A4AB9A5}" type="pres">
      <dgm:prSet presAssocID="{D3F6239E-22D1-4450-8E67-0691575E8DE3}" presName="composite" presStyleCnt="0">
        <dgm:presLayoutVars>
          <dgm:chMax val="1"/>
          <dgm:dir/>
          <dgm:resizeHandles val="exact"/>
        </dgm:presLayoutVars>
      </dgm:prSet>
      <dgm:spPr/>
    </dgm:pt>
    <dgm:pt modelId="{E4D3EE2E-35CA-48AE-9527-DC4C9C1F7922}" type="pres">
      <dgm:prSet presAssocID="{D3F6239E-22D1-4450-8E67-0691575E8DE3}" presName="radial" presStyleCnt="0">
        <dgm:presLayoutVars>
          <dgm:animLvl val="ctr"/>
        </dgm:presLayoutVars>
      </dgm:prSet>
      <dgm:spPr/>
    </dgm:pt>
    <dgm:pt modelId="{26C95C12-CED0-4587-959F-71E69AB46BDF}" type="pres">
      <dgm:prSet presAssocID="{3E3BC8E6-5C84-466F-8D17-8302225932D2}" presName="centerShape" presStyleLbl="vennNode1" presStyleIdx="0" presStyleCnt="5"/>
      <dgm:spPr/>
    </dgm:pt>
    <dgm:pt modelId="{015C2EFA-1CB1-4136-88EA-42F206AF6BF7}" type="pres">
      <dgm:prSet presAssocID="{0CAF340A-66A8-4689-99A3-6ADD38ECF771}" presName="node" presStyleLbl="vennNode1" presStyleIdx="1" presStyleCnt="5" custScaleX="139780" custScaleY="124270">
        <dgm:presLayoutVars>
          <dgm:bulletEnabled val="1"/>
        </dgm:presLayoutVars>
      </dgm:prSet>
      <dgm:spPr/>
    </dgm:pt>
    <dgm:pt modelId="{E7979E33-D490-49A7-BF6B-25C7A391966D}" type="pres">
      <dgm:prSet presAssocID="{C8C33102-6BB8-4919-87A3-066703CC19AF}" presName="node" presStyleLbl="vennNode1" presStyleIdx="2" presStyleCnt="5" custScaleX="135519" custScaleY="131925">
        <dgm:presLayoutVars>
          <dgm:bulletEnabled val="1"/>
        </dgm:presLayoutVars>
      </dgm:prSet>
      <dgm:spPr/>
    </dgm:pt>
    <dgm:pt modelId="{4282DE84-71B9-4A49-9035-168164BCC349}" type="pres">
      <dgm:prSet presAssocID="{4851597F-4FBC-4A56-9CBB-4FE78E85F138}" presName="node" presStyleLbl="vennNode1" presStyleIdx="3" presStyleCnt="5" custScaleX="139514" custScaleY="132775">
        <dgm:presLayoutVars>
          <dgm:bulletEnabled val="1"/>
        </dgm:presLayoutVars>
      </dgm:prSet>
      <dgm:spPr/>
    </dgm:pt>
    <dgm:pt modelId="{29B9B028-F25D-4F49-80AD-D0F788AD248C}" type="pres">
      <dgm:prSet presAssocID="{882193B3-B623-4509-8CD2-EB2236EF5AA8}" presName="node" presStyleLbl="vennNode1" presStyleIdx="4" presStyleCnt="5" custScaleX="146426" custScaleY="144724">
        <dgm:presLayoutVars>
          <dgm:bulletEnabled val="1"/>
        </dgm:presLayoutVars>
      </dgm:prSet>
      <dgm:spPr/>
    </dgm:pt>
  </dgm:ptLst>
  <dgm:cxnLst>
    <dgm:cxn modelId="{75936A08-A447-4710-874D-12BED9F7A446}" type="presOf" srcId="{4851597F-4FBC-4A56-9CBB-4FE78E85F138}" destId="{4282DE84-71B9-4A49-9035-168164BCC349}" srcOrd="0" destOrd="0" presId="urn:microsoft.com/office/officeart/2005/8/layout/radial3"/>
    <dgm:cxn modelId="{B04EBE30-80D2-48B7-9F52-D29E4661511E}" type="presOf" srcId="{D3F6239E-22D1-4450-8E67-0691575E8DE3}" destId="{C71C15C5-3580-4CD2-B148-0F660A4AB9A5}" srcOrd="0" destOrd="0" presId="urn:microsoft.com/office/officeart/2005/8/layout/radial3"/>
    <dgm:cxn modelId="{76D58335-4B7C-4CED-8F95-AB12EA849745}" srcId="{D3F6239E-22D1-4450-8E67-0691575E8DE3}" destId="{3E3BC8E6-5C84-466F-8D17-8302225932D2}" srcOrd="0" destOrd="0" parTransId="{B5831348-226C-40A6-BD74-B419720892EA}" sibTransId="{E34942B1-3B52-4E8F-972C-94EDC77365A1}"/>
    <dgm:cxn modelId="{6F5A7565-A4A8-4E0F-8936-153820C9241C}" srcId="{3E3BC8E6-5C84-466F-8D17-8302225932D2}" destId="{C8C33102-6BB8-4919-87A3-066703CC19AF}" srcOrd="1" destOrd="0" parTransId="{CDED4963-4458-4A65-8FCC-4E6E533FF899}" sibTransId="{E3F539EF-A669-48C4-84AC-79018C112C34}"/>
    <dgm:cxn modelId="{90E2134C-BC55-4A95-BA64-40F23A61FD20}" srcId="{3E3BC8E6-5C84-466F-8D17-8302225932D2}" destId="{0CAF340A-66A8-4689-99A3-6ADD38ECF771}" srcOrd="0" destOrd="0" parTransId="{654C8B37-4D97-4DAC-91A6-4B48C8CF0AD7}" sibTransId="{52769403-CE45-49C2-939F-61CBE727D82F}"/>
    <dgm:cxn modelId="{D7DD704E-288A-482F-95FC-C53B469731DE}" srcId="{3E3BC8E6-5C84-466F-8D17-8302225932D2}" destId="{882193B3-B623-4509-8CD2-EB2236EF5AA8}" srcOrd="3" destOrd="0" parTransId="{EBA9938F-C326-419B-9291-244C8BE8EEED}" sibTransId="{F9E24532-FC44-4DB6-AC36-348C7AAEE9D4}"/>
    <dgm:cxn modelId="{7D2BE66E-FF91-4E9E-ACBA-E65EDB46FCF3}" type="presOf" srcId="{C8C33102-6BB8-4919-87A3-066703CC19AF}" destId="{E7979E33-D490-49A7-BF6B-25C7A391966D}" srcOrd="0" destOrd="0" presId="urn:microsoft.com/office/officeart/2005/8/layout/radial3"/>
    <dgm:cxn modelId="{4A8A6A59-67C8-4760-9383-DE16CAC9A577}" type="presOf" srcId="{3E3BC8E6-5C84-466F-8D17-8302225932D2}" destId="{26C95C12-CED0-4587-959F-71E69AB46BDF}" srcOrd="0" destOrd="0" presId="urn:microsoft.com/office/officeart/2005/8/layout/radial3"/>
    <dgm:cxn modelId="{179AAECA-E5DD-4AA7-9C88-50FC859EF471}" type="presOf" srcId="{882193B3-B623-4509-8CD2-EB2236EF5AA8}" destId="{29B9B028-F25D-4F49-80AD-D0F788AD248C}" srcOrd="0" destOrd="0" presId="urn:microsoft.com/office/officeart/2005/8/layout/radial3"/>
    <dgm:cxn modelId="{F52872E8-944B-427E-8902-49FC2C6513B2}" srcId="{3E3BC8E6-5C84-466F-8D17-8302225932D2}" destId="{4851597F-4FBC-4A56-9CBB-4FE78E85F138}" srcOrd="2" destOrd="0" parTransId="{5588253F-9815-4326-A312-126FABF590A7}" sibTransId="{411448DB-D114-488D-A22C-7332370E574B}"/>
    <dgm:cxn modelId="{24E402F0-9EAA-4200-B324-E6D4107F714E}" type="presOf" srcId="{0CAF340A-66A8-4689-99A3-6ADD38ECF771}" destId="{015C2EFA-1CB1-4136-88EA-42F206AF6BF7}" srcOrd="0" destOrd="0" presId="urn:microsoft.com/office/officeart/2005/8/layout/radial3"/>
    <dgm:cxn modelId="{E47DEFF7-9834-4FA9-BC2F-DA8211D29A2F}" type="presParOf" srcId="{C71C15C5-3580-4CD2-B148-0F660A4AB9A5}" destId="{E4D3EE2E-35CA-48AE-9527-DC4C9C1F7922}" srcOrd="0" destOrd="0" presId="urn:microsoft.com/office/officeart/2005/8/layout/radial3"/>
    <dgm:cxn modelId="{694DE9B4-97CC-4102-BD4C-22925071AE04}" type="presParOf" srcId="{E4D3EE2E-35CA-48AE-9527-DC4C9C1F7922}" destId="{26C95C12-CED0-4587-959F-71E69AB46BDF}" srcOrd="0" destOrd="0" presId="urn:microsoft.com/office/officeart/2005/8/layout/radial3"/>
    <dgm:cxn modelId="{4C61A90D-EC1D-45DE-B106-22DB28BB5133}" type="presParOf" srcId="{E4D3EE2E-35CA-48AE-9527-DC4C9C1F7922}" destId="{015C2EFA-1CB1-4136-88EA-42F206AF6BF7}" srcOrd="1" destOrd="0" presId="urn:microsoft.com/office/officeart/2005/8/layout/radial3"/>
    <dgm:cxn modelId="{056C2482-C29D-47AD-9D4F-DC04A2FA2909}" type="presParOf" srcId="{E4D3EE2E-35CA-48AE-9527-DC4C9C1F7922}" destId="{E7979E33-D490-49A7-BF6B-25C7A391966D}" srcOrd="2" destOrd="0" presId="urn:microsoft.com/office/officeart/2005/8/layout/radial3"/>
    <dgm:cxn modelId="{53E5B64A-0EAA-45A5-87E9-667695FF5028}" type="presParOf" srcId="{E4D3EE2E-35CA-48AE-9527-DC4C9C1F7922}" destId="{4282DE84-71B9-4A49-9035-168164BCC349}" srcOrd="3" destOrd="0" presId="urn:microsoft.com/office/officeart/2005/8/layout/radial3"/>
    <dgm:cxn modelId="{676D5657-D47C-430B-9F0C-398F796275FD}" type="presParOf" srcId="{E4D3EE2E-35CA-48AE-9527-DC4C9C1F7922}" destId="{29B9B028-F25D-4F49-80AD-D0F788AD248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A00702-785B-4AED-A2FB-6E9ADFD1DA9F}" type="doc">
      <dgm:prSet loTypeId="urn:microsoft.com/office/officeart/2005/8/layout/matrix1" loCatId="matrix" qsTypeId="urn:microsoft.com/office/officeart/2005/8/quickstyle/simple1" qsCatId="simple" csTypeId="urn:microsoft.com/office/officeart/2005/8/colors/accent0_1" csCatId="mainScheme" phldr="1"/>
      <dgm:spPr/>
      <dgm:t>
        <a:bodyPr rtlCol="0"/>
        <a:lstStyle/>
        <a:p>
          <a:pPr rtl="0"/>
          <a:endParaRPr lang="en-US"/>
        </a:p>
      </dgm:t>
    </dgm:pt>
    <dgm:pt modelId="{7085E286-3E0C-47E0-B91F-12957C0D34FA}">
      <dgm:prSet phldrT="[Text]" custT="1"/>
      <dgm:spPr/>
      <dgm:t>
        <a:bodyPr rtlCol="0"/>
        <a:lstStyle/>
        <a:p>
          <a:pPr algn="l" rtl="0"/>
          <a:r>
            <a:rPr lang="pt-pt" sz="1800" b="1" dirty="0">
              <a:latin typeface="Arial" panose="020B0604020202020204" pitchFamily="34" charset="0"/>
              <a:cs typeface="Arial" panose="020B0604020202020204" pitchFamily="34" charset="0"/>
            </a:rPr>
            <a:t>Procura para</a:t>
          </a:r>
          <a:r>
            <a:rPr lang="en" sz="1800" b="1" dirty="0">
              <a:latin typeface="Arial" panose="020B0604020202020204" pitchFamily="34" charset="0"/>
              <a:cs typeface="Arial" panose="020B0604020202020204" pitchFamily="34" charset="0"/>
            </a:rPr>
            <a:t> a Reutilização do produto do sistema de saneamento</a:t>
          </a:r>
        </a:p>
        <a:p>
          <a:pPr algn="l" rtl="0"/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 rtl="0"/>
          <a:r>
            <a:rPr lang="pt-pt" sz="1600" dirty="0">
              <a:latin typeface="Arial" panose="020B0604020202020204" pitchFamily="34" charset="0"/>
              <a:cs typeface="Arial" panose="020B0604020202020204" pitchFamily="34" charset="0"/>
            </a:rPr>
            <a:t>Necessidade de considerar os requisitos de saúde e segurança. </a:t>
          </a:r>
        </a:p>
      </dgm:t>
    </dgm:pt>
    <dgm:pt modelId="{0EDCB5A8-0BF1-493C-A32D-77E5B64B5CE3}" type="parTrans" cxnId="{D02E02B7-B32D-4ACC-91A5-E3C13A7CE45F}">
      <dgm:prSet/>
      <dgm:spPr/>
      <dgm:t>
        <a:bodyPr rtlCol="0"/>
        <a:lstStyle/>
        <a:p>
          <a:pPr rtl="0"/>
          <a:endParaRPr lang="en-US"/>
        </a:p>
      </dgm:t>
    </dgm:pt>
    <dgm:pt modelId="{73CC8BED-215E-4223-B71C-E7A69B98E453}" type="sibTrans" cxnId="{D02E02B7-B32D-4ACC-91A5-E3C13A7CE45F}">
      <dgm:prSet/>
      <dgm:spPr/>
      <dgm:t>
        <a:bodyPr rtlCol="0"/>
        <a:lstStyle/>
        <a:p>
          <a:pPr rtl="0"/>
          <a:endParaRPr lang="en-US"/>
        </a:p>
      </dgm:t>
    </dgm:pt>
    <dgm:pt modelId="{F8B08A14-E976-406E-B931-28E36DD1B2FA}">
      <dgm:prSet phldrT="[Text]" custT="1"/>
      <dgm:spPr/>
      <dgm:t>
        <a:bodyPr rtlCol="0"/>
        <a:lstStyle/>
        <a:p>
          <a:pPr algn="l" rtl="0"/>
          <a:r>
            <a:rPr lang="pt-pt" sz="1800" b="1" dirty="0">
              <a:latin typeface="Arial" panose="020B0604020202020204" pitchFamily="34" charset="0"/>
              <a:cs typeface="Arial" panose="020B0604020202020204" pitchFamily="34" charset="0"/>
            </a:rPr>
            <a:t>Recuperação de Nutrientes </a:t>
          </a:r>
          <a:endParaRPr lang="en-US" sz="800" dirty="0"/>
        </a:p>
        <a:p>
          <a:pPr algn="just" rtl="0"/>
          <a:r>
            <a:rPr lang="pt-p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Recuperados das fezes e da urina e utilizados a nível</a:t>
          </a:r>
          <a:r>
            <a:rPr lang="ro-M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 agregado familiar como fertilizante ou </a:t>
          </a:r>
          <a:r>
            <a:rPr lang="pt-pt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corrector</a:t>
          </a:r>
          <a:r>
            <a:rPr lang="pt-p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solos.</a:t>
          </a:r>
        </a:p>
        <a:p>
          <a:pPr algn="just" rtl="0"/>
          <a:r>
            <a:rPr lang="pt-p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Devem ser considerados os requisitos de segurança e higiene.</a:t>
          </a:r>
        </a:p>
      </dgm:t>
    </dgm:pt>
    <dgm:pt modelId="{EE514D36-8F0A-49DE-8B26-74C2614AD985}" type="parTrans" cxnId="{2070A134-C5EE-424D-9E68-B56E1F237E54}">
      <dgm:prSet/>
      <dgm:spPr/>
      <dgm:t>
        <a:bodyPr rtlCol="0"/>
        <a:lstStyle/>
        <a:p>
          <a:pPr rtl="0"/>
          <a:endParaRPr lang="en-US"/>
        </a:p>
      </dgm:t>
    </dgm:pt>
    <dgm:pt modelId="{1DAEE025-182C-4B86-BF43-30A1ECFCB56E}" type="sibTrans" cxnId="{2070A134-C5EE-424D-9E68-B56E1F237E54}">
      <dgm:prSet/>
      <dgm:spPr/>
      <dgm:t>
        <a:bodyPr rtlCol="0"/>
        <a:lstStyle/>
        <a:p>
          <a:pPr rtl="0"/>
          <a:endParaRPr lang="en-US"/>
        </a:p>
      </dgm:t>
    </dgm:pt>
    <dgm:pt modelId="{7308A6BC-7CD8-462B-9959-0AA0C5276F41}">
      <dgm:prSet phldrT="[Text]" custT="1"/>
      <dgm:spPr/>
      <dgm:t>
        <a:bodyPr rtlCol="0"/>
        <a:lstStyle/>
        <a:p>
          <a:pPr algn="l" rtl="0"/>
          <a:r>
            <a:rPr lang="pt-pt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Para assegurar a amortização dos custos dos serviços.</a:t>
          </a:r>
        </a:p>
        <a:p>
          <a:pPr algn="l" rtl="0"/>
          <a:r>
            <a:rPr lang="pt-pt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Para garantir a estabilidade financeira.</a:t>
          </a:r>
        </a:p>
        <a:p>
          <a:pPr algn="l" rtl="0"/>
          <a:endParaRPr lang="en-US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0"/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844DC8-99A2-4490-B721-F7FF4EBD3DD0}" type="parTrans" cxnId="{E516C863-51F2-4CA4-9ABE-B893BD1863F0}">
      <dgm:prSet/>
      <dgm:spPr/>
      <dgm:t>
        <a:bodyPr rtlCol="0"/>
        <a:lstStyle/>
        <a:p>
          <a:pPr rtl="0"/>
          <a:endParaRPr lang="en-US"/>
        </a:p>
      </dgm:t>
    </dgm:pt>
    <dgm:pt modelId="{AC241299-260A-49BA-A0E6-FEA8764745D0}" type="sibTrans" cxnId="{E516C863-51F2-4CA4-9ABE-B893BD1863F0}">
      <dgm:prSet/>
      <dgm:spPr/>
      <dgm:t>
        <a:bodyPr rtlCol="0"/>
        <a:lstStyle/>
        <a:p>
          <a:pPr rtl="0"/>
          <a:endParaRPr lang="en-US"/>
        </a:p>
      </dgm:t>
    </dgm:pt>
    <dgm:pt modelId="{3EE2D100-FEE1-4789-9FAF-BA3EF1D93A62}">
      <dgm:prSet phldrT="[Text]" custT="1"/>
      <dgm:spPr/>
      <dgm:t>
        <a:bodyPr rtlCol="0"/>
        <a:lstStyle/>
        <a:p>
          <a:pPr algn="just" rtl="0"/>
          <a:r>
            <a:rPr lang="pt-pt" sz="11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pt-pt" sz="1100" dirty="0" err="1">
              <a:latin typeface="Arial" panose="020B0604020202020204" pitchFamily="34" charset="0"/>
              <a:cs typeface="Arial" panose="020B0604020202020204" pitchFamily="34" charset="0"/>
            </a:rPr>
            <a:t>Activos</a:t>
          </a:r>
          <a:r>
            <a:rPr lang="pt-pt" sz="11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 algn="l" rtl="0"/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 rtl="0"/>
          <a:r>
            <a:rPr lang="pt-pt" sz="1400" dirty="0">
              <a:latin typeface="Arial" panose="020B0604020202020204" pitchFamily="34" charset="0"/>
              <a:cs typeface="Arial" panose="020B0604020202020204" pitchFamily="34" charset="0"/>
            </a:rPr>
            <a:t>Fornecer capacidade para responder às necessidades </a:t>
          </a:r>
          <a:r>
            <a:rPr lang="pt-pt" sz="1400" dirty="0" err="1">
              <a:latin typeface="Arial" panose="020B0604020202020204" pitchFamily="34" charset="0"/>
              <a:cs typeface="Arial" panose="020B0604020202020204" pitchFamily="34" charset="0"/>
            </a:rPr>
            <a:t>actuais</a:t>
          </a:r>
          <a:r>
            <a:rPr lang="pt-pt" sz="1400" dirty="0">
              <a:latin typeface="Arial" panose="020B0604020202020204" pitchFamily="34" charset="0"/>
              <a:cs typeface="Arial" panose="020B0604020202020204" pitchFamily="34" charset="0"/>
            </a:rPr>
            <a:t> e futuras.</a:t>
          </a:r>
        </a:p>
        <a:p>
          <a:pPr algn="l" rtl="0"/>
          <a:r>
            <a:rPr lang="pt-pt" sz="1400" dirty="0">
              <a:latin typeface="Arial" panose="020B0604020202020204" pitchFamily="34" charset="0"/>
              <a:cs typeface="Arial" panose="020B0604020202020204" pitchFamily="34" charset="0"/>
            </a:rPr>
            <a:t>Manutenção periódica e preventiva e a remoção de lamas de modo a que os </a:t>
          </a:r>
          <a:r>
            <a:rPr lang="pt-pt" sz="1400" dirty="0" err="1">
              <a:latin typeface="Arial" panose="020B0604020202020204" pitchFamily="34" charset="0"/>
              <a:cs typeface="Arial" panose="020B0604020202020204" pitchFamily="34" charset="0"/>
            </a:rPr>
            <a:t>activos</a:t>
          </a:r>
          <a:r>
            <a:rPr lang="pt-pt" sz="1400" dirty="0">
              <a:latin typeface="Arial" panose="020B0604020202020204" pitchFamily="34" charset="0"/>
              <a:cs typeface="Arial" panose="020B0604020202020204" pitchFamily="34" charset="0"/>
            </a:rPr>
            <a:t> cumpram os critérios de durabilidade funcional.</a:t>
          </a:r>
        </a:p>
        <a:p>
          <a:pPr algn="l" rtl="0"/>
          <a:r>
            <a:rPr lang="pt-pt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algn="l" rtl="0"/>
          <a:r>
            <a:rPr lang="pt-pt" sz="9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</a:p>
        <a:p>
          <a:pPr algn="ctr" rtl="0"/>
          <a:endParaRPr lang="en-US" sz="900" dirty="0"/>
        </a:p>
        <a:p>
          <a:pPr algn="ctr" rtl="0"/>
          <a:endParaRPr lang="en-US" sz="900" dirty="0"/>
        </a:p>
      </dgm:t>
    </dgm:pt>
    <dgm:pt modelId="{7BAC4A57-D5A2-40D7-95D2-BFA854B0A978}" type="parTrans" cxnId="{C29539CA-EC55-448C-B96C-3836311B2CBC}">
      <dgm:prSet/>
      <dgm:spPr/>
      <dgm:t>
        <a:bodyPr rtlCol="0"/>
        <a:lstStyle/>
        <a:p>
          <a:pPr rtl="0"/>
          <a:endParaRPr lang="en-US"/>
        </a:p>
      </dgm:t>
    </dgm:pt>
    <dgm:pt modelId="{31759F62-BD4A-4E98-A8B0-9D514AC4BB88}" type="sibTrans" cxnId="{C29539CA-EC55-448C-B96C-3836311B2CBC}">
      <dgm:prSet/>
      <dgm:spPr/>
      <dgm:t>
        <a:bodyPr rtlCol="0"/>
        <a:lstStyle/>
        <a:p>
          <a:pPr rtl="0"/>
          <a:endParaRPr lang="en-US"/>
        </a:p>
      </dgm:t>
    </dgm:pt>
    <dgm:pt modelId="{2C5712BD-BAAE-4A7C-9855-7709C056906D}">
      <dgm:prSet phldrT="[Text]" custT="1"/>
      <dgm:spPr/>
      <dgm:t>
        <a:bodyPr rtlCol="0"/>
        <a:lstStyle/>
        <a:p>
          <a:pPr rtl="0"/>
          <a:r>
            <a:rPr lang="pt-pt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Sistemas de saneamento autónomos sustentáveis </a:t>
          </a:r>
        </a:p>
      </dgm:t>
    </dgm:pt>
    <dgm:pt modelId="{9F7EDE75-3DC5-47D6-914A-2626D86DF72A}" type="sibTrans" cxnId="{1A823618-2AE4-4C9D-8FA0-F442BECB507C}">
      <dgm:prSet/>
      <dgm:spPr/>
      <dgm:t>
        <a:bodyPr rtlCol="0"/>
        <a:lstStyle/>
        <a:p>
          <a:pPr rtl="0"/>
          <a:endParaRPr lang="en-US"/>
        </a:p>
      </dgm:t>
    </dgm:pt>
    <dgm:pt modelId="{462291B8-50E9-428D-B2C1-4B2F93103E57}" type="parTrans" cxnId="{1A823618-2AE4-4C9D-8FA0-F442BECB507C}">
      <dgm:prSet/>
      <dgm:spPr/>
      <dgm:t>
        <a:bodyPr rtlCol="0"/>
        <a:lstStyle/>
        <a:p>
          <a:pPr rtl="0"/>
          <a:endParaRPr lang="en-US"/>
        </a:p>
      </dgm:t>
    </dgm:pt>
    <dgm:pt modelId="{A7CC9541-9D2A-45D8-88A1-02EB35C1DBFF}" type="pres">
      <dgm:prSet presAssocID="{84A00702-785B-4AED-A2FB-6E9ADFD1DA9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6A43FB2-7D65-4235-8A5E-7000B76B83C3}" type="pres">
      <dgm:prSet presAssocID="{84A00702-785B-4AED-A2FB-6E9ADFD1DA9F}" presName="matrix" presStyleCnt="0"/>
      <dgm:spPr/>
    </dgm:pt>
    <dgm:pt modelId="{1EFF6403-6D47-4864-9502-0245E5620B2B}" type="pres">
      <dgm:prSet presAssocID="{84A00702-785B-4AED-A2FB-6E9ADFD1DA9F}" presName="tile1" presStyleLbl="node1" presStyleIdx="0" presStyleCnt="4" custLinFactNeighborX="439" custLinFactNeighborY="-3325"/>
      <dgm:spPr/>
    </dgm:pt>
    <dgm:pt modelId="{14C1B4B3-E94B-4B2E-992F-50721BF8FCB6}" type="pres">
      <dgm:prSet presAssocID="{84A00702-785B-4AED-A2FB-6E9ADFD1DA9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B93BDCD-6389-4BE3-B38E-C377F33E414B}" type="pres">
      <dgm:prSet presAssocID="{84A00702-785B-4AED-A2FB-6E9ADFD1DA9F}" presName="tile2" presStyleLbl="node1" presStyleIdx="1" presStyleCnt="4"/>
      <dgm:spPr/>
    </dgm:pt>
    <dgm:pt modelId="{96BDE829-A211-419A-B8B6-6C2D91B93C43}" type="pres">
      <dgm:prSet presAssocID="{84A00702-785B-4AED-A2FB-6E9ADFD1DA9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A09088E-2D3C-4567-8D1B-C480D625FC62}" type="pres">
      <dgm:prSet presAssocID="{84A00702-785B-4AED-A2FB-6E9ADFD1DA9F}" presName="tile3" presStyleLbl="node1" presStyleIdx="2" presStyleCnt="4" custLinFactNeighborX="-383" custLinFactNeighborY="1550"/>
      <dgm:spPr/>
    </dgm:pt>
    <dgm:pt modelId="{A9ECBD5A-379F-46A0-BC4C-B1D8878E9C69}" type="pres">
      <dgm:prSet presAssocID="{84A00702-785B-4AED-A2FB-6E9ADFD1DA9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9649455-4D64-4887-A232-EB73D3DCDC3A}" type="pres">
      <dgm:prSet presAssocID="{84A00702-785B-4AED-A2FB-6E9ADFD1DA9F}" presName="tile4" presStyleLbl="node1" presStyleIdx="3" presStyleCnt="4" custScaleX="100419" custLinFactNeighborX="-105" custLinFactNeighborY="0"/>
      <dgm:spPr/>
    </dgm:pt>
    <dgm:pt modelId="{E2F0ADF1-B16B-49F9-8D2C-7A253B23358F}" type="pres">
      <dgm:prSet presAssocID="{84A00702-785B-4AED-A2FB-6E9ADFD1DA9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EB9F456-ADF1-4055-8203-2E955A17D40B}" type="pres">
      <dgm:prSet presAssocID="{84A00702-785B-4AED-A2FB-6E9ADFD1DA9F}" presName="centerTile" presStyleLbl="fgShp" presStyleIdx="0" presStyleCnt="1" custScaleX="98214" custScaleY="74322" custLinFactNeighborX="-5401" custLinFactNeighborY="-9819">
        <dgm:presLayoutVars>
          <dgm:chMax val="0"/>
          <dgm:chPref val="0"/>
        </dgm:presLayoutVars>
      </dgm:prSet>
      <dgm:spPr/>
    </dgm:pt>
  </dgm:ptLst>
  <dgm:cxnLst>
    <dgm:cxn modelId="{8704250C-A4E3-4855-A658-33C599094E3A}" type="presOf" srcId="{7308A6BC-7CD8-462B-9959-0AA0C5276F41}" destId="{A9ECBD5A-379F-46A0-BC4C-B1D8878E9C69}" srcOrd="1" destOrd="0" presId="urn:microsoft.com/office/officeart/2005/8/layout/matrix1"/>
    <dgm:cxn modelId="{1A823618-2AE4-4C9D-8FA0-F442BECB507C}" srcId="{84A00702-785B-4AED-A2FB-6E9ADFD1DA9F}" destId="{2C5712BD-BAAE-4A7C-9855-7709C056906D}" srcOrd="0" destOrd="0" parTransId="{462291B8-50E9-428D-B2C1-4B2F93103E57}" sibTransId="{9F7EDE75-3DC5-47D6-914A-2626D86DF72A}"/>
    <dgm:cxn modelId="{2070A134-C5EE-424D-9E68-B56E1F237E54}" srcId="{2C5712BD-BAAE-4A7C-9855-7709C056906D}" destId="{F8B08A14-E976-406E-B931-28E36DD1B2FA}" srcOrd="1" destOrd="0" parTransId="{EE514D36-8F0A-49DE-8B26-74C2614AD985}" sibTransId="{1DAEE025-182C-4B86-BF43-30A1ECFCB56E}"/>
    <dgm:cxn modelId="{80DBDC40-D06F-4289-B7C8-424A20E3B81E}" type="presOf" srcId="{3EE2D100-FEE1-4789-9FAF-BA3EF1D93A62}" destId="{E2F0ADF1-B16B-49F9-8D2C-7A253B23358F}" srcOrd="1" destOrd="0" presId="urn:microsoft.com/office/officeart/2005/8/layout/matrix1"/>
    <dgm:cxn modelId="{E516C863-51F2-4CA4-9ABE-B893BD1863F0}" srcId="{2C5712BD-BAAE-4A7C-9855-7709C056906D}" destId="{7308A6BC-7CD8-462B-9959-0AA0C5276F41}" srcOrd="2" destOrd="0" parTransId="{9F844DC8-99A2-4490-B721-F7FF4EBD3DD0}" sibTransId="{AC241299-260A-49BA-A0E6-FEA8764745D0}"/>
    <dgm:cxn modelId="{66894756-5709-4493-AB8D-BCF501D4A969}" type="presOf" srcId="{3EE2D100-FEE1-4789-9FAF-BA3EF1D93A62}" destId="{39649455-4D64-4887-A232-EB73D3DCDC3A}" srcOrd="0" destOrd="0" presId="urn:microsoft.com/office/officeart/2005/8/layout/matrix1"/>
    <dgm:cxn modelId="{B08BE379-053A-48A9-AE6C-50017C2C0253}" type="presOf" srcId="{84A00702-785B-4AED-A2FB-6E9ADFD1DA9F}" destId="{A7CC9541-9D2A-45D8-88A1-02EB35C1DBFF}" srcOrd="0" destOrd="0" presId="urn:microsoft.com/office/officeart/2005/8/layout/matrix1"/>
    <dgm:cxn modelId="{203F9F7D-A869-4AEF-B633-F47D0AEFC8EE}" type="presOf" srcId="{2C5712BD-BAAE-4A7C-9855-7709C056906D}" destId="{2EB9F456-ADF1-4055-8203-2E955A17D40B}" srcOrd="0" destOrd="0" presId="urn:microsoft.com/office/officeart/2005/8/layout/matrix1"/>
    <dgm:cxn modelId="{7F246189-24E2-47E5-9771-045D85567901}" type="presOf" srcId="{7308A6BC-7CD8-462B-9959-0AA0C5276F41}" destId="{8A09088E-2D3C-4567-8D1B-C480D625FC62}" srcOrd="0" destOrd="0" presId="urn:microsoft.com/office/officeart/2005/8/layout/matrix1"/>
    <dgm:cxn modelId="{18931A8F-5B34-4AC7-8996-3D1A1291F28E}" type="presOf" srcId="{F8B08A14-E976-406E-B931-28E36DD1B2FA}" destId="{3B93BDCD-6389-4BE3-B38E-C377F33E414B}" srcOrd="0" destOrd="0" presId="urn:microsoft.com/office/officeart/2005/8/layout/matrix1"/>
    <dgm:cxn modelId="{3309E5A7-F92C-43D6-9091-D80154D0E68A}" type="presOf" srcId="{7085E286-3E0C-47E0-B91F-12957C0D34FA}" destId="{14C1B4B3-E94B-4B2E-992F-50721BF8FCB6}" srcOrd="1" destOrd="0" presId="urn:microsoft.com/office/officeart/2005/8/layout/matrix1"/>
    <dgm:cxn modelId="{D02E02B7-B32D-4ACC-91A5-E3C13A7CE45F}" srcId="{2C5712BD-BAAE-4A7C-9855-7709C056906D}" destId="{7085E286-3E0C-47E0-B91F-12957C0D34FA}" srcOrd="0" destOrd="0" parTransId="{0EDCB5A8-0BF1-493C-A32D-77E5B64B5CE3}" sibTransId="{73CC8BED-215E-4223-B71C-E7A69B98E453}"/>
    <dgm:cxn modelId="{C29539CA-EC55-448C-B96C-3836311B2CBC}" srcId="{2C5712BD-BAAE-4A7C-9855-7709C056906D}" destId="{3EE2D100-FEE1-4789-9FAF-BA3EF1D93A62}" srcOrd="3" destOrd="0" parTransId="{7BAC4A57-D5A2-40D7-95D2-BFA854B0A978}" sibTransId="{31759F62-BD4A-4E98-A8B0-9D514AC4BB88}"/>
    <dgm:cxn modelId="{A173C2CB-2F3C-4793-ADE6-2DFC2F5C3393}" type="presOf" srcId="{F8B08A14-E976-406E-B931-28E36DD1B2FA}" destId="{96BDE829-A211-419A-B8B6-6C2D91B93C43}" srcOrd="1" destOrd="0" presId="urn:microsoft.com/office/officeart/2005/8/layout/matrix1"/>
    <dgm:cxn modelId="{9E5382FD-A2EE-4159-9F65-CD3FF07A0974}" type="presOf" srcId="{7085E286-3E0C-47E0-B91F-12957C0D34FA}" destId="{1EFF6403-6D47-4864-9502-0245E5620B2B}" srcOrd="0" destOrd="0" presId="urn:microsoft.com/office/officeart/2005/8/layout/matrix1"/>
    <dgm:cxn modelId="{0D166F58-01E7-496A-97E0-74EAF469BA60}" type="presParOf" srcId="{A7CC9541-9D2A-45D8-88A1-02EB35C1DBFF}" destId="{F6A43FB2-7D65-4235-8A5E-7000B76B83C3}" srcOrd="0" destOrd="0" presId="urn:microsoft.com/office/officeart/2005/8/layout/matrix1"/>
    <dgm:cxn modelId="{E7147D05-B954-436A-B950-B0F5FB5424C0}" type="presParOf" srcId="{F6A43FB2-7D65-4235-8A5E-7000B76B83C3}" destId="{1EFF6403-6D47-4864-9502-0245E5620B2B}" srcOrd="0" destOrd="0" presId="urn:microsoft.com/office/officeart/2005/8/layout/matrix1"/>
    <dgm:cxn modelId="{55F4B25A-FA2F-4A4D-8591-2B1698E72BE0}" type="presParOf" srcId="{F6A43FB2-7D65-4235-8A5E-7000B76B83C3}" destId="{14C1B4B3-E94B-4B2E-992F-50721BF8FCB6}" srcOrd="1" destOrd="0" presId="urn:microsoft.com/office/officeart/2005/8/layout/matrix1"/>
    <dgm:cxn modelId="{38CE09EF-E12D-4C5F-AF65-DA19D8A019FB}" type="presParOf" srcId="{F6A43FB2-7D65-4235-8A5E-7000B76B83C3}" destId="{3B93BDCD-6389-4BE3-B38E-C377F33E414B}" srcOrd="2" destOrd="0" presId="urn:microsoft.com/office/officeart/2005/8/layout/matrix1"/>
    <dgm:cxn modelId="{CD17D663-B9F4-43FD-9F78-64EB854DF96F}" type="presParOf" srcId="{F6A43FB2-7D65-4235-8A5E-7000B76B83C3}" destId="{96BDE829-A211-419A-B8B6-6C2D91B93C43}" srcOrd="3" destOrd="0" presId="urn:microsoft.com/office/officeart/2005/8/layout/matrix1"/>
    <dgm:cxn modelId="{719FD033-F713-4745-97DE-144FE5CBDE33}" type="presParOf" srcId="{F6A43FB2-7D65-4235-8A5E-7000B76B83C3}" destId="{8A09088E-2D3C-4567-8D1B-C480D625FC62}" srcOrd="4" destOrd="0" presId="urn:microsoft.com/office/officeart/2005/8/layout/matrix1"/>
    <dgm:cxn modelId="{EBD71B13-59FC-4AA0-B14B-14D373F1A676}" type="presParOf" srcId="{F6A43FB2-7D65-4235-8A5E-7000B76B83C3}" destId="{A9ECBD5A-379F-46A0-BC4C-B1D8878E9C69}" srcOrd="5" destOrd="0" presId="urn:microsoft.com/office/officeart/2005/8/layout/matrix1"/>
    <dgm:cxn modelId="{1E81DEB9-1C66-4D4B-B205-643FE011A3A7}" type="presParOf" srcId="{F6A43FB2-7D65-4235-8A5E-7000B76B83C3}" destId="{39649455-4D64-4887-A232-EB73D3DCDC3A}" srcOrd="6" destOrd="0" presId="urn:microsoft.com/office/officeart/2005/8/layout/matrix1"/>
    <dgm:cxn modelId="{967086F9-8149-4925-9CF8-9C42F61F6DA3}" type="presParOf" srcId="{F6A43FB2-7D65-4235-8A5E-7000B76B83C3}" destId="{E2F0ADF1-B16B-49F9-8D2C-7A253B23358F}" srcOrd="7" destOrd="0" presId="urn:microsoft.com/office/officeart/2005/8/layout/matrix1"/>
    <dgm:cxn modelId="{540AC4F6-7791-490C-A2AD-5BBB8838BCAB}" type="presParOf" srcId="{A7CC9541-9D2A-45D8-88A1-02EB35C1DBFF}" destId="{2EB9F456-ADF1-4055-8203-2E955A17D40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538FC3-D7AC-43E3-9DA6-C68B8797987F}" type="doc">
      <dgm:prSet loTypeId="urn:microsoft.com/office/officeart/2005/8/layout/radial6" loCatId="cycle" qsTypeId="urn:microsoft.com/office/officeart/2005/8/quickstyle/simple1" qsCatId="simple" csTypeId="urn:microsoft.com/office/officeart/2005/8/colors/accent0_3" csCatId="mainScheme" phldr="1"/>
      <dgm:spPr/>
      <dgm:t>
        <a:bodyPr rtlCol="0"/>
        <a:lstStyle/>
        <a:p>
          <a:pPr rtl="0"/>
          <a:endParaRPr lang="en-US"/>
        </a:p>
      </dgm:t>
    </dgm:pt>
    <dgm:pt modelId="{AA08B8C5-0D87-46C2-BC3A-8F2ECFB1D79D}">
      <dgm:prSet phldrT="[Text]"/>
      <dgm:spPr/>
      <dgm:t>
        <a:bodyPr rtlCol="0"/>
        <a:lstStyle/>
        <a:p>
          <a:pPr algn="ctr" rtl="0"/>
          <a:r>
            <a:rPr lang="pt-p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Planeamento e construção</a:t>
          </a:r>
        </a:p>
        <a:p>
          <a:pPr algn="ctr" rtl="0"/>
          <a:r>
            <a:rPr lang="pt-p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Critérios  </a:t>
          </a:r>
          <a:endParaRPr lang="en-US" dirty="0">
            <a:solidFill>
              <a:srgbClr val="FF0000"/>
            </a:solidFill>
          </a:endParaRPr>
        </a:p>
      </dgm:t>
    </dgm:pt>
    <dgm:pt modelId="{2668C26C-0B87-476E-BC0C-95FA5B431E9C}" type="parTrans" cxnId="{36F6CCAF-9BDA-4AB3-8A80-4204A0AD1B02}">
      <dgm:prSet/>
      <dgm:spPr/>
      <dgm:t>
        <a:bodyPr rtlCol="0"/>
        <a:lstStyle/>
        <a:p>
          <a:pPr algn="ctr" rtl="0"/>
          <a:endParaRPr lang="en-US"/>
        </a:p>
      </dgm:t>
    </dgm:pt>
    <dgm:pt modelId="{3C385B4C-AF1B-40E9-BD53-82A363CBBB92}" type="sibTrans" cxnId="{36F6CCAF-9BDA-4AB3-8A80-4204A0AD1B02}">
      <dgm:prSet/>
      <dgm:spPr/>
      <dgm:t>
        <a:bodyPr rtlCol="0"/>
        <a:lstStyle/>
        <a:p>
          <a:pPr algn="ctr" rtl="0"/>
          <a:endParaRPr lang="en-US"/>
        </a:p>
      </dgm:t>
    </dgm:pt>
    <dgm:pt modelId="{B9C5B9B0-70EF-4464-818E-6FEA5E540FEF}">
      <dgm:prSet phldrT="[Text]" custT="1"/>
      <dgm:spPr/>
      <dgm:t>
        <a:bodyPr rtlCol="0"/>
        <a:lstStyle/>
        <a:p>
          <a:pPr algn="ctr" rtl="0"/>
          <a:r>
            <a:rPr lang="pt-pt" sz="1400" b="1" dirty="0">
              <a:latin typeface="Arial" panose="020B0604020202020204" pitchFamily="34" charset="0"/>
              <a:cs typeface="Arial" panose="020B0604020202020204" pitchFamily="34" charset="0"/>
            </a:rPr>
            <a:t>Custos Económicos </a:t>
          </a:r>
        </a:p>
      </dgm:t>
    </dgm:pt>
    <dgm:pt modelId="{BEDC788B-31E1-49C3-8903-EE75000501AE}" type="parTrans" cxnId="{4FF403C0-6C54-4B77-83E7-B970456B15C3}">
      <dgm:prSet/>
      <dgm:spPr/>
      <dgm:t>
        <a:bodyPr rtlCol="0"/>
        <a:lstStyle/>
        <a:p>
          <a:pPr algn="ctr" rtl="0"/>
          <a:endParaRPr lang="en-US"/>
        </a:p>
      </dgm:t>
    </dgm:pt>
    <dgm:pt modelId="{98CC4844-90E9-482B-A8FA-ED995B9F67C8}" type="sibTrans" cxnId="{4FF403C0-6C54-4B77-83E7-B970456B15C3}">
      <dgm:prSet/>
      <dgm:spPr/>
      <dgm:t>
        <a:bodyPr rtlCol="0"/>
        <a:lstStyle/>
        <a:p>
          <a:pPr algn="ctr" rtl="0"/>
          <a:endParaRPr lang="en-US"/>
        </a:p>
      </dgm:t>
    </dgm:pt>
    <dgm:pt modelId="{91ED8CF5-8D19-41DD-BB19-6F5ADE8E3A01}">
      <dgm:prSet phldrT="[Text]" custT="1"/>
      <dgm:spPr/>
      <dgm:t>
        <a:bodyPr rtlCol="0"/>
        <a:lstStyle/>
        <a:p>
          <a:pPr algn="ctr" rtl="0"/>
          <a:r>
            <a:rPr lang="pt-pt" sz="1400" b="1" dirty="0">
              <a:latin typeface="Arial" panose="020B0604020202020204" pitchFamily="34" charset="0"/>
              <a:cs typeface="Arial" panose="020B0604020202020204" pitchFamily="34" charset="0"/>
            </a:rPr>
            <a:t>Aceitação Cultural </a:t>
          </a:r>
        </a:p>
      </dgm:t>
    </dgm:pt>
    <dgm:pt modelId="{959011D3-5CF4-4571-8BB1-D78D97618B5C}" type="parTrans" cxnId="{4B3DDC0D-4E98-4D9F-BFE7-22B6FC6AE980}">
      <dgm:prSet/>
      <dgm:spPr/>
      <dgm:t>
        <a:bodyPr rtlCol="0"/>
        <a:lstStyle/>
        <a:p>
          <a:pPr algn="ctr" rtl="0"/>
          <a:endParaRPr lang="en-US"/>
        </a:p>
      </dgm:t>
    </dgm:pt>
    <dgm:pt modelId="{6412E6AE-97A1-4CBB-B511-61199AC433BB}" type="sibTrans" cxnId="{4B3DDC0D-4E98-4D9F-BFE7-22B6FC6AE980}">
      <dgm:prSet/>
      <dgm:spPr/>
      <dgm:t>
        <a:bodyPr rtlCol="0"/>
        <a:lstStyle/>
        <a:p>
          <a:pPr algn="ctr" rtl="0"/>
          <a:endParaRPr lang="en-US"/>
        </a:p>
      </dgm:t>
    </dgm:pt>
    <dgm:pt modelId="{5F4D6244-5E26-4258-B674-342E98738802}">
      <dgm:prSet phldrT="[Text]"/>
      <dgm:spPr/>
      <dgm:t>
        <a:bodyPr rtlCol="0"/>
        <a:lstStyle/>
        <a:p>
          <a:pPr algn="ctr" rtl="0"/>
          <a:r>
            <a:rPr lang="pt-pt" b="1" dirty="0">
              <a:latin typeface="Arial" panose="020B0604020202020204" pitchFamily="34" charset="0"/>
              <a:cs typeface="Arial" panose="020B0604020202020204" pitchFamily="34" charset="0"/>
            </a:rPr>
            <a:t>Protecção da saúde pública </a:t>
          </a:r>
        </a:p>
      </dgm:t>
    </dgm:pt>
    <dgm:pt modelId="{43914014-B99A-4155-B352-058AA6ACC68A}" type="parTrans" cxnId="{41AC722D-3F6C-4D5F-ACB9-A39752C72F57}">
      <dgm:prSet/>
      <dgm:spPr/>
      <dgm:t>
        <a:bodyPr rtlCol="0"/>
        <a:lstStyle/>
        <a:p>
          <a:pPr algn="ctr" rtl="0"/>
          <a:endParaRPr lang="en-US"/>
        </a:p>
      </dgm:t>
    </dgm:pt>
    <dgm:pt modelId="{A071E047-4C0A-4FC5-913D-D4A94E6FF999}" type="sibTrans" cxnId="{41AC722D-3F6C-4D5F-ACB9-A39752C72F57}">
      <dgm:prSet/>
      <dgm:spPr/>
      <dgm:t>
        <a:bodyPr rtlCol="0"/>
        <a:lstStyle/>
        <a:p>
          <a:pPr algn="ctr" rtl="0"/>
          <a:endParaRPr lang="en-US"/>
        </a:p>
      </dgm:t>
    </dgm:pt>
    <dgm:pt modelId="{EC64AD3F-3BE0-453E-B206-522EC385854E}">
      <dgm:prSet phldrT="[Text]" custT="1"/>
      <dgm:spPr/>
      <dgm:t>
        <a:bodyPr rtlCol="0"/>
        <a:lstStyle/>
        <a:p>
          <a:pPr algn="ctr" rtl="0"/>
          <a:r>
            <a:rPr lang="pt-pt" sz="1400" b="1" dirty="0">
              <a:latin typeface="Arial" panose="020B0604020202020204" pitchFamily="34" charset="0"/>
              <a:cs typeface="Arial" panose="020B0604020202020204" pitchFamily="34" charset="0"/>
            </a:rPr>
            <a:t>Protecção do Ambiente </a:t>
          </a:r>
        </a:p>
      </dgm:t>
    </dgm:pt>
    <dgm:pt modelId="{7B7C49FA-3A2F-4287-87C5-7CF8B7D4748E}" type="parTrans" cxnId="{06E0451B-4AE4-4BD5-8A0A-9DB223F5AC05}">
      <dgm:prSet/>
      <dgm:spPr/>
      <dgm:t>
        <a:bodyPr rtlCol="0"/>
        <a:lstStyle/>
        <a:p>
          <a:pPr algn="ctr" rtl="0"/>
          <a:endParaRPr lang="en-US"/>
        </a:p>
      </dgm:t>
    </dgm:pt>
    <dgm:pt modelId="{9B7F2495-50C3-46A3-BDD0-F00F686F26F2}" type="sibTrans" cxnId="{06E0451B-4AE4-4BD5-8A0A-9DB223F5AC05}">
      <dgm:prSet/>
      <dgm:spPr/>
      <dgm:t>
        <a:bodyPr rtlCol="0"/>
        <a:lstStyle/>
        <a:p>
          <a:pPr algn="ctr" rtl="0"/>
          <a:endParaRPr lang="en-US"/>
        </a:p>
      </dgm:t>
    </dgm:pt>
    <dgm:pt modelId="{569DAD96-A3EE-417B-BF0E-5EDAF997BF20}">
      <dgm:prSet/>
      <dgm:spPr/>
      <dgm:t>
        <a:bodyPr rtlCol="0"/>
        <a:lstStyle/>
        <a:p>
          <a:pPr algn="ctr" rtl="0"/>
          <a:endParaRPr lang="en-US" dirty="0"/>
        </a:p>
      </dgm:t>
    </dgm:pt>
    <dgm:pt modelId="{8D70738B-4803-4039-BED6-D3D08DE6DCFB}" type="parTrans" cxnId="{95D58DCB-9BB9-4FA2-BD98-38AD18493020}">
      <dgm:prSet/>
      <dgm:spPr/>
      <dgm:t>
        <a:bodyPr rtlCol="0"/>
        <a:lstStyle/>
        <a:p>
          <a:pPr algn="ctr" rtl="0"/>
          <a:endParaRPr lang="en-US"/>
        </a:p>
      </dgm:t>
    </dgm:pt>
    <dgm:pt modelId="{C622EC2C-170A-49C7-B292-BF53DC884590}" type="sibTrans" cxnId="{95D58DCB-9BB9-4FA2-BD98-38AD18493020}">
      <dgm:prSet/>
      <dgm:spPr/>
      <dgm:t>
        <a:bodyPr rtlCol="0"/>
        <a:lstStyle/>
        <a:p>
          <a:pPr algn="ctr" rtl="0"/>
          <a:endParaRPr lang="en-US"/>
        </a:p>
      </dgm:t>
    </dgm:pt>
    <dgm:pt modelId="{0947796A-C341-48EA-929A-DB4134E72A00}">
      <dgm:prSet/>
      <dgm:spPr/>
      <dgm:t>
        <a:bodyPr rtlCol="0"/>
        <a:lstStyle/>
        <a:p>
          <a:pPr rtl="0"/>
          <a:endParaRPr lang="en-US"/>
        </a:p>
      </dgm:t>
    </dgm:pt>
    <dgm:pt modelId="{A3713C7D-0B99-4B6F-8723-89EC25DA3717}" type="parTrans" cxnId="{8A7E31E3-5D85-4171-8196-3417FC11A8C8}">
      <dgm:prSet/>
      <dgm:spPr/>
      <dgm:t>
        <a:bodyPr rtlCol="0"/>
        <a:lstStyle/>
        <a:p>
          <a:pPr rtl="0"/>
          <a:endParaRPr lang="en-US"/>
        </a:p>
      </dgm:t>
    </dgm:pt>
    <dgm:pt modelId="{B41D5FFA-DB9B-4BE5-A014-26B2673D9CE9}" type="sibTrans" cxnId="{8A7E31E3-5D85-4171-8196-3417FC11A8C8}">
      <dgm:prSet/>
      <dgm:spPr/>
      <dgm:t>
        <a:bodyPr rtlCol="0"/>
        <a:lstStyle/>
        <a:p>
          <a:pPr rtl="0"/>
          <a:endParaRPr lang="en-US"/>
        </a:p>
      </dgm:t>
    </dgm:pt>
    <dgm:pt modelId="{56F6AE58-4C5A-4FA3-881E-3F549DD84D04}">
      <dgm:prSet/>
      <dgm:spPr/>
      <dgm:t>
        <a:bodyPr rtlCol="0"/>
        <a:lstStyle/>
        <a:p>
          <a:pPr rtl="0"/>
          <a:endParaRPr lang="en-US"/>
        </a:p>
      </dgm:t>
    </dgm:pt>
    <dgm:pt modelId="{E57F1B98-912E-4891-8FBD-0288511CD5B4}" type="parTrans" cxnId="{CD9FD25C-C90A-499E-95CB-450509067B36}">
      <dgm:prSet/>
      <dgm:spPr/>
      <dgm:t>
        <a:bodyPr rtlCol="0"/>
        <a:lstStyle/>
        <a:p>
          <a:pPr rtl="0"/>
          <a:endParaRPr lang="en-US"/>
        </a:p>
      </dgm:t>
    </dgm:pt>
    <dgm:pt modelId="{23C7CB0D-C519-4A1C-84BA-02598F954FC0}" type="sibTrans" cxnId="{CD9FD25C-C90A-499E-95CB-450509067B36}">
      <dgm:prSet/>
      <dgm:spPr/>
      <dgm:t>
        <a:bodyPr rtlCol="0"/>
        <a:lstStyle/>
        <a:p>
          <a:pPr rtl="0"/>
          <a:endParaRPr lang="en-US"/>
        </a:p>
      </dgm:t>
    </dgm:pt>
    <dgm:pt modelId="{A0F85F80-FDD7-4DEA-B150-6878F094FCA3}" type="pres">
      <dgm:prSet presAssocID="{0E538FC3-D7AC-43E3-9DA6-C68B8797987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D3CFC20-217D-4974-BFF6-B1375E500CDD}" type="pres">
      <dgm:prSet presAssocID="{AA08B8C5-0D87-46C2-BC3A-8F2ECFB1D79D}" presName="centerShape" presStyleLbl="node0" presStyleIdx="0" presStyleCnt="1"/>
      <dgm:spPr/>
    </dgm:pt>
    <dgm:pt modelId="{8C9037F2-B1E2-4DC6-B0FE-70EFBBDA358B}" type="pres">
      <dgm:prSet presAssocID="{B9C5B9B0-70EF-4464-818E-6FEA5E540FEF}" presName="node" presStyleLbl="node1" presStyleIdx="0" presStyleCnt="5" custScaleX="120219">
        <dgm:presLayoutVars>
          <dgm:bulletEnabled val="1"/>
        </dgm:presLayoutVars>
      </dgm:prSet>
      <dgm:spPr/>
    </dgm:pt>
    <dgm:pt modelId="{205F11CA-D06B-403A-8E2B-C196E1B28528}" type="pres">
      <dgm:prSet presAssocID="{B9C5B9B0-70EF-4464-818E-6FEA5E540FEF}" presName="dummy" presStyleCnt="0"/>
      <dgm:spPr/>
    </dgm:pt>
    <dgm:pt modelId="{3CB9231B-4084-4CAC-8719-618BD2A6046A}" type="pres">
      <dgm:prSet presAssocID="{98CC4844-90E9-482B-A8FA-ED995B9F67C8}" presName="sibTrans" presStyleLbl="sibTrans2D1" presStyleIdx="0" presStyleCnt="5"/>
      <dgm:spPr/>
    </dgm:pt>
    <dgm:pt modelId="{1976EAFA-FDFB-462C-BA5D-0C14FFF9FD65}" type="pres">
      <dgm:prSet presAssocID="{569DAD96-A3EE-417B-BF0E-5EDAF997BF20}" presName="node" presStyleLbl="node1" presStyleIdx="1" presStyleCnt="5" custScaleX="126163" custScaleY="113228" custRadScaleRad="104783" custRadScaleInc="5956">
        <dgm:presLayoutVars>
          <dgm:bulletEnabled val="1"/>
        </dgm:presLayoutVars>
      </dgm:prSet>
      <dgm:spPr/>
    </dgm:pt>
    <dgm:pt modelId="{8179DDAC-4999-4587-A305-2D3871BB4866}" type="pres">
      <dgm:prSet presAssocID="{569DAD96-A3EE-417B-BF0E-5EDAF997BF20}" presName="dummy" presStyleCnt="0"/>
      <dgm:spPr/>
    </dgm:pt>
    <dgm:pt modelId="{0562CAA8-CB51-4CEE-B263-1C0C16594118}" type="pres">
      <dgm:prSet presAssocID="{C622EC2C-170A-49C7-B292-BF53DC884590}" presName="sibTrans" presStyleLbl="sibTrans2D1" presStyleIdx="1" presStyleCnt="5" custScaleX="104786"/>
      <dgm:spPr/>
    </dgm:pt>
    <dgm:pt modelId="{E9C3F51E-36F5-4275-98F8-EE412093C271}" type="pres">
      <dgm:prSet presAssocID="{91ED8CF5-8D19-41DD-BB19-6F5ADE8E3A01}" presName="node" presStyleLbl="node1" presStyleIdx="2" presStyleCnt="5" custScaleX="115258" custScaleY="105656" custRadScaleRad="100909" custRadScaleInc="-5724">
        <dgm:presLayoutVars>
          <dgm:bulletEnabled val="1"/>
        </dgm:presLayoutVars>
      </dgm:prSet>
      <dgm:spPr/>
    </dgm:pt>
    <dgm:pt modelId="{F8B44DB0-F9BD-41AD-AEEB-3EBB0A0E169A}" type="pres">
      <dgm:prSet presAssocID="{91ED8CF5-8D19-41DD-BB19-6F5ADE8E3A01}" presName="dummy" presStyleCnt="0"/>
      <dgm:spPr/>
    </dgm:pt>
    <dgm:pt modelId="{55989859-4581-4B8A-8DEF-297A1A06F4F3}" type="pres">
      <dgm:prSet presAssocID="{6412E6AE-97A1-4CBB-B511-61199AC433BB}" presName="sibTrans" presStyleLbl="sibTrans2D1" presStyleIdx="2" presStyleCnt="5"/>
      <dgm:spPr/>
    </dgm:pt>
    <dgm:pt modelId="{ED7062AB-E3C9-45A6-AF5B-E4726E75DE68}" type="pres">
      <dgm:prSet presAssocID="{5F4D6244-5E26-4258-B674-342E98738802}" presName="node" presStyleLbl="node1" presStyleIdx="3" presStyleCnt="5">
        <dgm:presLayoutVars>
          <dgm:bulletEnabled val="1"/>
        </dgm:presLayoutVars>
      </dgm:prSet>
      <dgm:spPr/>
    </dgm:pt>
    <dgm:pt modelId="{FE04C8E7-A1B4-402B-8CC7-3FFF9BD3FA2F}" type="pres">
      <dgm:prSet presAssocID="{5F4D6244-5E26-4258-B674-342E98738802}" presName="dummy" presStyleCnt="0"/>
      <dgm:spPr/>
    </dgm:pt>
    <dgm:pt modelId="{B14556C4-5804-4096-A503-106352D79C5C}" type="pres">
      <dgm:prSet presAssocID="{A071E047-4C0A-4FC5-913D-D4A94E6FF999}" presName="sibTrans" presStyleLbl="sibTrans2D1" presStyleIdx="3" presStyleCnt="5"/>
      <dgm:spPr/>
    </dgm:pt>
    <dgm:pt modelId="{36FEC637-F2A4-40BC-AC1C-701D8C6F5354}" type="pres">
      <dgm:prSet presAssocID="{EC64AD3F-3BE0-453E-B206-522EC385854E}" presName="node" presStyleLbl="node1" presStyleIdx="4" presStyleCnt="5" custScaleX="121257" custScaleY="112095">
        <dgm:presLayoutVars>
          <dgm:bulletEnabled val="1"/>
        </dgm:presLayoutVars>
      </dgm:prSet>
      <dgm:spPr/>
    </dgm:pt>
    <dgm:pt modelId="{5E8095C5-3E69-4FA2-9D67-6482CB0D1C19}" type="pres">
      <dgm:prSet presAssocID="{EC64AD3F-3BE0-453E-B206-522EC385854E}" presName="dummy" presStyleCnt="0"/>
      <dgm:spPr/>
    </dgm:pt>
    <dgm:pt modelId="{2482417E-119E-4B12-A4C2-62241E8349B1}" type="pres">
      <dgm:prSet presAssocID="{9B7F2495-50C3-46A3-BDD0-F00F686F26F2}" presName="sibTrans" presStyleLbl="sibTrans2D1" presStyleIdx="4" presStyleCnt="5"/>
      <dgm:spPr/>
    </dgm:pt>
  </dgm:ptLst>
  <dgm:cxnLst>
    <dgm:cxn modelId="{4B3DDC0D-4E98-4D9F-BFE7-22B6FC6AE980}" srcId="{AA08B8C5-0D87-46C2-BC3A-8F2ECFB1D79D}" destId="{91ED8CF5-8D19-41DD-BB19-6F5ADE8E3A01}" srcOrd="2" destOrd="0" parTransId="{959011D3-5CF4-4571-8BB1-D78D97618B5C}" sibTransId="{6412E6AE-97A1-4CBB-B511-61199AC433BB}"/>
    <dgm:cxn modelId="{06E0451B-4AE4-4BD5-8A0A-9DB223F5AC05}" srcId="{AA08B8C5-0D87-46C2-BC3A-8F2ECFB1D79D}" destId="{EC64AD3F-3BE0-453E-B206-522EC385854E}" srcOrd="4" destOrd="0" parTransId="{7B7C49FA-3A2F-4287-87C5-7CF8B7D4748E}" sibTransId="{9B7F2495-50C3-46A3-BDD0-F00F686F26F2}"/>
    <dgm:cxn modelId="{41AC722D-3F6C-4D5F-ACB9-A39752C72F57}" srcId="{AA08B8C5-0D87-46C2-BC3A-8F2ECFB1D79D}" destId="{5F4D6244-5E26-4258-B674-342E98738802}" srcOrd="3" destOrd="0" parTransId="{43914014-B99A-4155-B352-058AA6ACC68A}" sibTransId="{A071E047-4C0A-4FC5-913D-D4A94E6FF999}"/>
    <dgm:cxn modelId="{AEE5192F-304E-4F58-A6B1-BEA90F453C20}" type="presOf" srcId="{569DAD96-A3EE-417B-BF0E-5EDAF997BF20}" destId="{1976EAFA-FDFB-462C-BA5D-0C14FFF9FD65}" srcOrd="0" destOrd="0" presId="urn:microsoft.com/office/officeart/2005/8/layout/radial6"/>
    <dgm:cxn modelId="{4C02AE39-5FFB-49ED-9795-84B655FF448E}" type="presOf" srcId="{AA08B8C5-0D87-46C2-BC3A-8F2ECFB1D79D}" destId="{3D3CFC20-217D-4974-BFF6-B1375E500CDD}" srcOrd="0" destOrd="0" presId="urn:microsoft.com/office/officeart/2005/8/layout/radial6"/>
    <dgm:cxn modelId="{CD9FD25C-C90A-499E-95CB-450509067B36}" srcId="{0E538FC3-D7AC-43E3-9DA6-C68B8797987F}" destId="{56F6AE58-4C5A-4FA3-881E-3F549DD84D04}" srcOrd="2" destOrd="0" parTransId="{E57F1B98-912E-4891-8FBD-0288511CD5B4}" sibTransId="{23C7CB0D-C519-4A1C-84BA-02598F954FC0}"/>
    <dgm:cxn modelId="{E60B9446-D04B-4A7F-A622-663FC4F4774B}" type="presOf" srcId="{C622EC2C-170A-49C7-B292-BF53DC884590}" destId="{0562CAA8-CB51-4CEE-B263-1C0C16594118}" srcOrd="0" destOrd="0" presId="urn:microsoft.com/office/officeart/2005/8/layout/radial6"/>
    <dgm:cxn modelId="{17A76676-E64B-457E-A1C9-AE2FAF73F925}" type="presOf" srcId="{A071E047-4C0A-4FC5-913D-D4A94E6FF999}" destId="{B14556C4-5804-4096-A503-106352D79C5C}" srcOrd="0" destOrd="0" presId="urn:microsoft.com/office/officeart/2005/8/layout/radial6"/>
    <dgm:cxn modelId="{DDFB4888-9F73-432C-ADA0-2440560FF960}" type="presOf" srcId="{EC64AD3F-3BE0-453E-B206-522EC385854E}" destId="{36FEC637-F2A4-40BC-AC1C-701D8C6F5354}" srcOrd="0" destOrd="0" presId="urn:microsoft.com/office/officeart/2005/8/layout/radial6"/>
    <dgm:cxn modelId="{0DF0CA8B-B43B-470D-A60F-50E2CB9CDB89}" type="presOf" srcId="{0E538FC3-D7AC-43E3-9DA6-C68B8797987F}" destId="{A0F85F80-FDD7-4DEA-B150-6878F094FCA3}" srcOrd="0" destOrd="0" presId="urn:microsoft.com/office/officeart/2005/8/layout/radial6"/>
    <dgm:cxn modelId="{2E22708D-165F-4F84-8594-8F372080B2F7}" type="presOf" srcId="{B9C5B9B0-70EF-4464-818E-6FEA5E540FEF}" destId="{8C9037F2-B1E2-4DC6-B0FE-70EFBBDA358B}" srcOrd="0" destOrd="0" presId="urn:microsoft.com/office/officeart/2005/8/layout/radial6"/>
    <dgm:cxn modelId="{360410A2-D668-46B3-8D5A-17428FC88008}" type="presOf" srcId="{9B7F2495-50C3-46A3-BDD0-F00F686F26F2}" destId="{2482417E-119E-4B12-A4C2-62241E8349B1}" srcOrd="0" destOrd="0" presId="urn:microsoft.com/office/officeart/2005/8/layout/radial6"/>
    <dgm:cxn modelId="{4C0721AA-500D-413A-B714-1FB25EF1588E}" type="presOf" srcId="{5F4D6244-5E26-4258-B674-342E98738802}" destId="{ED7062AB-E3C9-45A6-AF5B-E4726E75DE68}" srcOrd="0" destOrd="0" presId="urn:microsoft.com/office/officeart/2005/8/layout/radial6"/>
    <dgm:cxn modelId="{40EA82AF-7795-45D2-B25A-9909F5AE18D6}" type="presOf" srcId="{98CC4844-90E9-482B-A8FA-ED995B9F67C8}" destId="{3CB9231B-4084-4CAC-8719-618BD2A6046A}" srcOrd="0" destOrd="0" presId="urn:microsoft.com/office/officeart/2005/8/layout/radial6"/>
    <dgm:cxn modelId="{36F6CCAF-9BDA-4AB3-8A80-4204A0AD1B02}" srcId="{0E538FC3-D7AC-43E3-9DA6-C68B8797987F}" destId="{AA08B8C5-0D87-46C2-BC3A-8F2ECFB1D79D}" srcOrd="0" destOrd="0" parTransId="{2668C26C-0B87-476E-BC0C-95FA5B431E9C}" sibTransId="{3C385B4C-AF1B-40E9-BD53-82A363CBBB92}"/>
    <dgm:cxn modelId="{4FF403C0-6C54-4B77-83E7-B970456B15C3}" srcId="{AA08B8C5-0D87-46C2-BC3A-8F2ECFB1D79D}" destId="{B9C5B9B0-70EF-4464-818E-6FEA5E540FEF}" srcOrd="0" destOrd="0" parTransId="{BEDC788B-31E1-49C3-8903-EE75000501AE}" sibTransId="{98CC4844-90E9-482B-A8FA-ED995B9F67C8}"/>
    <dgm:cxn modelId="{53E1F8C1-B56F-4566-AB55-768CC2DDA445}" type="presOf" srcId="{6412E6AE-97A1-4CBB-B511-61199AC433BB}" destId="{55989859-4581-4B8A-8DEF-297A1A06F4F3}" srcOrd="0" destOrd="0" presId="urn:microsoft.com/office/officeart/2005/8/layout/radial6"/>
    <dgm:cxn modelId="{95D58DCB-9BB9-4FA2-BD98-38AD18493020}" srcId="{AA08B8C5-0D87-46C2-BC3A-8F2ECFB1D79D}" destId="{569DAD96-A3EE-417B-BF0E-5EDAF997BF20}" srcOrd="1" destOrd="0" parTransId="{8D70738B-4803-4039-BED6-D3D08DE6DCFB}" sibTransId="{C622EC2C-170A-49C7-B292-BF53DC884590}"/>
    <dgm:cxn modelId="{8A7E31E3-5D85-4171-8196-3417FC11A8C8}" srcId="{0E538FC3-D7AC-43E3-9DA6-C68B8797987F}" destId="{0947796A-C341-48EA-929A-DB4134E72A00}" srcOrd="1" destOrd="0" parTransId="{A3713C7D-0B99-4B6F-8723-89EC25DA3717}" sibTransId="{B41D5FFA-DB9B-4BE5-A014-26B2673D9CE9}"/>
    <dgm:cxn modelId="{4E0CBDFC-1736-48B8-AC97-E2BAA16AA56E}" type="presOf" srcId="{91ED8CF5-8D19-41DD-BB19-6F5ADE8E3A01}" destId="{E9C3F51E-36F5-4275-98F8-EE412093C271}" srcOrd="0" destOrd="0" presId="urn:microsoft.com/office/officeart/2005/8/layout/radial6"/>
    <dgm:cxn modelId="{250CDE33-2CCD-4102-9F86-BB0DAF798401}" type="presParOf" srcId="{A0F85F80-FDD7-4DEA-B150-6878F094FCA3}" destId="{3D3CFC20-217D-4974-BFF6-B1375E500CDD}" srcOrd="0" destOrd="0" presId="urn:microsoft.com/office/officeart/2005/8/layout/radial6"/>
    <dgm:cxn modelId="{49641C48-7A1A-4C98-B7DB-4DBB104C2AF8}" type="presParOf" srcId="{A0F85F80-FDD7-4DEA-B150-6878F094FCA3}" destId="{8C9037F2-B1E2-4DC6-B0FE-70EFBBDA358B}" srcOrd="1" destOrd="0" presId="urn:microsoft.com/office/officeart/2005/8/layout/radial6"/>
    <dgm:cxn modelId="{F4E863BF-96E3-4084-814C-78A35E420CE8}" type="presParOf" srcId="{A0F85F80-FDD7-4DEA-B150-6878F094FCA3}" destId="{205F11CA-D06B-403A-8E2B-C196E1B28528}" srcOrd="2" destOrd="0" presId="urn:microsoft.com/office/officeart/2005/8/layout/radial6"/>
    <dgm:cxn modelId="{5B899E33-B0D2-4442-A374-1AD068899F59}" type="presParOf" srcId="{A0F85F80-FDD7-4DEA-B150-6878F094FCA3}" destId="{3CB9231B-4084-4CAC-8719-618BD2A6046A}" srcOrd="3" destOrd="0" presId="urn:microsoft.com/office/officeart/2005/8/layout/radial6"/>
    <dgm:cxn modelId="{4FF325A2-811C-4E9A-B486-65F2BACBC405}" type="presParOf" srcId="{A0F85F80-FDD7-4DEA-B150-6878F094FCA3}" destId="{1976EAFA-FDFB-462C-BA5D-0C14FFF9FD65}" srcOrd="4" destOrd="0" presId="urn:microsoft.com/office/officeart/2005/8/layout/radial6"/>
    <dgm:cxn modelId="{1B1FF97D-FBEB-4985-942B-E8A7CC54DBD0}" type="presParOf" srcId="{A0F85F80-FDD7-4DEA-B150-6878F094FCA3}" destId="{8179DDAC-4999-4587-A305-2D3871BB4866}" srcOrd="5" destOrd="0" presId="urn:microsoft.com/office/officeart/2005/8/layout/radial6"/>
    <dgm:cxn modelId="{B8DFCD9A-94A9-424A-846B-52C4C734DB3B}" type="presParOf" srcId="{A0F85F80-FDD7-4DEA-B150-6878F094FCA3}" destId="{0562CAA8-CB51-4CEE-B263-1C0C16594118}" srcOrd="6" destOrd="0" presId="urn:microsoft.com/office/officeart/2005/8/layout/radial6"/>
    <dgm:cxn modelId="{16B25778-5629-4CAC-BC0D-F99393902B7D}" type="presParOf" srcId="{A0F85F80-FDD7-4DEA-B150-6878F094FCA3}" destId="{E9C3F51E-36F5-4275-98F8-EE412093C271}" srcOrd="7" destOrd="0" presId="urn:microsoft.com/office/officeart/2005/8/layout/radial6"/>
    <dgm:cxn modelId="{623A5C50-5856-4BD0-8992-5041F8E02876}" type="presParOf" srcId="{A0F85F80-FDD7-4DEA-B150-6878F094FCA3}" destId="{F8B44DB0-F9BD-41AD-AEEB-3EBB0A0E169A}" srcOrd="8" destOrd="0" presId="urn:microsoft.com/office/officeart/2005/8/layout/radial6"/>
    <dgm:cxn modelId="{A0BD3C8F-B736-46BE-AA1C-C14FF52D5D2A}" type="presParOf" srcId="{A0F85F80-FDD7-4DEA-B150-6878F094FCA3}" destId="{55989859-4581-4B8A-8DEF-297A1A06F4F3}" srcOrd="9" destOrd="0" presId="urn:microsoft.com/office/officeart/2005/8/layout/radial6"/>
    <dgm:cxn modelId="{1EB88355-26C4-4F79-A4F6-2B66B4D1AA5C}" type="presParOf" srcId="{A0F85F80-FDD7-4DEA-B150-6878F094FCA3}" destId="{ED7062AB-E3C9-45A6-AF5B-E4726E75DE68}" srcOrd="10" destOrd="0" presId="urn:microsoft.com/office/officeart/2005/8/layout/radial6"/>
    <dgm:cxn modelId="{B36221F2-6512-4ECC-8F1A-98C513D42D02}" type="presParOf" srcId="{A0F85F80-FDD7-4DEA-B150-6878F094FCA3}" destId="{FE04C8E7-A1B4-402B-8CC7-3FFF9BD3FA2F}" srcOrd="11" destOrd="0" presId="urn:microsoft.com/office/officeart/2005/8/layout/radial6"/>
    <dgm:cxn modelId="{B54736A6-C839-40F2-B360-D7185B69FFE7}" type="presParOf" srcId="{A0F85F80-FDD7-4DEA-B150-6878F094FCA3}" destId="{B14556C4-5804-4096-A503-106352D79C5C}" srcOrd="12" destOrd="0" presId="urn:microsoft.com/office/officeart/2005/8/layout/radial6"/>
    <dgm:cxn modelId="{029F75EC-B762-4D44-84D6-BCFE2A6A973E}" type="presParOf" srcId="{A0F85F80-FDD7-4DEA-B150-6878F094FCA3}" destId="{36FEC637-F2A4-40BC-AC1C-701D8C6F5354}" srcOrd="13" destOrd="0" presId="urn:microsoft.com/office/officeart/2005/8/layout/radial6"/>
    <dgm:cxn modelId="{562656CB-7B70-4EBE-AFA8-05E0A7E72DA8}" type="presParOf" srcId="{A0F85F80-FDD7-4DEA-B150-6878F094FCA3}" destId="{5E8095C5-3E69-4FA2-9D67-6482CB0D1C19}" srcOrd="14" destOrd="0" presId="urn:microsoft.com/office/officeart/2005/8/layout/radial6"/>
    <dgm:cxn modelId="{405FF8DA-6126-4D24-AADD-CA0AABF3B245}" type="presParOf" srcId="{A0F85F80-FDD7-4DEA-B150-6878F094FCA3}" destId="{2482417E-119E-4B12-A4C2-62241E8349B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95C12-CED0-4587-959F-71E69AB46BDF}">
      <dsp:nvSpPr>
        <dsp:cNvPr id="0" name=""/>
        <dsp:cNvSpPr/>
      </dsp:nvSpPr>
      <dsp:spPr>
        <a:xfrm>
          <a:off x="2475723" y="1068215"/>
          <a:ext cx="2733566" cy="273356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latin typeface="Arial" panose="020B0604020202020204" pitchFamily="34" charset="0"/>
              <a:cs typeface="Arial" panose="020B0604020202020204" pitchFamily="34" charset="0"/>
            </a:rPr>
            <a:t>Necessidades e Expectativas dos utilizadores </a:t>
          </a:r>
        </a:p>
      </dsp:txBody>
      <dsp:txXfrm>
        <a:off x="2876044" y="1468536"/>
        <a:ext cx="1932924" cy="1932924"/>
      </dsp:txXfrm>
    </dsp:sp>
    <dsp:sp modelId="{015C2EFA-1CB1-4136-88EA-42F206AF6BF7}">
      <dsp:nvSpPr>
        <dsp:cNvPr id="0" name=""/>
        <dsp:cNvSpPr/>
      </dsp:nvSpPr>
      <dsp:spPr>
        <a:xfrm>
          <a:off x="2887261" y="-194432"/>
          <a:ext cx="1910489" cy="169850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b="1" kern="1200" dirty="0">
              <a:latin typeface="Arial" panose="020B0604020202020204" pitchFamily="34" charset="0"/>
              <a:cs typeface="Arial" panose="020B0604020202020204" pitchFamily="34" charset="0"/>
            </a:rPr>
            <a:t>Melhoria das </a:t>
          </a:r>
          <a:r>
            <a:rPr lang="pt-pt" sz="1300" b="1" kern="1200" dirty="0" err="1">
              <a:latin typeface="Arial" panose="020B0604020202020204" pitchFamily="34" charset="0"/>
              <a:cs typeface="Arial" panose="020B0604020202020204" pitchFamily="34" charset="0"/>
            </a:rPr>
            <a:t>actuais</a:t>
          </a:r>
          <a:r>
            <a:rPr lang="pt-pt" sz="1300" b="1" kern="1200" dirty="0">
              <a:latin typeface="Arial" panose="020B0604020202020204" pitchFamily="34" charset="0"/>
              <a:cs typeface="Arial" panose="020B0604020202020204" pitchFamily="34" charset="0"/>
            </a:rPr>
            <a:t> condições de vida: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 dirty="0">
              <a:latin typeface="Arial" panose="020B0604020202020204" pitchFamily="34" charset="0"/>
              <a:cs typeface="Arial" panose="020B0604020202020204" pitchFamily="34" charset="0"/>
            </a:rPr>
            <a:t>Segurança, privacidade  </a:t>
          </a:r>
        </a:p>
      </dsp:txBody>
      <dsp:txXfrm>
        <a:off x="3167046" y="54308"/>
        <a:ext cx="1350919" cy="1201021"/>
      </dsp:txXfrm>
    </dsp:sp>
    <dsp:sp modelId="{E7979E33-D490-49A7-BF6B-25C7A391966D}">
      <dsp:nvSpPr>
        <dsp:cNvPr id="0" name=""/>
        <dsp:cNvSpPr/>
      </dsp:nvSpPr>
      <dsp:spPr>
        <a:xfrm>
          <a:off x="4696560" y="1533434"/>
          <a:ext cx="1852250" cy="180312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b="1" kern="1200" dirty="0">
              <a:latin typeface="Arial" panose="020B0604020202020204" pitchFamily="34" charset="0"/>
              <a:cs typeface="Arial" panose="020B0604020202020204" pitchFamily="34" charset="0"/>
            </a:rPr>
            <a:t>Compromisso de comunicação e prestação de serviços  </a:t>
          </a:r>
        </a:p>
      </dsp:txBody>
      <dsp:txXfrm>
        <a:off x="4967816" y="1797496"/>
        <a:ext cx="1309738" cy="1275004"/>
      </dsp:txXfrm>
    </dsp:sp>
    <dsp:sp modelId="{4282DE84-71B9-4A49-9035-168164BCC349}">
      <dsp:nvSpPr>
        <dsp:cNvPr id="0" name=""/>
        <dsp:cNvSpPr/>
      </dsp:nvSpPr>
      <dsp:spPr>
        <a:xfrm>
          <a:off x="2889079" y="3307805"/>
          <a:ext cx="1906853" cy="181474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b="1" kern="1200" dirty="0">
              <a:latin typeface="Arial" panose="020B0604020202020204" pitchFamily="34" charset="0"/>
              <a:cs typeface="Arial" panose="020B0604020202020204" pitchFamily="34" charset="0"/>
            </a:rPr>
            <a:t>Reutilização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b="1" kern="1200" dirty="0">
              <a:latin typeface="Arial" panose="020B0604020202020204" pitchFamily="34" charset="0"/>
              <a:cs typeface="Arial" panose="020B0604020202020204" pitchFamily="34" charset="0"/>
            </a:rPr>
            <a:t>Necessidades e expectativas do utilizador final </a:t>
          </a:r>
          <a:r>
            <a:rPr lang="pt-pt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3168331" y="3573568"/>
        <a:ext cx="1348349" cy="1283220"/>
      </dsp:txXfrm>
    </dsp:sp>
    <dsp:sp modelId="{29B9B028-F25D-4F49-80AD-D0F788AD248C}">
      <dsp:nvSpPr>
        <dsp:cNvPr id="0" name=""/>
        <dsp:cNvSpPr/>
      </dsp:nvSpPr>
      <dsp:spPr>
        <a:xfrm>
          <a:off x="1061663" y="1445966"/>
          <a:ext cx="2001325" cy="197806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b="1" kern="1200" dirty="0">
              <a:latin typeface="Arial" panose="020B0604020202020204" pitchFamily="34" charset="0"/>
              <a:cs typeface="Arial" panose="020B0604020202020204" pitchFamily="34" charset="0"/>
            </a:rPr>
            <a:t>Investigação</a:t>
          </a:r>
          <a:r>
            <a:rPr lang="pt-pt" sz="13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 dirty="0">
              <a:latin typeface="Arial" panose="020B0604020202020204" pitchFamily="34" charset="0"/>
              <a:cs typeface="Arial" panose="020B0604020202020204" pitchFamily="34" charset="0"/>
            </a:rPr>
            <a:t>Número de utilizadores, aceitação cultural, 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 dirty="0">
              <a:latin typeface="Arial" panose="020B0604020202020204" pitchFamily="34" charset="0"/>
              <a:cs typeface="Arial" panose="020B0604020202020204" pitchFamily="34" charset="0"/>
            </a:rPr>
            <a:t>Custos económicos</a:t>
          </a:r>
        </a:p>
      </dsp:txBody>
      <dsp:txXfrm>
        <a:off x="1354750" y="1735647"/>
        <a:ext cx="1415151" cy="1398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F6403-6D47-4864-9502-0245E5620B2B}">
      <dsp:nvSpPr>
        <dsp:cNvPr id="0" name=""/>
        <dsp:cNvSpPr/>
      </dsp:nvSpPr>
      <dsp:spPr>
        <a:xfrm rot="16200000">
          <a:off x="1112144" y="-1097638"/>
          <a:ext cx="2144704" cy="433998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rtlCol="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 dirty="0">
              <a:latin typeface="Arial" panose="020B0604020202020204" pitchFamily="34" charset="0"/>
              <a:cs typeface="Arial" panose="020B0604020202020204" pitchFamily="34" charset="0"/>
            </a:rPr>
            <a:t>Procura para</a:t>
          </a:r>
          <a:r>
            <a:rPr lang="en" sz="1800" b="1" kern="1200" dirty="0">
              <a:latin typeface="Arial" panose="020B0604020202020204" pitchFamily="34" charset="0"/>
              <a:cs typeface="Arial" panose="020B0604020202020204" pitchFamily="34" charset="0"/>
            </a:rPr>
            <a:t> a Reutilização do produto do sistema de saneamento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latin typeface="Arial" panose="020B0604020202020204" pitchFamily="34" charset="0"/>
              <a:cs typeface="Arial" panose="020B0604020202020204" pitchFamily="34" charset="0"/>
            </a:rPr>
            <a:t>Necessidade de considerar os requisitos de saúde e segurança. </a:t>
          </a:r>
        </a:p>
      </dsp:txBody>
      <dsp:txXfrm rot="5400000">
        <a:off x="14506" y="0"/>
        <a:ext cx="4339980" cy="1608528"/>
      </dsp:txXfrm>
    </dsp:sp>
    <dsp:sp modelId="{3B93BDCD-6389-4BE3-B38E-C377F33E414B}">
      <dsp:nvSpPr>
        <dsp:cNvPr id="0" name=""/>
        <dsp:cNvSpPr/>
      </dsp:nvSpPr>
      <dsp:spPr>
        <a:xfrm>
          <a:off x="4335433" y="0"/>
          <a:ext cx="4339980" cy="214470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rtlCol="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 dirty="0">
              <a:latin typeface="Arial" panose="020B0604020202020204" pitchFamily="34" charset="0"/>
              <a:cs typeface="Arial" panose="020B0604020202020204" pitchFamily="34" charset="0"/>
            </a:rPr>
            <a:t>Recuperação de Nutrientes </a:t>
          </a:r>
          <a:endParaRPr lang="en-US" sz="800" kern="1200" dirty="0"/>
        </a:p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Recuperados das fezes e da urina e utilizados a nível</a:t>
          </a:r>
          <a:r>
            <a:rPr lang="ro-MD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 agregado familiar como fertilizante ou </a:t>
          </a:r>
          <a:r>
            <a:rPr lang="pt-pt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corrector</a:t>
          </a:r>
          <a:r>
            <a:rPr lang="pt-pt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solos.</a:t>
          </a:r>
        </a:p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Devem ser considerados os requisitos de segurança e higiene.</a:t>
          </a:r>
        </a:p>
      </dsp:txBody>
      <dsp:txXfrm>
        <a:off x="4335433" y="0"/>
        <a:ext cx="4339980" cy="1608528"/>
      </dsp:txXfrm>
    </dsp:sp>
    <dsp:sp modelId="{8A09088E-2D3C-4567-8D1B-C480D625FC62}">
      <dsp:nvSpPr>
        <dsp:cNvPr id="0" name=""/>
        <dsp:cNvSpPr/>
      </dsp:nvSpPr>
      <dsp:spPr>
        <a:xfrm rot="10800000">
          <a:off x="-4546" y="2144704"/>
          <a:ext cx="4339980" cy="214470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Para assegurar a amortização dos custos dos serviços.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Para garantir a estabilidade financeira.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-4546" y="2680880"/>
        <a:ext cx="4339980" cy="1608528"/>
      </dsp:txXfrm>
    </dsp:sp>
    <dsp:sp modelId="{39649455-4D64-4887-A232-EB73D3DCDC3A}">
      <dsp:nvSpPr>
        <dsp:cNvPr id="0" name=""/>
        <dsp:cNvSpPr/>
      </dsp:nvSpPr>
      <dsp:spPr>
        <a:xfrm rot="5400000">
          <a:off x="5428514" y="1037973"/>
          <a:ext cx="2144704" cy="435816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rtlCol="0" anchor="ctr" anchorCtr="0">
          <a:noAutofit/>
        </a:bodyPr>
        <a:lstStyle/>
        <a:p>
          <a:pPr marL="0" lvl="0" indent="0" algn="just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pt-pt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Activos</a:t>
          </a:r>
          <a:r>
            <a:rPr lang="pt-pt" sz="11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latin typeface="Arial" panose="020B0604020202020204" pitchFamily="34" charset="0"/>
              <a:cs typeface="Arial" panose="020B0604020202020204" pitchFamily="34" charset="0"/>
            </a:rPr>
            <a:t>Fornecer capacidade para responder às necessidades </a:t>
          </a:r>
          <a:r>
            <a:rPr lang="pt-pt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actuais</a:t>
          </a:r>
          <a:r>
            <a:rPr lang="pt-pt" sz="1400" kern="1200" dirty="0">
              <a:latin typeface="Arial" panose="020B0604020202020204" pitchFamily="34" charset="0"/>
              <a:cs typeface="Arial" panose="020B0604020202020204" pitchFamily="34" charset="0"/>
            </a:rPr>
            <a:t> e futuras.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latin typeface="Arial" panose="020B0604020202020204" pitchFamily="34" charset="0"/>
              <a:cs typeface="Arial" panose="020B0604020202020204" pitchFamily="34" charset="0"/>
            </a:rPr>
            <a:t>Manutenção periódica e preventiva e a remoção de lamas de modo a que os </a:t>
          </a:r>
          <a:r>
            <a:rPr lang="pt-pt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activos</a:t>
          </a:r>
          <a:r>
            <a:rPr lang="pt-pt" sz="1400" kern="1200" dirty="0">
              <a:latin typeface="Arial" panose="020B0604020202020204" pitchFamily="34" charset="0"/>
              <a:cs typeface="Arial" panose="020B0604020202020204" pitchFamily="34" charset="0"/>
            </a:rPr>
            <a:t> cumpram os critérios de durabilidade funcional.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9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 rot="-5400000">
        <a:off x="4321784" y="2680879"/>
        <a:ext cx="4358164" cy="1608528"/>
      </dsp:txXfrm>
    </dsp:sp>
    <dsp:sp modelId="{2EB9F456-ADF1-4055-8203-2E955A17D40B}">
      <dsp:nvSpPr>
        <dsp:cNvPr id="0" name=""/>
        <dsp:cNvSpPr/>
      </dsp:nvSpPr>
      <dsp:spPr>
        <a:xfrm>
          <a:off x="2920598" y="1640913"/>
          <a:ext cx="2557480" cy="796993"/>
        </a:xfrm>
        <a:prstGeom prst="round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Sistemas de saneamento autónomos sustentáveis </a:t>
          </a:r>
        </a:p>
      </dsp:txBody>
      <dsp:txXfrm>
        <a:off x="2959504" y="1679819"/>
        <a:ext cx="2479668" cy="7191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2417E-119E-4B12-A4C2-62241E8349B1}">
      <dsp:nvSpPr>
        <dsp:cNvPr id="0" name=""/>
        <dsp:cNvSpPr/>
      </dsp:nvSpPr>
      <dsp:spPr>
        <a:xfrm>
          <a:off x="2050037" y="619141"/>
          <a:ext cx="4134746" cy="4134746"/>
        </a:xfrm>
        <a:prstGeom prst="blockArc">
          <a:avLst>
            <a:gd name="adj1" fmla="val 11880000"/>
            <a:gd name="adj2" fmla="val 16200000"/>
            <a:gd name="adj3" fmla="val 463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556C4-5804-4096-A503-106352D79C5C}">
      <dsp:nvSpPr>
        <dsp:cNvPr id="0" name=""/>
        <dsp:cNvSpPr/>
      </dsp:nvSpPr>
      <dsp:spPr>
        <a:xfrm>
          <a:off x="2050037" y="619141"/>
          <a:ext cx="4134746" cy="4134746"/>
        </a:xfrm>
        <a:prstGeom prst="blockArc">
          <a:avLst>
            <a:gd name="adj1" fmla="val 7560000"/>
            <a:gd name="adj2" fmla="val 11880000"/>
            <a:gd name="adj3" fmla="val 463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89859-4581-4B8A-8DEF-297A1A06F4F3}">
      <dsp:nvSpPr>
        <dsp:cNvPr id="0" name=""/>
        <dsp:cNvSpPr/>
      </dsp:nvSpPr>
      <dsp:spPr>
        <a:xfrm>
          <a:off x="2065467" y="630464"/>
          <a:ext cx="4134746" cy="4134746"/>
        </a:xfrm>
        <a:prstGeom prst="blockArc">
          <a:avLst>
            <a:gd name="adj1" fmla="val 3166748"/>
            <a:gd name="adj2" fmla="val 7592580"/>
            <a:gd name="adj3" fmla="val 463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2CAA8-CB51-4CEE-B263-1C0C16594118}">
      <dsp:nvSpPr>
        <dsp:cNvPr id="0" name=""/>
        <dsp:cNvSpPr/>
      </dsp:nvSpPr>
      <dsp:spPr>
        <a:xfrm>
          <a:off x="2039542" y="577527"/>
          <a:ext cx="4332635" cy="4134746"/>
        </a:xfrm>
        <a:prstGeom prst="blockArc">
          <a:avLst>
            <a:gd name="adj1" fmla="val 20630725"/>
            <a:gd name="adj2" fmla="val 3320292"/>
            <a:gd name="adj3" fmla="val 463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9231B-4084-4CAC-8719-618BD2A6046A}">
      <dsp:nvSpPr>
        <dsp:cNvPr id="0" name=""/>
        <dsp:cNvSpPr/>
      </dsp:nvSpPr>
      <dsp:spPr>
        <a:xfrm>
          <a:off x="2150250" y="616653"/>
          <a:ext cx="4134746" cy="4134746"/>
        </a:xfrm>
        <a:prstGeom prst="blockArc">
          <a:avLst>
            <a:gd name="adj1" fmla="val 16029336"/>
            <a:gd name="adj2" fmla="val 20561172"/>
            <a:gd name="adj3" fmla="val 463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CFC20-217D-4974-BFF6-B1375E500CDD}">
      <dsp:nvSpPr>
        <dsp:cNvPr id="0" name=""/>
        <dsp:cNvSpPr/>
      </dsp:nvSpPr>
      <dsp:spPr>
        <a:xfrm>
          <a:off x="3166732" y="1735836"/>
          <a:ext cx="1901356" cy="190135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Planeamento e construção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Critérios  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3445179" y="2014283"/>
        <a:ext cx="1344462" cy="1344462"/>
      </dsp:txXfrm>
    </dsp:sp>
    <dsp:sp modelId="{8C9037F2-B1E2-4DC6-B0FE-70EFBBDA358B}">
      <dsp:nvSpPr>
        <dsp:cNvPr id="0" name=""/>
        <dsp:cNvSpPr/>
      </dsp:nvSpPr>
      <dsp:spPr>
        <a:xfrm>
          <a:off x="3317383" y="1581"/>
          <a:ext cx="1600054" cy="13309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latin typeface="Arial" panose="020B0604020202020204" pitchFamily="34" charset="0"/>
              <a:cs typeface="Arial" panose="020B0604020202020204" pitchFamily="34" charset="0"/>
            </a:rPr>
            <a:t>Custos Económicos </a:t>
          </a:r>
        </a:p>
      </dsp:txBody>
      <dsp:txXfrm>
        <a:off x="3551705" y="196494"/>
        <a:ext cx="1131410" cy="941123"/>
      </dsp:txXfrm>
    </dsp:sp>
    <dsp:sp modelId="{1976EAFA-FDFB-462C-BA5D-0C14FFF9FD65}">
      <dsp:nvSpPr>
        <dsp:cNvPr id="0" name=""/>
        <dsp:cNvSpPr/>
      </dsp:nvSpPr>
      <dsp:spPr>
        <a:xfrm>
          <a:off x="5305996" y="1329522"/>
          <a:ext cx="1679165" cy="150700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5551904" y="1550218"/>
        <a:ext cx="1187349" cy="1065615"/>
      </dsp:txXfrm>
    </dsp:sp>
    <dsp:sp modelId="{E9C3F51E-36F5-4275-98F8-EE412093C271}">
      <dsp:nvSpPr>
        <dsp:cNvPr id="0" name=""/>
        <dsp:cNvSpPr/>
      </dsp:nvSpPr>
      <dsp:spPr>
        <a:xfrm>
          <a:off x="4587376" y="3602838"/>
          <a:ext cx="1534025" cy="140622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latin typeface="Arial" panose="020B0604020202020204" pitchFamily="34" charset="0"/>
              <a:cs typeface="Arial" panose="020B0604020202020204" pitchFamily="34" charset="0"/>
            </a:rPr>
            <a:t>Aceitação Cultural </a:t>
          </a:r>
        </a:p>
      </dsp:txBody>
      <dsp:txXfrm>
        <a:off x="4812029" y="3808775"/>
        <a:ext cx="1084719" cy="994354"/>
      </dsp:txXfrm>
    </dsp:sp>
    <dsp:sp modelId="{ED7062AB-E3C9-45A6-AF5B-E4726E75DE68}">
      <dsp:nvSpPr>
        <dsp:cNvPr id="0" name=""/>
        <dsp:cNvSpPr/>
      </dsp:nvSpPr>
      <dsp:spPr>
        <a:xfrm>
          <a:off x="2264927" y="3654816"/>
          <a:ext cx="1330949" cy="13309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latin typeface="Arial" panose="020B0604020202020204" pitchFamily="34" charset="0"/>
              <a:cs typeface="Arial" panose="020B0604020202020204" pitchFamily="34" charset="0"/>
            </a:rPr>
            <a:t>Protecção da saúde pública </a:t>
          </a:r>
        </a:p>
      </dsp:txBody>
      <dsp:txXfrm>
        <a:off x="2459840" y="3849729"/>
        <a:ext cx="941123" cy="941123"/>
      </dsp:txXfrm>
    </dsp:sp>
    <dsp:sp modelId="{36FEC637-F2A4-40BC-AC1C-701D8C6F5354}">
      <dsp:nvSpPr>
        <dsp:cNvPr id="0" name=""/>
        <dsp:cNvSpPr/>
      </dsp:nvSpPr>
      <dsp:spPr>
        <a:xfrm>
          <a:off x="1389856" y="1316503"/>
          <a:ext cx="1613869" cy="149192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latin typeface="Arial" panose="020B0604020202020204" pitchFamily="34" charset="0"/>
              <a:cs typeface="Arial" panose="020B0604020202020204" pitchFamily="34" charset="0"/>
            </a:rPr>
            <a:t>Protecção do Ambiente </a:t>
          </a:r>
        </a:p>
      </dsp:txBody>
      <dsp:txXfrm>
        <a:off x="1626202" y="1534991"/>
        <a:ext cx="1141177" cy="1054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E720F1-DEA0-413B-B6D1-BDC1DC97B1BF}" type="datetimeFigureOut">
              <a:rPr lang="en-ZA" smtClean="0"/>
              <a:t>2020/06/09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A99BBB9-0A13-426C-995E-886BAE5E746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64755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F6F6C9-8CFB-47B4-B353-EB213EF9B2D7}" type="datetimeFigureOut">
              <a:rPr lang="en-ZA" smtClean="0"/>
              <a:t>2020/06/09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881B101-1257-45CC-9F1B-E67A3AE224F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7648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75633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14805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66404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38236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26046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80010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95712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08262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3384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84718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99195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43573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20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7516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21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93886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22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86425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23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606941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24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7113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25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47768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26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694899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27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387390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28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127874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29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32323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034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30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867805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31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773878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32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671416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33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762673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34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92105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35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131184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36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63737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37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385998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38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495397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39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60627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22533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40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633867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41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410761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42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405792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43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243833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44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953641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45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306957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46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560926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47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402161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48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212976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49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14100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060476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50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39512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51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361078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52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476101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53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7696817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54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901474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55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7147565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56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911882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57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1027796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58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2518440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59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36718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1495226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60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235364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61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3302871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62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804855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63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5489130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64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2933575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65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5561058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66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3800704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67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4923695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68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9019946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>
                <a:solidFill>
                  <a:prstClr val="black"/>
                </a:solidFill>
              </a:rPr>
              <a:pPr/>
              <a:t>69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14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96724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22359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881B101-1257-45CC-9F1B-E67A3AE224F4}" type="slidenum">
              <a:rPr lang="en-ZA" smtClean="0"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9413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pt-pt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pt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Marketing, Communications, PR and Events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0911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Marketing, Communications, PR and Events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142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pt-pt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Marketing, Communications, PR and Events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21672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pt-pt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pt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CD4CAD-9502-4092-8C78-362D83EC3CE0}" type="datetimeFigureOut">
              <a:rPr lang="en-ZA" smtClean="0"/>
              <a:t>2020/06/09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F0F7746-0AB6-45F6-AF06-BEE285E7826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82804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95250"/>
            <a:ext cx="7334250" cy="806994"/>
          </a:xfrm>
          <a:prstGeom prst="rect">
            <a:avLst/>
          </a:prstGeom>
        </p:spPr>
        <p:txBody>
          <a:bodyPr rtlCol="0"/>
          <a:lstStyle>
            <a:lvl1pPr algn="r">
              <a:defRPr sz="24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pt-pt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1630"/>
            <a:ext cx="9753600" cy="5095333"/>
          </a:xfrm>
        </p:spPr>
        <p:txBody>
          <a:bodyPr rtlCol="0"/>
          <a:lstStyle/>
          <a:p>
            <a:pPr lvl="0" rtl="0"/>
            <a:r>
              <a:rPr lang="pt-pt"/>
              <a:t>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CD4CAD-9502-4092-8C78-362D83EC3CE0}" type="datetimeFigureOut">
              <a:rPr lang="en-ZA" smtClean="0"/>
              <a:t>2020/06/09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F0F7746-0AB6-45F6-AF06-BEE285E7826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9335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t-pt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CD4CAD-9502-4092-8C78-362D83EC3CE0}" type="datetimeFigureOut">
              <a:rPr lang="en-ZA" smtClean="0"/>
              <a:t>2020/06/09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F0F7746-0AB6-45F6-AF06-BEE285E7826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32310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pt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pt"/>
              <a:t>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pt"/>
              <a:t>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CD4CAD-9502-4092-8C78-362D83EC3CE0}" type="datetimeFigureOut">
              <a:rPr lang="en-ZA" smtClean="0"/>
              <a:t>2020/06/09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F0F7746-0AB6-45F6-AF06-BEE285E7826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25302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pt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pt-pt"/>
              <a:t>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pt-pt"/>
              <a:t>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CD4CAD-9502-4092-8C78-362D83EC3CE0}" type="datetimeFigureOut">
              <a:rPr lang="en-ZA" smtClean="0"/>
              <a:t>2020/06/09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F0F7746-0AB6-45F6-AF06-BEE285E7826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03193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pt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CD4CAD-9502-4092-8C78-362D83EC3CE0}" type="datetimeFigureOut">
              <a:rPr lang="en-ZA" smtClean="0"/>
              <a:t>2020/06/09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F0F7746-0AB6-45F6-AF06-BEE285E7826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88280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CD4CAD-9502-4092-8C78-362D83EC3CE0}" type="datetimeFigureOut">
              <a:rPr lang="en-ZA" smtClean="0"/>
              <a:t>2020/06/09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F0F7746-0AB6-45F6-AF06-BEE285E7826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82738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pt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pt"/>
              <a:t>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CD4CAD-9502-4092-8C78-362D83EC3CE0}" type="datetimeFigureOut">
              <a:rPr lang="en-ZA" smtClean="0"/>
              <a:t>2020/06/09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F0F7746-0AB6-45F6-AF06-BEE285E7826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2762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Marketing, Communications, PR and Events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52124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pt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CD4CAD-9502-4092-8C78-362D83EC3CE0}" type="datetimeFigureOut">
              <a:rPr lang="en-ZA" smtClean="0"/>
              <a:t>2020/06/09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F0F7746-0AB6-45F6-AF06-BEE285E7826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50677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pt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pt"/>
              <a:t>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CD4CAD-9502-4092-8C78-362D83EC3CE0}" type="datetimeFigureOut">
              <a:rPr lang="en-ZA" smtClean="0"/>
              <a:t>2020/06/09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F0F7746-0AB6-45F6-AF06-BEE285E7826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23979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 rtlCol="0"/>
          <a:lstStyle/>
          <a:p>
            <a:pPr rtl="0"/>
            <a:r>
              <a:rPr lang="pt-pt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pt-pt"/>
              <a:t>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CD4CAD-9502-4092-8C78-362D83EC3CE0}" type="datetimeFigureOut">
              <a:rPr lang="en-ZA" smtClean="0"/>
              <a:t>2020/06/09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F0F7746-0AB6-45F6-AF06-BEE285E7826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02167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3" b="13587"/>
          <a:stretch/>
        </p:blipFill>
        <p:spPr>
          <a:xfrm>
            <a:off x="648182" y="983848"/>
            <a:ext cx="10970254" cy="533592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0" name="Picture 9"/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10663132" y="307299"/>
            <a:ext cx="955304" cy="1350810"/>
          </a:xfrm>
          <a:prstGeom prst="rect">
            <a:avLst/>
          </a:prstGeom>
        </p:spPr>
      </p:pic>
      <p:pic>
        <p:nvPicPr>
          <p:cNvPr id="12" name="Picture 11"/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10663132" y="5017210"/>
            <a:ext cx="955304" cy="866305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093025"/>
            <a:ext cx="9572345" cy="5083938"/>
          </a:xfrm>
        </p:spPr>
        <p:txBody>
          <a:bodyPr rtlCol="0"/>
          <a:lstStyle/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868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t-pt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Marketing, Communications, PR and Events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9688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Marketing, Communications, PR and Events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1004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t-pt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Marketing, Communications, PR and Events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7011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Marketing, Communications, PR and Events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1794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Marketing, Communications, PR and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9182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pt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Marketing, Communications, PR and Events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0503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pt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Marketing, Communications, PR and Events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7751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pt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pt"/>
              <a:t>Click to 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ZA"/>
              <a:t>2020/05/05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pt"/>
              <a:t>Marketing, Communications, PR and Events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AF06680-C8A7-4B16-9D12-C8E67A63F5D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9456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786" y="1081630"/>
            <a:ext cx="9759759" cy="5095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pt"/>
              <a:t>Edit Master text styles</a:t>
            </a:r>
          </a:p>
          <a:p>
            <a:pPr lvl="1" rtl="0"/>
            <a:r>
              <a:rPr lang="pt-pt"/>
              <a:t>Second level</a:t>
            </a:r>
          </a:p>
          <a:p>
            <a:pPr lvl="2" rtl="0"/>
            <a:r>
              <a:rPr lang="pt-pt"/>
              <a:t>Third level</a:t>
            </a:r>
          </a:p>
          <a:p>
            <a:pPr lvl="3" rtl="0"/>
            <a:r>
              <a:rPr lang="pt-pt"/>
              <a:t>Fourth level</a:t>
            </a:r>
          </a:p>
          <a:p>
            <a:pPr lvl="4" rtl="0"/>
            <a:r>
              <a:rPr lang="pt-pt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3CD4CAD-9502-4092-8C78-362D83EC3CE0}" type="datetimeFigureOut">
              <a:rPr lang="en-ZA" smtClean="0"/>
              <a:t>2020/06/09</a:t>
            </a:fld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F0F7746-0AB6-45F6-AF06-BEE285E78265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7" name="Footer Placeholder 2"/>
          <p:cNvSpPr txBox="1">
            <a:spLocks/>
          </p:cNvSpPr>
          <p:nvPr userDrawn="1"/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pt-BR" sz="12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SABS e COMISSÃO DE INVESTIGAÇÃO DA ÁGUA</a:t>
            </a:r>
            <a:endParaRPr lang="pt-pt" sz="12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50787" y="6248211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4" name="Picture 13"/>
          <p:cNvPicPr/>
          <p:nvPr userDrawn="1"/>
        </p:nvPicPr>
        <p:blipFill>
          <a:blip r:embed="rId15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  <p:pic>
        <p:nvPicPr>
          <p:cNvPr id="15" name="Picture 14"/>
          <p:cNvPicPr/>
          <p:nvPr userDrawn="1"/>
        </p:nvPicPr>
        <p:blipFill>
          <a:blip r:embed="rId16"/>
          <a:stretch>
            <a:fillRect/>
          </a:stretch>
        </p:blipFill>
        <p:spPr>
          <a:xfrm>
            <a:off x="10663132" y="4869873"/>
            <a:ext cx="955304" cy="866305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3049778" y="365126"/>
            <a:ext cx="7494398" cy="56267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0"/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97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9.jpeg"/><Relationship Id="rId4" Type="http://schemas.openxmlformats.org/officeDocument/2006/relationships/image" Target="../media/image1.jpeg"/><Relationship Id="rId9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notesSlide" Target="../notesSlides/notesSlide17.xml"/><Relationship Id="rId7" Type="http://schemas.openxmlformats.org/officeDocument/2006/relationships/diagramData" Target="../diagrams/data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3.png"/><Relationship Id="rId11" Type="http://schemas.microsoft.com/office/2007/relationships/diagramDrawing" Target="../diagrams/drawing1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.jpeg"/><Relationship Id="rId9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19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Relationship Id="rId6" Type="http://schemas.openxmlformats.org/officeDocument/2006/relationships/image" Target="../media/image1.jpe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1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0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notesSlide" Target="../notesSlides/notesSlide52.xml"/><Relationship Id="rId7" Type="http://schemas.openxmlformats.org/officeDocument/2006/relationships/diagramData" Target="../diagrams/data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6" Type="http://schemas.openxmlformats.org/officeDocument/2006/relationships/image" Target="../media/image3.png"/><Relationship Id="rId11" Type="http://schemas.microsoft.com/office/2007/relationships/diagramDrawing" Target="../diagrams/drawing3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1.jpeg"/><Relationship Id="rId9" Type="http://schemas.openxmlformats.org/officeDocument/2006/relationships/diagramQuickStyle" Target="../diagrams/quickStyle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3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8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9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3.xml"/><Relationship Id="rId6" Type="http://schemas.openxmlformats.org/officeDocument/2006/relationships/image" Target="../media/image37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5.xml"/><Relationship Id="rId6" Type="http://schemas.openxmlformats.org/officeDocument/2006/relationships/image" Target="../media/image39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4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7.xml"/><Relationship Id="rId6" Type="http://schemas.openxmlformats.org/officeDocument/2006/relationships/image" Target="../media/image42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9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7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5" b="7540"/>
          <a:stretch/>
        </p:blipFill>
        <p:spPr>
          <a:xfrm>
            <a:off x="612175" y="525947"/>
            <a:ext cx="10967649" cy="57311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7870" y="6316667"/>
            <a:ext cx="11479695" cy="640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SABS e COMISSÃO DE INVESTIGAÇÃO DA ÁGUA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1</a:t>
            </a:fld>
            <a:endParaRPr lang="en-ZA" dirty="0"/>
          </a:p>
        </p:txBody>
      </p:sp>
      <p:sp>
        <p:nvSpPr>
          <p:cNvPr id="9" name="Rectangle 8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3" name="Rectangle 12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0"/>
          <a:stretch/>
        </p:blipFill>
        <p:spPr>
          <a:xfrm>
            <a:off x="650786" y="499906"/>
            <a:ext cx="1467380" cy="50897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50786" y="369209"/>
            <a:ext cx="1096764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4" name="TextBox 13"/>
          <p:cNvSpPr txBox="1"/>
          <p:nvPr/>
        </p:nvSpPr>
        <p:spPr>
          <a:xfrm>
            <a:off x="706202" y="1212971"/>
            <a:ext cx="10011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3200" b="1" dirty="0">
                <a:latin typeface="Arial Black" panose="020B0A04020102020204" pitchFamily="34" charset="0"/>
              </a:rPr>
              <a:t>A COMISSÃO DE INVESTIGAÇÃO DA ÁGUA</a:t>
            </a:r>
          </a:p>
          <a:p>
            <a:pPr algn="ctr" rtl="0"/>
            <a:r>
              <a:rPr lang="pt-pt" sz="3200" b="1" dirty="0">
                <a:latin typeface="Arial Black" panose="020B0A04020102020204" pitchFamily="34" charset="0"/>
              </a:rPr>
              <a:t>E </a:t>
            </a:r>
          </a:p>
          <a:p>
            <a:pPr algn="ctr" rtl="0"/>
            <a:r>
              <a:rPr lang="pt-pt" sz="3200" b="1" dirty="0">
                <a:latin typeface="Arial Black" panose="020B0A04020102020204" pitchFamily="34" charset="0"/>
              </a:rPr>
              <a:t>O SABS </a:t>
            </a:r>
          </a:p>
        </p:txBody>
      </p:sp>
      <p:pic>
        <p:nvPicPr>
          <p:cNvPr id="15" name="Pictur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10663131" y="446372"/>
            <a:ext cx="955304" cy="13508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97346" y="3220846"/>
            <a:ext cx="5428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3600">
                <a:solidFill>
                  <a:srgbClr val="0070C0"/>
                </a:solidFill>
                <a:latin typeface="Arial Black" panose="020B0A04020102020204" pitchFamily="34" charset="0"/>
              </a:rPr>
              <a:t>APRESENTAM</a:t>
            </a:r>
            <a:r>
              <a:rPr lang="pt-pt" sz="440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8292" y="4955599"/>
            <a:ext cx="7937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3200" b="1" dirty="0">
                <a:latin typeface="Arial Black" panose="020B0A04020102020204" pitchFamily="34" charset="0"/>
              </a:rPr>
              <a:t>WORKSHOP SOBRE A ISO 24521</a:t>
            </a:r>
          </a:p>
          <a:p>
            <a:pPr algn="ctr" rtl="0"/>
            <a:r>
              <a:rPr lang="pt-pt" sz="2400" b="1" dirty="0">
                <a:latin typeface="Arial Black" panose="020B0A04020102020204" pitchFamily="34" charset="0"/>
              </a:rPr>
              <a:t>Serviços Autónomos de Águas Residuais Domésticas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3936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473" y="513816"/>
            <a:ext cx="7334250" cy="388428"/>
          </a:xfrm>
        </p:spPr>
        <p:txBody>
          <a:bodyPr rtlCol="0"/>
          <a:lstStyle/>
          <a:p>
            <a:pPr rtl="0"/>
            <a:r>
              <a:rPr lang="pt-pt" dirty="0"/>
              <a:t>FOCO INICIAL_ ISO 24521</a:t>
            </a:r>
            <a:br>
              <a:rPr lang="en-ZA" dirty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6945" y="1261017"/>
            <a:ext cx="9753600" cy="5095333"/>
          </a:xfrm>
        </p:spPr>
        <p:txBody>
          <a:bodyPr rtlCol="0">
            <a:normAutofit/>
          </a:bodyPr>
          <a:lstStyle/>
          <a:p>
            <a:pPr marL="285750" indent="-285750" rtl="0">
              <a:lnSpc>
                <a:spcPct val="150000"/>
              </a:lnSpc>
            </a:pPr>
            <a:r>
              <a:rPr lang="pt-pt" sz="1800" dirty="0"/>
              <a:t>Aumentar a eficiência das instalações autónomas existentes, fornecendo orientações em matéria de Gestão para responder s questões de Funcionalidade / Gestão</a:t>
            </a:r>
          </a:p>
          <a:p>
            <a:pPr rtl="0">
              <a:lnSpc>
                <a:spcPct val="150000"/>
              </a:lnSpc>
            </a:pPr>
            <a:endParaRPr lang="en-ZA" sz="1800" dirty="0"/>
          </a:p>
          <a:p>
            <a:pPr marL="285750" indent="-285750" algn="just" rtl="0">
              <a:lnSpc>
                <a:spcPct val="150000"/>
              </a:lnSpc>
            </a:pPr>
            <a:r>
              <a:rPr lang="pt-pt" sz="1800" dirty="0"/>
              <a:t>É uma orientação desenvolvida para a gestão de serviços básicos autónomos de águas residuais domésticas, utilizando a aplicação integral de tecnologias, em qualquer nível de desenvolvimento, conforme aplicável</a:t>
            </a:r>
          </a:p>
          <a:p>
            <a:pPr algn="just" rtl="0">
              <a:lnSpc>
                <a:spcPct val="150000"/>
              </a:lnSpc>
            </a:pPr>
            <a:endParaRPr lang="en-ZA" sz="1800" dirty="0"/>
          </a:p>
          <a:p>
            <a:pPr marL="285750" indent="-285750" algn="just" rtl="0">
              <a:lnSpc>
                <a:spcPct val="150000"/>
              </a:lnSpc>
            </a:pPr>
            <a:r>
              <a:rPr lang="pt-pt" sz="1800" dirty="0"/>
              <a:t>Trata-se da normalização de um programa quadro para a definição e medição das </a:t>
            </a:r>
            <a:r>
              <a:rPr lang="pt-pt" sz="1800" dirty="0" err="1"/>
              <a:t>actividades</a:t>
            </a:r>
            <a:r>
              <a:rPr lang="pt-pt" sz="1800" dirty="0"/>
              <a:t> de serviços relacionados com os sistemas de abastecimento de água potável e os sistemas de águas residuais 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10</a:t>
            </a:fld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8867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38224" y="1261769"/>
            <a:ext cx="9372321" cy="2387600"/>
          </a:xfrm>
        </p:spPr>
        <p:txBody>
          <a:bodyPr rtlCol="0">
            <a:normAutofit/>
          </a:bodyPr>
          <a:lstStyle/>
          <a:p>
            <a:pPr rtl="0"/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PRINCIPAIS OBJECTIVOS DOS SERVIÇOS </a:t>
            </a:r>
            <a:br>
              <a:rPr lang="ro-MD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DE ÁGUAS RESIDUAIS</a:t>
            </a:r>
            <a:endParaRPr lang="en-ZA" sz="3200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0786" y="6356350"/>
            <a:ext cx="10967650" cy="365125"/>
          </a:xfrm>
        </p:spPr>
        <p:txBody>
          <a:bodyPr rtlCol="0"/>
          <a:lstStyle/>
          <a:p>
            <a:pPr rtl="0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SABS e COMISSÃO DE INVESTIGAÇÃO DA ÁGUA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11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10663132" y="4869873"/>
            <a:ext cx="955304" cy="8663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7994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523052"/>
            <a:ext cx="7334250" cy="388428"/>
          </a:xfrm>
        </p:spPr>
        <p:txBody>
          <a:bodyPr rtlCol="0"/>
          <a:lstStyle/>
          <a:p>
            <a:r>
              <a:rPr lang="pt-pt" dirty="0"/>
              <a:t>OBJECTIVOS DA ISO 24521</a:t>
            </a:r>
            <a:br>
              <a:rPr lang="en-ZA" dirty="0"/>
            </a:b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1" y="1261017"/>
            <a:ext cx="8430682" cy="5095333"/>
          </a:xfrm>
        </p:spPr>
        <p:txBody>
          <a:bodyPr rtlCol="0">
            <a:normAutofit/>
          </a:bodyPr>
          <a:lstStyle/>
          <a:p>
            <a:pPr marL="0" lvl="0" indent="0">
              <a:lnSpc>
                <a:spcPct val="200000"/>
              </a:lnSpc>
              <a:buNone/>
            </a:pPr>
            <a:r>
              <a:rPr lang="pt-pt" sz="1800" b="1" dirty="0"/>
              <a:t>OBJECTIVOS: </a:t>
            </a:r>
          </a:p>
          <a:p>
            <a:pPr>
              <a:lnSpc>
                <a:spcPct val="200000"/>
              </a:lnSpc>
            </a:pPr>
            <a:r>
              <a:rPr lang="pt-pt" sz="1800" dirty="0"/>
              <a:t>Os objectivos fundamentais dos serviços básicos autónomos de águas residuais domésticas são:</a:t>
            </a:r>
          </a:p>
          <a:p>
            <a:pPr marL="342900" lvl="0" indent="-342900">
              <a:lnSpc>
                <a:spcPct val="200000"/>
              </a:lnSpc>
            </a:pPr>
            <a:r>
              <a:rPr lang="pt-pt" sz="1800" dirty="0"/>
              <a:t>Saúde pública e segurança;</a:t>
            </a:r>
          </a:p>
          <a:p>
            <a:pPr marL="342900" lvl="0" indent="-342900">
              <a:lnSpc>
                <a:spcPct val="200000"/>
              </a:lnSpc>
            </a:pPr>
            <a:r>
              <a:rPr lang="pt-pt" sz="1800" dirty="0"/>
              <a:t>Saúde e segurança no trabalho;</a:t>
            </a:r>
          </a:p>
          <a:p>
            <a:pPr marL="342900" lvl="0" indent="-342900">
              <a:lnSpc>
                <a:spcPct val="200000"/>
              </a:lnSpc>
            </a:pPr>
            <a:r>
              <a:rPr lang="pt-pt" sz="1800" dirty="0"/>
              <a:t>Protecção ambiental; e</a:t>
            </a:r>
          </a:p>
          <a:p>
            <a:pPr marL="342900" indent="-342900">
              <a:lnSpc>
                <a:spcPct val="200000"/>
              </a:lnSpc>
            </a:pPr>
            <a:r>
              <a:rPr lang="pt-pt" sz="1800" dirty="0"/>
              <a:t>Desenvolvimento sustentável</a:t>
            </a:r>
            <a:endParaRPr lang="en-ZA" sz="1800" b="1" dirty="0"/>
          </a:p>
          <a:p>
            <a:pPr rtl="0"/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12</a:t>
            </a:fld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96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76295" y="215653"/>
            <a:ext cx="7334250" cy="329466"/>
          </a:xfrm>
        </p:spPr>
        <p:txBody>
          <a:bodyPr rtlCol="0"/>
          <a:lstStyle/>
          <a:p>
            <a:pPr rtl="0"/>
            <a:r>
              <a:rPr lang="pt-pt" dirty="0"/>
              <a:t>OBJECTIVOS PARA OS SERVIÇOS DE ÁGUAS RESIDUAIS</a:t>
            </a:r>
            <a:br>
              <a:rPr lang="en-ZA" dirty="0"/>
            </a:b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5219" y="1261017"/>
            <a:ext cx="9753600" cy="5095333"/>
          </a:xfrm>
        </p:spPr>
        <p:txBody>
          <a:bodyPr rtlCol="0">
            <a:normAutofit/>
          </a:bodyPr>
          <a:lstStyle/>
          <a:p>
            <a:pPr lvl="0" rtl="0">
              <a:lnSpc>
                <a:spcPct val="200000"/>
              </a:lnSpc>
            </a:pPr>
            <a:r>
              <a:rPr lang="pt-pt" sz="1800" dirty="0"/>
              <a:t>Protecção da saúde pública</a:t>
            </a:r>
          </a:p>
          <a:p>
            <a:pPr marL="230188" lvl="0" indent="-230188" rtl="0">
              <a:lnSpc>
                <a:spcPct val="200000"/>
              </a:lnSpc>
            </a:pPr>
            <a:r>
              <a:rPr lang="pt-pt" sz="1800" dirty="0"/>
              <a:t>Protecção dos utilizadores e operadores </a:t>
            </a:r>
          </a:p>
          <a:p>
            <a:pPr marL="230188" lvl="0" indent="-230188" rtl="0">
              <a:lnSpc>
                <a:spcPct val="200000"/>
              </a:lnSpc>
            </a:pPr>
            <a:r>
              <a:rPr lang="pt-pt" sz="1800" dirty="0"/>
              <a:t>Satisfazer as necessidades e expectativas dos utilizadores </a:t>
            </a:r>
          </a:p>
          <a:p>
            <a:pPr marL="230188" lvl="0" indent="-230188" rtl="0">
              <a:lnSpc>
                <a:spcPct val="200000"/>
              </a:lnSpc>
            </a:pPr>
            <a:r>
              <a:rPr lang="pt-pt" sz="1800" dirty="0"/>
              <a:t>Prestação de serviços em situações normais e de emergência </a:t>
            </a:r>
          </a:p>
          <a:p>
            <a:pPr marL="230188" lvl="0" indent="-230188" rtl="0">
              <a:lnSpc>
                <a:spcPct val="200000"/>
              </a:lnSpc>
            </a:pPr>
            <a:r>
              <a:rPr lang="pt-pt" sz="1800" dirty="0"/>
              <a:t>Sustentabilidade do sistema básico autónomo de águas residuais domésticas</a:t>
            </a:r>
          </a:p>
          <a:p>
            <a:pPr marL="230188" lvl="0" indent="-230188" rtl="0">
              <a:lnSpc>
                <a:spcPct val="200000"/>
              </a:lnSpc>
            </a:pPr>
            <a:r>
              <a:rPr lang="pt-pt" sz="1800" dirty="0"/>
              <a:t>Promoção do desenvolvimento sustentável da comunidade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13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10663132" y="4869873"/>
            <a:ext cx="955304" cy="8663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518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036" y="510178"/>
            <a:ext cx="7334250" cy="388428"/>
          </a:xfrm>
        </p:spPr>
        <p:txBody>
          <a:bodyPr rtlCol="0"/>
          <a:lstStyle/>
          <a:p>
            <a:pPr rtl="0"/>
            <a:r>
              <a:rPr lang="pt-pt" dirty="0"/>
              <a:t>PROTECÇÃO DA SAÚDE PÚBLICA</a:t>
            </a:r>
            <a:br>
              <a:rPr lang="en-ZA" dirty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1" y="1261017"/>
            <a:ext cx="9753600" cy="5095333"/>
          </a:xfrm>
        </p:spPr>
        <p:txBody>
          <a:bodyPr rtlCol="0">
            <a:normAutofit/>
          </a:bodyPr>
          <a:lstStyle/>
          <a:p>
            <a:pPr marL="91440" lvl="0" indent="-91440" rtl="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 "/>
            </a:pPr>
            <a:r>
              <a:rPr lang="pt-pt" sz="1800" dirty="0">
                <a:solidFill>
                  <a:prstClr val="black"/>
                </a:solidFill>
              </a:rPr>
              <a:t>A deposição segura e de forma higiénica das águas residuais deve ser uma prioridade de saúde pública. As águas residuais devem ser eliminadas de forma a assegurar que:</a:t>
            </a:r>
          </a:p>
          <a:p>
            <a:pPr lvl="0" rtl="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100000"/>
            </a:pPr>
            <a:r>
              <a:rPr lang="pt-pt" sz="1800" dirty="0">
                <a:solidFill>
                  <a:prstClr val="black"/>
                </a:solidFill>
              </a:rPr>
              <a:t>O abastecimento de água potável não corre riscos;</a:t>
            </a:r>
          </a:p>
          <a:p>
            <a:pPr lvl="0" rtl="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100000"/>
            </a:pPr>
            <a:r>
              <a:rPr lang="pt-pt" sz="1800" dirty="0">
                <a:solidFill>
                  <a:prstClr val="black"/>
                </a:solidFill>
              </a:rPr>
              <a:t>Não há exposição </a:t>
            </a:r>
            <a:r>
              <a:rPr lang="pt-pt" sz="1800" dirty="0" err="1">
                <a:solidFill>
                  <a:prstClr val="black"/>
                </a:solidFill>
              </a:rPr>
              <a:t>directa</a:t>
            </a:r>
            <a:r>
              <a:rPr lang="pt-pt" sz="1800" dirty="0">
                <a:solidFill>
                  <a:prstClr val="black"/>
                </a:solidFill>
              </a:rPr>
              <a:t> de seres humanos;</a:t>
            </a:r>
          </a:p>
          <a:p>
            <a:pPr lvl="0" rtl="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100000"/>
            </a:pPr>
            <a:r>
              <a:rPr lang="pt-pt" sz="1800" dirty="0">
                <a:solidFill>
                  <a:prstClr val="black"/>
                </a:solidFill>
              </a:rPr>
              <a:t>Os resíduos não são acessíveis a </a:t>
            </a:r>
            <a:r>
              <a:rPr lang="pt-pt" sz="1800" dirty="0" err="1">
                <a:solidFill>
                  <a:prstClr val="black"/>
                </a:solidFill>
              </a:rPr>
              <a:t>vectores</a:t>
            </a:r>
            <a:r>
              <a:rPr lang="pt-pt" sz="1800" dirty="0">
                <a:solidFill>
                  <a:prstClr val="black"/>
                </a:solidFill>
              </a:rPr>
              <a:t> biológicos, </a:t>
            </a:r>
            <a:r>
              <a:rPr lang="pt-pt" sz="1800" dirty="0" err="1">
                <a:solidFill>
                  <a:prstClr val="black"/>
                </a:solidFill>
              </a:rPr>
              <a:t>insectos</a:t>
            </a:r>
            <a:r>
              <a:rPr lang="pt-pt" sz="1800" dirty="0">
                <a:solidFill>
                  <a:prstClr val="black"/>
                </a:solidFill>
              </a:rPr>
              <a:t>, roedores ou outros possíveis portadores;</a:t>
            </a:r>
          </a:p>
          <a:p>
            <a:pPr lvl="0" rtl="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100000"/>
            </a:pPr>
            <a:r>
              <a:rPr lang="pt-pt" sz="1800" dirty="0">
                <a:solidFill>
                  <a:prstClr val="black"/>
                </a:solidFill>
              </a:rPr>
              <a:t>Não são criados odores nem incómodos estéticos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14</a:t>
            </a:fld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262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501650"/>
            <a:ext cx="7334250" cy="409830"/>
          </a:xfrm>
        </p:spPr>
        <p:txBody>
          <a:bodyPr rtlCol="0"/>
          <a:lstStyle/>
          <a:p>
            <a:pPr rtl="0"/>
            <a:r>
              <a:rPr lang="pt-pt" dirty="0"/>
              <a:t>PROTECÇÃO DA SAÚDE PÚBLICA</a:t>
            </a:r>
            <a:br>
              <a:rPr lang="en-ZA" dirty="0"/>
            </a:b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15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10663132" y="4869873"/>
            <a:ext cx="955304" cy="8663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12889" y="1252855"/>
            <a:ext cx="777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Fontes de água em risco </a:t>
            </a:r>
          </a:p>
        </p:txBody>
      </p:sp>
      <p:pic>
        <p:nvPicPr>
          <p:cNvPr id="14" name="Picture 4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285" y="1720522"/>
            <a:ext cx="2700000" cy="18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threatened water resourc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89" y="1665952"/>
            <a:ext cx="2772000" cy="168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438" y="4364519"/>
            <a:ext cx="2772000" cy="173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Related imag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t="-1727" r="196" b="11775"/>
          <a:stretch/>
        </p:blipFill>
        <p:spPr bwMode="auto">
          <a:xfrm>
            <a:off x="1112889" y="4429123"/>
            <a:ext cx="2952000" cy="16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12889" y="3940555"/>
            <a:ext cx="773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Zonas húmidas em risco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8671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03" y="2997300"/>
            <a:ext cx="2413816" cy="3236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7765" y="220922"/>
            <a:ext cx="7584486" cy="341243"/>
          </a:xfrm>
        </p:spPr>
        <p:txBody>
          <a:bodyPr rtlCol="0"/>
          <a:lstStyle/>
          <a:p>
            <a:pPr rtl="0"/>
            <a:r>
              <a:rPr lang="pt-pt" dirty="0"/>
              <a:t>PROTECÇÃO DOS UTILIZADORES E OPERADORES</a:t>
            </a:r>
            <a:br>
              <a:rPr lang="en-ZA" dirty="0"/>
            </a:b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4896" y="1261017"/>
            <a:ext cx="10018236" cy="5095333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Equipamento de protecção no processamento de águas residuais para utilizadores e Operadores </a:t>
            </a:r>
          </a:p>
          <a:p>
            <a:pPr rtl="0">
              <a:lnSpc>
                <a:spcPct val="10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Deve ser ministrada formação adequada </a:t>
            </a:r>
          </a:p>
          <a:p>
            <a:pPr rtl="0">
              <a:lnSpc>
                <a:spcPct val="10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 protecção da saúde dos proprietários das instalações ou dos trabalhadores que prestam serviços de esvaziamento também deve ser tida em conta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</a:pP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16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10663132" y="4869873"/>
            <a:ext cx="955304" cy="8663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38" y="3389057"/>
            <a:ext cx="3876735" cy="2456485"/>
          </a:xfrm>
          <a:prstGeom prst="rect">
            <a:avLst/>
          </a:prstGeom>
        </p:spPr>
      </p:pic>
      <p:sp>
        <p:nvSpPr>
          <p:cNvPr id="9" name="TextBox 8"/>
          <p:cNvSpPr txBox="1">
            <a:spLocks/>
          </p:cNvSpPr>
          <p:nvPr/>
        </p:nvSpPr>
        <p:spPr>
          <a:xfrm>
            <a:off x="961037" y="3389057"/>
            <a:ext cx="387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A Última Linha de Defesa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3241" y="3064327"/>
            <a:ext cx="2345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 DO LOCAL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02953" y="3438307"/>
            <a:ext cx="2093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seguintes EPI aprovados devem ser sempre usados neste local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06271" y="3819945"/>
            <a:ext cx="772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Capacetes de segurança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06271" y="4283137"/>
            <a:ext cx="682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Protecção dos olhos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80871" y="4746329"/>
            <a:ext cx="853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Vestuário de alta visibilidade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06271" y="5209521"/>
            <a:ext cx="686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Luvas de protecção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15869" y="5672713"/>
            <a:ext cx="781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Calçado de protecção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1187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17</a:t>
            </a:fld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3049777" y="-242110"/>
            <a:ext cx="7360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br>
              <a:rPr lang="en-ZA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Satisfazer as necessidades e expectativas </a:t>
            </a:r>
            <a:endParaRPr lang="pt-PT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0"/>
            <a:r>
              <a:rPr lang="pt-p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dos utilizadores </a:t>
            </a:r>
            <a:endParaRPr lang="en-Z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0786" y="6328641"/>
            <a:ext cx="10967650" cy="365125"/>
          </a:xfrm>
        </p:spPr>
        <p:txBody>
          <a:bodyPr rtlCol="0"/>
          <a:lstStyle/>
          <a:p>
            <a:pPr rtl="0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SABS e COMISSÃO DE INVESTIGAÇÃO DA ÁGUA</a:t>
            </a:r>
          </a:p>
        </p:txBody>
      </p:sp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10663132" y="4869873"/>
            <a:ext cx="955304" cy="866305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00385091"/>
              </p:ext>
            </p:extLst>
          </p:nvPr>
        </p:nvGraphicFramePr>
        <p:xfrm>
          <a:off x="2076449" y="1209767"/>
          <a:ext cx="7610475" cy="4928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7143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7781" y="225265"/>
            <a:ext cx="7703706" cy="410844"/>
          </a:xfrm>
        </p:spPr>
        <p:txBody>
          <a:bodyPr rtlCol="0"/>
          <a:lstStyle/>
          <a:p>
            <a:pPr rtl="0"/>
            <a:r>
              <a:rPr lang="pt-pt" dirty="0"/>
              <a:t>Prestação de serviços em situações </a:t>
            </a:r>
            <a:br>
              <a:rPr lang="pt-PT" dirty="0"/>
            </a:br>
            <a:r>
              <a:rPr lang="pt-pt" dirty="0"/>
              <a:t>normais e de emergência </a:t>
            </a:r>
            <a:br>
              <a:rPr lang="en-ZA" dirty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4896" y="1261017"/>
            <a:ext cx="9753600" cy="5095333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Os serviços de águas residuais devem estar disponíveis de forma contínua </a:t>
            </a:r>
          </a:p>
          <a:p>
            <a:pPr rtl="0">
              <a:lnSpc>
                <a:spcPct val="10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Sempre que se verifique uma emergência, devem ser </a:t>
            </a:r>
            <a:r>
              <a:rPr lang="pt-pt" sz="1800" dirty="0" err="1">
                <a:latin typeface="Arial" panose="020B0604020202020204" pitchFamily="34" charset="0"/>
                <a:cs typeface="Arial" panose="020B0604020202020204" pitchFamily="34" charset="0"/>
              </a:rPr>
              <a:t>efectuadas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chamadas de </a:t>
            </a:r>
            <a:b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emergência e </a:t>
            </a:r>
            <a:r>
              <a:rPr lang="pt-pt" sz="1800" dirty="0" err="1">
                <a:latin typeface="Arial" panose="020B0604020202020204" pitchFamily="34" charset="0"/>
                <a:cs typeface="Arial" panose="020B0604020202020204" pitchFamily="34" charset="0"/>
              </a:rPr>
              <a:t>acções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de resposta</a:t>
            </a:r>
          </a:p>
          <a:p>
            <a:pPr rtl="0">
              <a:lnSpc>
                <a:spcPct val="10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Os dispositivos do utilizador destinados a situações de emergência devem ser portáteis/fáceis de montar</a:t>
            </a:r>
          </a:p>
          <a:p>
            <a:pPr rtl="0">
              <a:lnSpc>
                <a:spcPct val="100000"/>
              </a:lnSpc>
            </a:pP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Potenciais soluções de emergência a curto prazo:</a:t>
            </a:r>
            <a:endParaRPr lang="en-ZA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18</a:t>
            </a:fld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4" name="Picture 4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7" r="-238" b="9606"/>
          <a:stretch/>
        </p:blipFill>
        <p:spPr bwMode="auto">
          <a:xfrm>
            <a:off x="2540070" y="4329127"/>
            <a:ext cx="2646547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Emergency sanitation solu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295" y="3215296"/>
            <a:ext cx="1584000" cy="29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2154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1" y="113722"/>
            <a:ext cx="7334250" cy="806994"/>
          </a:xfrm>
        </p:spPr>
        <p:txBody>
          <a:bodyPr rtlCol="0"/>
          <a:lstStyle/>
          <a:p>
            <a:pPr rtl="0"/>
            <a:r>
              <a:rPr lang="pt-pt" dirty="0"/>
              <a:t>Sustentabilidade do sistema básico autónomo de águas residuais domésticas</a:t>
            </a:r>
            <a:br>
              <a:rPr lang="en-ZA" dirty="0"/>
            </a:b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19</a:t>
            </a:fld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561196"/>
              </p:ext>
            </p:extLst>
          </p:nvPr>
        </p:nvGraphicFramePr>
        <p:xfrm>
          <a:off x="1002253" y="1554480"/>
          <a:ext cx="8679960" cy="4289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26140" y="3770535"/>
            <a:ext cx="311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Fontes de Rendimentos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5126" y="3699184"/>
            <a:ext cx="2967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Manutenção do sistema autónomo doméstico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90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2</a:t>
            </a:fld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3490756" y="501650"/>
            <a:ext cx="6919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p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TEMAS DE APRESENTAÇÃO</a:t>
            </a:r>
          </a:p>
        </p:txBody>
      </p:sp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4" name="Rectangle 13"/>
          <p:cNvSpPr/>
          <p:nvPr/>
        </p:nvSpPr>
        <p:spPr>
          <a:xfrm>
            <a:off x="1036880" y="1093025"/>
            <a:ext cx="9626252" cy="54425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Antecedentes da ISO 24521</a:t>
            </a:r>
          </a:p>
          <a:p>
            <a:pPr marL="285750" indent="-2857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Introdução </a:t>
            </a:r>
          </a:p>
          <a:p>
            <a:pPr marL="285750" indent="-2857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Objectivos da ISO 24521</a:t>
            </a:r>
          </a:p>
          <a:p>
            <a:pPr marL="285750" indent="-2857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Principais Objectivos dos serviços de águas residuais</a:t>
            </a:r>
          </a:p>
          <a:p>
            <a:pPr marL="285750" indent="-2857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Componentes dos sistemas autónomos de Águas Residuais domésticas </a:t>
            </a:r>
          </a:p>
          <a:p>
            <a:pPr marL="285750" indent="-2857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Gestão dos sistemas autónomos de Águas Residuais domésticas </a:t>
            </a:r>
          </a:p>
          <a:p>
            <a:pPr marL="285750" indent="-2857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Planeamento e Construção </a:t>
            </a:r>
          </a:p>
          <a:p>
            <a:pPr marL="285750" indent="-2857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Exploração e Manutenção </a:t>
            </a:r>
          </a:p>
          <a:p>
            <a:pPr marL="285750" indent="-285750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Questões de Saúde e Segurança</a:t>
            </a:r>
          </a:p>
          <a:p>
            <a:pPr rtl="0">
              <a:lnSpc>
                <a:spcPct val="150000"/>
              </a:lnSpc>
            </a:pP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32538" y="6356349"/>
            <a:ext cx="4114800" cy="365125"/>
          </a:xfrm>
        </p:spPr>
        <p:txBody>
          <a:bodyPr rtlCol="0"/>
          <a:lstStyle/>
          <a:p>
            <a:pPr rtl="0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SABS e COMISSÃO DE INVESTIGAÇÃO DA ÁGUA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6060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1" y="1261017"/>
            <a:ext cx="9753600" cy="5095333"/>
          </a:xfrm>
        </p:spPr>
        <p:txBody>
          <a:bodyPr rtlCol="0">
            <a:normAutofit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pt-p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acordo com a ISO 24511: </a:t>
            </a:r>
            <a:r>
              <a:rPr lang="pt-pt" sz="1800" b="1" dirty="0">
                <a:solidFill>
                  <a:srgbClr val="FF0000"/>
                </a:solidFill>
              </a:rPr>
              <a:t> </a:t>
            </a:r>
            <a:r>
              <a:rPr lang="pt-pt" sz="1800" b="1" dirty="0"/>
              <a:t>As 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instalações de</a:t>
            </a:r>
            <a:r>
              <a:rPr lang="en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1800" b="1" dirty="0">
                <a:latin typeface="Arial" panose="020B0604020202020204" pitchFamily="34" charset="0"/>
                <a:cs typeface="Arial" panose="020B0604020202020204" pitchFamily="34" charset="0"/>
              </a:rPr>
              <a:t>tratamento das Águas Residuais</a:t>
            </a:r>
            <a:r>
              <a:rPr lang="en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1800" b="1" dirty="0">
                <a:latin typeface="Arial" panose="020B0604020202020204" pitchFamily="34" charset="0"/>
                <a:cs typeface="Arial" panose="020B0604020202020204" pitchFamily="34" charset="0"/>
              </a:rPr>
              <a:t>devem abordar:</a:t>
            </a:r>
          </a:p>
          <a:p>
            <a:pPr rtl="0">
              <a:lnSpc>
                <a:spcPct val="150000"/>
              </a:lnSpc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Desenvolvimento sustentável </a:t>
            </a:r>
          </a:p>
          <a:p>
            <a:pPr lvl="1"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Capacidade de as comunidades crescerem e prosperarem com os recursos ambientais, </a:t>
            </a:r>
            <a:r>
              <a:rPr lang="pt-pt" sz="1800" dirty="0" err="1">
                <a:latin typeface="Arial" panose="020B0604020202020204" pitchFamily="34" charset="0"/>
                <a:cs typeface="Arial" panose="020B0604020202020204" pitchFamily="34" charset="0"/>
              </a:rPr>
              <a:t>infra-estruturais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e económicos colocados à sua disposição </a:t>
            </a:r>
          </a:p>
          <a:p>
            <a:pPr lvl="1"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Promoção da utilização eficiente dos recursos através da reciclagem e reutilização</a:t>
            </a:r>
          </a:p>
          <a:p>
            <a:pPr lvl="1"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Instituição de técnicas de prevenção da poluição através da deposição/separação dos poluentes na origem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20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3FAF4F-854D-439B-B62E-AE0AD7EC3B77}"/>
              </a:ext>
            </a:extLst>
          </p:cNvPr>
          <p:cNvSpPr txBox="1">
            <a:spLocks/>
          </p:cNvSpPr>
          <p:nvPr/>
        </p:nvSpPr>
        <p:spPr>
          <a:xfrm>
            <a:off x="3064246" y="241137"/>
            <a:ext cx="7334250" cy="307524"/>
          </a:xfrm>
          <a:prstGeom prst="rect">
            <a:avLst/>
          </a:prstGeom>
        </p:spPr>
        <p:txBody>
          <a:bodyPr rtlCol="0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pt" dirty="0"/>
              <a:t>Promoção do desenvolvimento sustentável </a:t>
            </a:r>
            <a:endParaRPr lang="pt-PT" dirty="0"/>
          </a:p>
          <a:p>
            <a:r>
              <a:rPr lang="pt-pt" dirty="0"/>
              <a:t>da comunidade</a:t>
            </a:r>
            <a:br>
              <a:rPr lang="en-ZA" dirty="0"/>
            </a:br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8363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1" y="1261017"/>
            <a:ext cx="9753600" cy="5095333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Prioridades estratégicas para a gestão dos recursos hídricos </a:t>
            </a:r>
          </a:p>
          <a:p>
            <a:pPr lvl="1"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Atenção a dar à gestão global dos recursos hídricos </a:t>
            </a:r>
          </a:p>
          <a:p>
            <a:pPr lvl="1" rtl="0">
              <a:lnSpc>
                <a:spcPct val="150000"/>
              </a:lnSpc>
            </a:pPr>
            <a:r>
              <a:rPr lang="pt-pt" sz="1800" dirty="0" err="1">
                <a:latin typeface="Arial" panose="020B0604020202020204" pitchFamily="34" charset="0"/>
                <a:cs typeface="Arial" panose="020B0604020202020204" pitchFamily="34" charset="0"/>
              </a:rPr>
              <a:t>Aspectos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quantitativos e qualitativos da gestão </a:t>
            </a:r>
          </a:p>
          <a:p>
            <a:pPr marL="0" indent="0" rtl="0">
              <a:lnSpc>
                <a:spcPct val="150000"/>
              </a:lnSpc>
              <a:buNone/>
            </a:pPr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50000"/>
              </a:lnSpc>
            </a:pPr>
            <a:r>
              <a:rPr lang="pt-p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Aspecto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 Quantitativo da gestão da água</a:t>
            </a:r>
            <a:r>
              <a:rPr lang="pt-pt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Utilização eficiente da água </a:t>
            </a:r>
          </a:p>
          <a:p>
            <a:pPr lvl="1"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Retenção e reutilização</a:t>
            </a:r>
          </a:p>
          <a:p>
            <a:pPr lvl="1"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Descarga </a:t>
            </a:r>
          </a:p>
          <a:p>
            <a:pPr rt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ZA" sz="1800" dirty="0"/>
          </a:p>
          <a:p>
            <a:pPr marL="0" indent="0" rtl="0">
              <a:buNone/>
            </a:pPr>
            <a:endParaRPr lang="en-ZA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21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7A7AE68-77B2-4719-8E7F-C2DBD2C28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246" y="250373"/>
            <a:ext cx="7334250" cy="307524"/>
          </a:xfrm>
        </p:spPr>
        <p:txBody>
          <a:bodyPr rtlCol="0"/>
          <a:lstStyle/>
          <a:p>
            <a:pPr rtl="0"/>
            <a:r>
              <a:rPr lang="pt-pt" dirty="0"/>
              <a:t>Promoção do desenvolvimento sustentável </a:t>
            </a:r>
            <a:br>
              <a:rPr lang="pt-PT" dirty="0"/>
            </a:br>
            <a:r>
              <a:rPr lang="pt-pt" dirty="0"/>
              <a:t>da comunidade</a:t>
            </a:r>
            <a:br>
              <a:rPr lang="en-ZA" dirty="0"/>
            </a:br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39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4896" y="1261017"/>
            <a:ext cx="9753600" cy="5095333"/>
          </a:xfrm>
        </p:spPr>
        <p:txBody>
          <a:bodyPr rtlCol="0"/>
          <a:lstStyle/>
          <a:p>
            <a:pPr marL="0" indent="0" rtl="0">
              <a:buNone/>
            </a:pPr>
            <a:r>
              <a:rPr lang="pt-p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acordo com a ISO24521</a:t>
            </a:r>
            <a:r>
              <a:rPr lang="pt-p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1800" b="1" dirty="0"/>
              <a:t>As instalações de tratamento das águas residuais </a:t>
            </a:r>
            <a:br>
              <a:rPr lang="ro-MD" sz="1800" b="1" dirty="0"/>
            </a:br>
            <a:r>
              <a:rPr lang="pt-pt" sz="1800" b="1" dirty="0"/>
              <a:t>devem abordar −</a:t>
            </a:r>
            <a:endParaRPr lang="en-Z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50000"/>
              </a:lnSpc>
            </a:pPr>
            <a:r>
              <a:rPr lang="pt-pt" sz="1800" dirty="0"/>
              <a:t>A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gestão integrada dos recursos hídricos</a:t>
            </a:r>
          </a:p>
          <a:p>
            <a:pPr rtl="0">
              <a:lnSpc>
                <a:spcPct val="150000"/>
              </a:lnSpc>
            </a:pPr>
            <a:r>
              <a:rPr lang="pt-pt" sz="1800" dirty="0"/>
              <a:t>A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energia renovável </a:t>
            </a:r>
          </a:p>
          <a:p>
            <a:pPr rtl="0">
              <a:lnSpc>
                <a:spcPct val="150000"/>
              </a:lnSpc>
            </a:pPr>
            <a:r>
              <a:rPr lang="pt-pt" sz="1800" dirty="0"/>
              <a:t>A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utilização de resíduos de águas residuais tratadas: reutilização dos resíduos de águas residuais tratadas na agricultura para o fornecimento de produtos alimentares, quando aplicável</a:t>
            </a:r>
            <a:endParaRPr lang="en-Z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lnSpc>
                <a:spcPct val="150000"/>
              </a:lnSpc>
              <a:buNone/>
            </a:pP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22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10663132" y="4869873"/>
            <a:ext cx="955304" cy="86630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36A696F-EA39-4F7F-85A9-1FE09EC5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246" y="250373"/>
            <a:ext cx="7334250" cy="307524"/>
          </a:xfrm>
        </p:spPr>
        <p:txBody>
          <a:bodyPr rtlCol="0"/>
          <a:lstStyle/>
          <a:p>
            <a:pPr rtl="0"/>
            <a:r>
              <a:rPr lang="pt-pt" dirty="0"/>
              <a:t>Promoção do desenvolvimento sustentável </a:t>
            </a:r>
            <a:br>
              <a:rPr lang="pt-PT" dirty="0"/>
            </a:br>
            <a:r>
              <a:rPr lang="pt-pt" dirty="0"/>
              <a:t>da comunidade</a:t>
            </a:r>
            <a:br>
              <a:rPr lang="en-ZA" dirty="0"/>
            </a:br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7833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3938" y="2060168"/>
            <a:ext cx="9144000" cy="1438206"/>
          </a:xfrm>
        </p:spPr>
        <p:txBody>
          <a:bodyPr rtlCol="0">
            <a:normAutofit/>
          </a:bodyPr>
          <a:lstStyle/>
          <a:p>
            <a:pPr rtl="0"/>
            <a:r>
              <a:rPr lang="pt-pt" sz="2800" b="1" dirty="0">
                <a:latin typeface="Arial" panose="020B0604020202020204" pitchFamily="34" charset="0"/>
                <a:cs typeface="Arial" panose="020B0604020202020204" pitchFamily="34" charset="0"/>
              </a:rPr>
              <a:t>COMPONENTES DOS SISTEMAS BÁSICOS AUTÓNOMOS DE ÁGUAS RESIDUAIS DOMÉSTICAS</a:t>
            </a:r>
            <a:endParaRPr lang="en-ZA" sz="2800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b="1">
                <a:latin typeface="Arial" panose="020B0604020202020204" pitchFamily="34" charset="0"/>
                <a:cs typeface="Arial" panose="020B0604020202020204" pitchFamily="34" charset="0"/>
              </a:rPr>
              <a:t>SABS e COMISSÃO DE INVESTIGAÇÃO DA ÁGUA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23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10663132" y="4869873"/>
            <a:ext cx="955304" cy="866305"/>
          </a:xfrm>
          <a:prstGeom prst="rect">
            <a:avLst/>
          </a:prstGeom>
        </p:spPr>
      </p:pic>
      <p:pic>
        <p:nvPicPr>
          <p:cNvPr id="14" name="Picture 2" descr="Image result for sanitation value chai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" t="37594" r="15953" b="22315"/>
          <a:stretch/>
        </p:blipFill>
        <p:spPr bwMode="auto">
          <a:xfrm>
            <a:off x="4038600" y="3734791"/>
            <a:ext cx="4302003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1910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221214"/>
            <a:ext cx="7334250" cy="560961"/>
          </a:xfrm>
        </p:spPr>
        <p:txBody>
          <a:bodyPr rtlCol="0"/>
          <a:lstStyle/>
          <a:p>
            <a:pPr rtl="0"/>
            <a:r>
              <a:rPr lang="pt-pt" dirty="0"/>
              <a:t>Componentes dos sistemas básicos autónomos </a:t>
            </a:r>
            <a:br>
              <a:rPr lang="ro-MD" dirty="0"/>
            </a:br>
            <a:r>
              <a:rPr lang="pt-pt" dirty="0"/>
              <a:t>de águas residuais domésticas</a:t>
            </a:r>
            <a:br>
              <a:rPr lang="en-ZA" dirty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Os sistemas básicos autónomos de águas residuais domésticas incluem, em geral:</a:t>
            </a:r>
          </a:p>
          <a:p>
            <a:pPr rtl="0"/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Dispositivos do utilizador &gt; Recolha e Transporte &gt; Tratamento &gt; Eliminação/ Reutilização 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en-US" b="1" dirty="0"/>
          </a:p>
          <a:p>
            <a:pPr rtl="0"/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24</a:t>
            </a:fld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120240" y="2653854"/>
            <a:ext cx="8387872" cy="3258005"/>
            <a:chOff x="1120240" y="2653854"/>
            <a:chExt cx="8387872" cy="325800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240" y="2653854"/>
              <a:ext cx="8387872" cy="325800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193533" y="2829829"/>
              <a:ext cx="583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-pt" b="1" dirty="0">
                  <a:latin typeface="Arial" panose="020B0604020202020204" pitchFamily="34" charset="0"/>
                  <a:cs typeface="Arial" panose="020B0604020202020204" pitchFamily="34" charset="0"/>
                </a:rPr>
                <a:t>CADEIA DE VALOR DO SANEAMENTO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97794" y="5399774"/>
              <a:ext cx="11646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0"/>
              <a:r>
                <a:rPr lang="pt-pt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RETENÇÃO</a:t>
              </a:r>
              <a:endParaRPr lang="ru-R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40365" y="5399774"/>
              <a:ext cx="1353566" cy="244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-pt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ESVAZIAMENTO</a:t>
              </a:r>
              <a:endParaRPr lang="ru-R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01212" y="5397902"/>
              <a:ext cx="20367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-pt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RECICLAGEM/REUTILIZAÇÃO</a:t>
              </a:r>
              <a:endParaRPr lang="ru-R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11998" y="5397904"/>
              <a:ext cx="11646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-pt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TRATAMENTO</a:t>
              </a:r>
              <a:endParaRPr lang="ru-R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22785" y="5397904"/>
              <a:ext cx="1164657" cy="246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-pt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TRANSPORTE</a:t>
              </a:r>
              <a:endParaRPr lang="ru-R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34554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470" y="2475975"/>
            <a:ext cx="4030103" cy="17356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92" y="1361987"/>
            <a:ext cx="7285900" cy="28299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501650"/>
            <a:ext cx="7334250" cy="400593"/>
          </a:xfrm>
        </p:spPr>
        <p:txBody>
          <a:bodyPr rtlCol="0"/>
          <a:lstStyle/>
          <a:p>
            <a:pPr rtl="0"/>
            <a:r>
              <a:rPr lang="pt-pt" dirty="0"/>
              <a:t>Interface do utilizador (Retenção) </a:t>
            </a:r>
            <a:br>
              <a:rPr lang="en-ZA" dirty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9866" y="1258667"/>
            <a:ext cx="10309308" cy="5095333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50000"/>
              </a:lnSpc>
            </a:pPr>
            <a:endParaRPr lang="en-US" sz="1800" dirty="0"/>
          </a:p>
          <a:p>
            <a:pPr rtl="0">
              <a:lnSpc>
                <a:spcPct val="15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50000"/>
              </a:lnSpc>
            </a:pPr>
            <a:endParaRPr lang="en-US" sz="1800" dirty="0"/>
          </a:p>
          <a:p>
            <a:pPr rtl="0">
              <a:lnSpc>
                <a:spcPct val="15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lnSpc>
                <a:spcPct val="150000"/>
              </a:lnSpc>
              <a:buNone/>
            </a:pPr>
            <a:endParaRPr lang="en-US" sz="1800" dirty="0"/>
          </a:p>
          <a:p>
            <a:pPr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Tecnologias com as quais o utilizador entra em contacto e acede ao sistema de saneamento</a:t>
            </a:r>
          </a:p>
          <a:p>
            <a:pPr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As sanitas e as instalações de lavagem são os dispositivos do utilizador</a:t>
            </a:r>
          </a:p>
          <a:p>
            <a:pPr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As sanitas podem ser concebidos de forma a permitir a separação da urina e das fezes</a:t>
            </a:r>
          </a:p>
          <a:p>
            <a:pPr rtl="0"/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25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7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8"/>
          <a:stretch>
            <a:fillRect/>
          </a:stretch>
        </p:blipFill>
        <p:spPr>
          <a:xfrm>
            <a:off x="10663132" y="4869873"/>
            <a:ext cx="955304" cy="86630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85207" y="1838325"/>
            <a:ext cx="1576994" cy="2228850"/>
            <a:chOff x="4018085" y="1899138"/>
            <a:chExt cx="2769577" cy="2066193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018085" y="1899138"/>
              <a:ext cx="276957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761285" y="1907931"/>
              <a:ext cx="26377" cy="20574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018085" y="1899138"/>
              <a:ext cx="0" cy="2066193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018085" y="3938954"/>
              <a:ext cx="2769577" cy="26377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668392" y="1494075"/>
            <a:ext cx="5178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CADEIA DE VALOR DO SANEAMENTO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1376" y="3740841"/>
            <a:ext cx="11646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pt" sz="900" b="1" dirty="0">
                <a:latin typeface="Arial" panose="020B0604020202020204" pitchFamily="34" charset="0"/>
                <a:cs typeface="Arial" panose="020B0604020202020204" pitchFamily="34" charset="0"/>
              </a:rPr>
              <a:t>RETENÇÃO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40727" y="3740841"/>
            <a:ext cx="12331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900" b="1" dirty="0">
                <a:latin typeface="Arial" panose="020B0604020202020204" pitchFamily="34" charset="0"/>
                <a:cs typeface="Arial" panose="020B0604020202020204" pitchFamily="34" charset="0"/>
              </a:rPr>
              <a:t>ESVAZIAMENTO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25478" y="3740841"/>
            <a:ext cx="9855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900" b="1" dirty="0">
                <a:latin typeface="Arial" panose="020B0604020202020204" pitchFamily="34" charset="0"/>
                <a:cs typeface="Arial" panose="020B0604020202020204" pitchFamily="34" charset="0"/>
              </a:rPr>
              <a:t>TRANSPORTE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89563" y="3740841"/>
            <a:ext cx="10645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900" b="1" dirty="0">
                <a:latin typeface="Arial" panose="020B0604020202020204" pitchFamily="34" charset="0"/>
                <a:cs typeface="Arial" panose="020B0604020202020204" pitchFamily="34" charset="0"/>
              </a:rPr>
              <a:t>TRATAMENTO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32626" y="3738969"/>
            <a:ext cx="18621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900" b="1" dirty="0">
                <a:latin typeface="Arial" panose="020B0604020202020204" pitchFamily="34" charset="0"/>
                <a:cs typeface="Arial" panose="020B0604020202020204" pitchFamily="34" charset="0"/>
              </a:rPr>
              <a:t>RECICLAGEM/REUTILIZAÇÃO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82197" y="2833439"/>
            <a:ext cx="11098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Secção das fezes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163810" y="3208356"/>
            <a:ext cx="1184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Secção </a:t>
            </a:r>
            <a:br>
              <a:rPr lang="ro-MD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da urina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0990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1" y="486202"/>
            <a:ext cx="7334250" cy="416041"/>
          </a:xfrm>
        </p:spPr>
        <p:txBody>
          <a:bodyPr rtlCol="0"/>
          <a:lstStyle/>
          <a:p>
            <a:pPr rtl="0"/>
            <a:r>
              <a:rPr lang="pt-pt" dirty="0"/>
              <a:t>Interface do utilizador (Retenção)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650787" y="1204768"/>
            <a:ext cx="9705975" cy="54071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Dispositivos do utilizador, incluindo mas não se limitando a: 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Latrina de fossa simples ventilada/não ventilada;</a:t>
            </a:r>
          </a:p>
          <a:p>
            <a:pPr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Latrina de fossa/fossa alterna dupla melhorada e ventilada;</a:t>
            </a:r>
          </a:p>
          <a:p>
            <a:pPr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Sanitas secas, por exemplo, sanita seca com separação de urina (UDT), </a:t>
            </a:r>
            <a:b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sanita de compostagem </a:t>
            </a:r>
          </a:p>
          <a:p>
            <a:pPr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Sanita de descarga manual;</a:t>
            </a:r>
          </a:p>
          <a:p>
            <a:pPr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Urinol sem água;</a:t>
            </a:r>
          </a:p>
          <a:p>
            <a:pPr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Sanita com autoclismo;</a:t>
            </a:r>
          </a:p>
          <a:p>
            <a:pPr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Instalações de lavagem, por exemplo </a:t>
            </a:r>
            <a:b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tanque de águas cinzentas</a:t>
            </a:r>
          </a:p>
          <a:p>
            <a:pPr lvl="2" rtl="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26</a:t>
            </a:fld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48211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20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938" y="1792137"/>
            <a:ext cx="1800000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result for double ventilated improved pit latr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037" y="3847236"/>
            <a:ext cx="175103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403938" y="3170261"/>
            <a:ext cx="1820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Latrinas de fossa ventilada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47882" y="5358547"/>
            <a:ext cx="2062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Latrinas de fossa dupla melhorada e ventilada </a:t>
            </a:r>
          </a:p>
        </p:txBody>
      </p:sp>
      <p:pic>
        <p:nvPicPr>
          <p:cNvPr id="24" name="Picture 12" descr="Image result for urine diverting dry toil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47" y="3804887"/>
            <a:ext cx="159971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864294" y="5404451"/>
            <a:ext cx="1811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Sanita com separador de urina</a:t>
            </a:r>
          </a:p>
        </p:txBody>
      </p:sp>
      <p:pic>
        <p:nvPicPr>
          <p:cNvPr id="13" name="Picture 18" descr="Image result for waterless urin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38" y="3585838"/>
            <a:ext cx="1656000" cy="177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751367" y="5594553"/>
            <a:ext cx="1655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Urinol sem água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503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036" y="466652"/>
            <a:ext cx="7334250" cy="493193"/>
          </a:xfrm>
        </p:spPr>
        <p:txBody>
          <a:bodyPr rtlCol="0"/>
          <a:lstStyle/>
          <a:p>
            <a:r>
              <a:rPr lang="pt-PT" dirty="0"/>
              <a:t>Interface do utilizador (Retenção)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27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10663132" y="4869873"/>
            <a:ext cx="955304" cy="8663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b="4776"/>
          <a:stretch/>
        </p:blipFill>
        <p:spPr>
          <a:xfrm>
            <a:off x="1475231" y="2445127"/>
            <a:ext cx="1800000" cy="1714018"/>
          </a:xfrm>
          <a:prstGeom prst="rect">
            <a:avLst/>
          </a:prstGeom>
        </p:spPr>
      </p:pic>
      <p:pic>
        <p:nvPicPr>
          <p:cNvPr id="19" name="Picture 20" descr="Image result for cistern flush toilet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7" t="4019" r="13207" b="2046"/>
          <a:stretch/>
        </p:blipFill>
        <p:spPr bwMode="auto">
          <a:xfrm>
            <a:off x="5144965" y="2727600"/>
            <a:ext cx="1354015" cy="149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Image result for washing facilitie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6" r="8585"/>
          <a:stretch/>
        </p:blipFill>
        <p:spPr bwMode="auto">
          <a:xfrm>
            <a:off x="7711951" y="2909392"/>
            <a:ext cx="215224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903665" y="4549179"/>
            <a:ext cx="2074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Sanita com autoclismo</a:t>
            </a:r>
            <a:endParaRPr lang="en-ZA" sz="1200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7879452" y="4549180"/>
            <a:ext cx="2102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Instalações de lavagem</a:t>
            </a:r>
            <a:endParaRPr lang="en-ZA" sz="12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1475231" y="4549181"/>
            <a:ext cx="2074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Sanita de compostagem</a:t>
            </a:r>
            <a:endParaRPr lang="pt-pt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13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11" y="1702050"/>
            <a:ext cx="7793907" cy="3027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430680"/>
            <a:ext cx="7334250" cy="471563"/>
          </a:xfrm>
        </p:spPr>
        <p:txBody>
          <a:bodyPr rtlCol="0"/>
          <a:lstStyle/>
          <a:p>
            <a:pPr rtl="0"/>
            <a:r>
              <a:rPr lang="pt-pt" dirty="0"/>
              <a:t>Recolha e Transporte </a:t>
            </a:r>
            <a:br>
              <a:rPr lang="en-ZA" dirty="0"/>
            </a:b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28</a:t>
            </a:fld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grpSp>
        <p:nvGrpSpPr>
          <p:cNvPr id="19" name="Group 18"/>
          <p:cNvGrpSpPr/>
          <p:nvPr/>
        </p:nvGrpSpPr>
        <p:grpSpPr>
          <a:xfrm>
            <a:off x="2717943" y="2257425"/>
            <a:ext cx="2587482" cy="2381249"/>
            <a:chOff x="4018085" y="1899138"/>
            <a:chExt cx="2769577" cy="2066193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018085" y="1899138"/>
              <a:ext cx="276957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61285" y="1907931"/>
              <a:ext cx="26377" cy="20574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18085" y="1899138"/>
              <a:ext cx="0" cy="2066193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018085" y="3938954"/>
              <a:ext cx="2769577" cy="26377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917592" y="5089868"/>
            <a:ext cx="9418986" cy="8785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As instalações de recolha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contêm excrementos humanos que aguardam transporte, incluindo tambores e contentores, depósitos e câmaras, e sistema de fossa dupla</a:t>
            </a:r>
            <a:endParaRPr lang="en-ZA" dirty="0"/>
          </a:p>
        </p:txBody>
      </p:sp>
      <p:sp>
        <p:nvSpPr>
          <p:cNvPr id="33" name="TextBox 32"/>
          <p:cNvSpPr txBox="1"/>
          <p:nvPr/>
        </p:nvSpPr>
        <p:spPr>
          <a:xfrm>
            <a:off x="854598" y="1849322"/>
            <a:ext cx="5604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CADEIA DE VALOR DO SANEAMENTO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90799" y="4254662"/>
            <a:ext cx="11646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pt" sz="900" b="1" dirty="0">
                <a:latin typeface="Arial" panose="020B0604020202020204" pitchFamily="34" charset="0"/>
                <a:cs typeface="Arial" panose="020B0604020202020204" pitchFamily="34" charset="0"/>
              </a:rPr>
              <a:t>RETENÇÃO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28732" y="4254662"/>
            <a:ext cx="13296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900" b="1" dirty="0">
                <a:latin typeface="Arial" panose="020B0604020202020204" pitchFamily="34" charset="0"/>
                <a:cs typeface="Arial" panose="020B0604020202020204" pitchFamily="34" charset="0"/>
              </a:rPr>
              <a:t>ESVAZIAMENTO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37891" y="4254662"/>
            <a:ext cx="11321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900" b="1" dirty="0">
                <a:latin typeface="Arial" panose="020B0604020202020204" pitchFamily="34" charset="0"/>
                <a:cs typeface="Arial" panose="020B0604020202020204" pitchFamily="34" charset="0"/>
              </a:rPr>
              <a:t>TRANSPORTE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74163" y="4254662"/>
            <a:ext cx="10853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900" b="1" dirty="0">
                <a:latin typeface="Arial" panose="020B0604020202020204" pitchFamily="34" charset="0"/>
                <a:cs typeface="Arial" panose="020B0604020202020204" pitchFamily="34" charset="0"/>
              </a:rPr>
              <a:t>TRATAMENTO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27840" y="4254662"/>
            <a:ext cx="2082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900" b="1" dirty="0">
                <a:latin typeface="Arial" panose="020B0604020202020204" pitchFamily="34" charset="0"/>
                <a:cs typeface="Arial" panose="020B0604020202020204" pitchFamily="34" charset="0"/>
              </a:rPr>
              <a:t>RECICLAGEM/REUTILIZAÇÃO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2577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048001" y="459910"/>
            <a:ext cx="7334250" cy="442333"/>
          </a:xfrm>
        </p:spPr>
        <p:txBody>
          <a:bodyPr rtlCol="0"/>
          <a:lstStyle/>
          <a:p>
            <a:pPr rtl="0"/>
            <a:r>
              <a:rPr lang="pt-pt"/>
              <a:t>Recolha e Transporte </a:t>
            </a:r>
            <a:br>
              <a:rPr lang="en-ZA" dirty="0"/>
            </a:b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29</a:t>
            </a:fld>
            <a:endParaRPr lang="en-ZA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294967295"/>
          </p:nvPr>
        </p:nvSpPr>
        <p:spPr>
          <a:xfrm>
            <a:off x="5390336" y="1299373"/>
            <a:ext cx="4991916" cy="3607267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Transporte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rtl="0"/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Carrinhos</a:t>
            </a:r>
          </a:p>
          <a:p>
            <a:pPr rtl="0"/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Triciclos </a:t>
            </a:r>
          </a:p>
          <a:p>
            <a:pPr rtl="0"/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qualquer outro veículo de </a:t>
            </a:r>
            <a:r>
              <a:rPr lang="pt-pt" sz="1800" dirty="0" err="1">
                <a:latin typeface="Arial" panose="020B0604020202020204" pitchFamily="34" charset="0"/>
                <a:cs typeface="Arial" panose="020B0604020202020204" pitchFamily="34" charset="0"/>
              </a:rPr>
              <a:t>tracção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humana com várias rodas </a:t>
            </a:r>
          </a:p>
          <a:p>
            <a:pPr rtl="0"/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camiões</a:t>
            </a:r>
          </a:p>
          <a:p>
            <a:pPr rtl="0"/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camião-tanque de aspiração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en-ZA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650786" y="1284727"/>
            <a:ext cx="4507002" cy="3571077"/>
          </a:xfrm>
        </p:spPr>
        <p:txBody>
          <a:bodyPr rtlCol="0"/>
          <a:lstStyle/>
          <a:p>
            <a:pPr marL="0" indent="0" rtl="0">
              <a:buNone/>
            </a:pP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As instalações de recolha incluem: </a:t>
            </a:r>
          </a:p>
          <a:p>
            <a:pPr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tanque acima do solo </a:t>
            </a:r>
          </a:p>
          <a:p>
            <a:pPr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esvaziamento manual</a:t>
            </a:r>
          </a:p>
          <a:p>
            <a:pPr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esvaziamento motorizado </a:t>
            </a:r>
            <a:b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(bomba ou vácuo)</a:t>
            </a:r>
          </a:p>
          <a:p>
            <a:pPr rtl="0">
              <a:lnSpc>
                <a:spcPct val="150000"/>
              </a:lnSpc>
            </a:pP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10663132" y="4869873"/>
            <a:ext cx="955304" cy="866305"/>
          </a:xfrm>
          <a:prstGeom prst="rect">
            <a:avLst/>
          </a:prstGeom>
        </p:spPr>
      </p:pic>
      <p:pic>
        <p:nvPicPr>
          <p:cNvPr id="19" name="Picture 2" descr="Image result for Faecal sludge collectio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5" r="6248" b="13590"/>
          <a:stretch/>
        </p:blipFill>
        <p:spPr bwMode="auto">
          <a:xfrm>
            <a:off x="7844464" y="4204795"/>
            <a:ext cx="2196000" cy="174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mage result for Faecal sludge collec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23" y="4204796"/>
            <a:ext cx="2628000" cy="168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373" y="4155358"/>
            <a:ext cx="2393746" cy="179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05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3</a:t>
            </a:fld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4372693" y="513816"/>
            <a:ext cx="6037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p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  <a:endParaRPr lang="en-Z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32538" y="6356349"/>
            <a:ext cx="4114800" cy="365125"/>
          </a:xfrm>
        </p:spPr>
        <p:txBody>
          <a:bodyPr rtlCol="0"/>
          <a:lstStyle/>
          <a:p>
            <a:pPr rtl="0"/>
            <a:r>
              <a:rPr lang="pt-pt" b="1">
                <a:latin typeface="Arial" panose="020B0604020202020204" pitchFamily="34" charset="0"/>
                <a:cs typeface="Arial" panose="020B0604020202020204" pitchFamily="34" charset="0"/>
              </a:rPr>
              <a:t>SABS e COMISSÃO DE INVESTIGAÇÃO DA ÁGUA</a:t>
            </a:r>
          </a:p>
        </p:txBody>
      </p:sp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10663132" y="4869873"/>
            <a:ext cx="955304" cy="8663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50786" y="1285874"/>
            <a:ext cx="9769739" cy="553997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endParaRPr lang="en-ZA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A ISO 24521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é uma norma de gestão internacional, escrita na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perspectiva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de um operador. 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Fornece orientações para a gestão dos serviços básicos autónomos de águas residuais domésticas, utilizando tecnologias adequadas na sua totalidade em qualquer nível de desenvolvimento.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A ISO 24521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é aplicável aos serviços básicos públicos e privados de águas residuais domésticas (águas negras e cinzentas) para uma ou mais habitações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rtl="0"/>
            <a:endParaRPr lang="en-ZA" dirty="0">
              <a:solidFill>
                <a:schemeClr val="accent1">
                  <a:lumMod val="75000"/>
                </a:schemeClr>
              </a:solidFill>
            </a:endParaRPr>
          </a:p>
          <a:p>
            <a:pPr rtl="0"/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33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26" y="2178099"/>
            <a:ext cx="7433996" cy="2887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455480"/>
            <a:ext cx="7334250" cy="446764"/>
          </a:xfrm>
        </p:spPr>
        <p:txBody>
          <a:bodyPr rtlCol="0"/>
          <a:lstStyle/>
          <a:p>
            <a:pPr rtl="0"/>
            <a:r>
              <a:rPr lang="pt-pt"/>
              <a:t>TRATAMENTO</a:t>
            </a:r>
            <a:br>
              <a:rPr lang="en-ZA" dirty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0787" y="1337217"/>
            <a:ext cx="9753600" cy="509533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en-Z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endParaRPr lang="en-ZA" sz="1800" b="1" dirty="0"/>
          </a:p>
          <a:p>
            <a:pPr marL="0" indent="0" rtl="0">
              <a:buNone/>
            </a:pPr>
            <a:endParaRPr lang="en-Z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endParaRPr lang="en-ZA" sz="1800" b="1" dirty="0"/>
          </a:p>
          <a:p>
            <a:pPr marL="0" indent="0" rtl="0">
              <a:buNone/>
            </a:pPr>
            <a:endParaRPr lang="en-Z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endParaRPr lang="en-ZA" sz="1800" b="1" dirty="0"/>
          </a:p>
          <a:p>
            <a:pPr marL="0" indent="0" rtl="0">
              <a:buNone/>
            </a:pPr>
            <a:endParaRPr lang="en-Z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endParaRPr lang="en-ZA" sz="1800" b="1" dirty="0"/>
          </a:p>
          <a:p>
            <a:pPr marL="0" indent="0" rtl="0">
              <a:buNone/>
            </a:pPr>
            <a:endParaRPr lang="en-Z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endParaRPr lang="en-ZA" sz="1800" b="1" dirty="0"/>
          </a:p>
          <a:p>
            <a:pPr marL="0" indent="0" rtl="0">
              <a:buNone/>
            </a:pPr>
            <a:endParaRPr lang="en-Z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30</a:t>
            </a:fld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grpSp>
        <p:nvGrpSpPr>
          <p:cNvPr id="22" name="Group 21"/>
          <p:cNvGrpSpPr/>
          <p:nvPr/>
        </p:nvGrpSpPr>
        <p:grpSpPr>
          <a:xfrm>
            <a:off x="5527588" y="2664101"/>
            <a:ext cx="1111338" cy="2286000"/>
            <a:chOff x="4018085" y="1899138"/>
            <a:chExt cx="2769577" cy="206619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018085" y="1899138"/>
              <a:ext cx="276957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761285" y="1907931"/>
              <a:ext cx="26377" cy="20574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018085" y="1899138"/>
              <a:ext cx="0" cy="2066193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018085" y="3938954"/>
              <a:ext cx="2769577" cy="26377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364737" y="2342153"/>
            <a:ext cx="5144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CADEIA DE VALOR DO SANEAMENTO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00938" y="4631993"/>
            <a:ext cx="11646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pt" sz="900" b="1" dirty="0">
                <a:latin typeface="Arial" panose="020B0604020202020204" pitchFamily="34" charset="0"/>
                <a:cs typeface="Arial" panose="020B0604020202020204" pitchFamily="34" charset="0"/>
              </a:rPr>
              <a:t>RETENÇÃO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8854" y="4631993"/>
            <a:ext cx="12874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900" b="1" dirty="0">
                <a:latin typeface="Arial" panose="020B0604020202020204" pitchFamily="34" charset="0"/>
                <a:cs typeface="Arial" panose="020B0604020202020204" pitchFamily="34" charset="0"/>
              </a:rPr>
              <a:t>ESVAZIAMENTO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36548" y="4631993"/>
            <a:ext cx="1091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900" b="1" dirty="0">
                <a:latin typeface="Arial" panose="020B0604020202020204" pitchFamily="34" charset="0"/>
                <a:cs typeface="Arial" panose="020B0604020202020204" pitchFamily="34" charset="0"/>
              </a:rPr>
              <a:t>TRANSPORTE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07838" y="4631993"/>
            <a:ext cx="10099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900" b="1" dirty="0">
                <a:latin typeface="Arial" panose="020B0604020202020204" pitchFamily="34" charset="0"/>
                <a:cs typeface="Arial" panose="020B0604020202020204" pitchFamily="34" charset="0"/>
              </a:rPr>
              <a:t>TRATAMENTO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57853" y="4631993"/>
            <a:ext cx="18527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900" b="1" dirty="0">
                <a:latin typeface="Arial" panose="020B0604020202020204" pitchFamily="34" charset="0"/>
                <a:cs typeface="Arial" panose="020B0604020202020204" pitchFamily="34" charset="0"/>
              </a:rPr>
              <a:t>RECICLAGEM/REUTILIZAÇÃO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927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473952"/>
            <a:ext cx="7334250" cy="446764"/>
          </a:xfrm>
        </p:spPr>
        <p:txBody>
          <a:bodyPr rtlCol="0"/>
          <a:lstStyle/>
          <a:p>
            <a:pPr rtl="0"/>
            <a:r>
              <a:rPr lang="pt-pt" dirty="0"/>
              <a:t>TRATAMENTO</a:t>
            </a:r>
            <a:br>
              <a:rPr lang="en-ZA" dirty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0786" y="1337217"/>
            <a:ext cx="11291831" cy="509533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en-Z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pt-pt" sz="1800" b="1" dirty="0"/>
              <a:t>DOIS GRUPOS DE TECNOLOGIAS DE TRATAMENTO:</a:t>
            </a:r>
          </a:p>
          <a:p>
            <a:pPr marL="0" indent="0" rtl="0">
              <a:buNone/>
            </a:pPr>
            <a:endParaRPr lang="en-ZA" sz="1800" b="1" dirty="0"/>
          </a:p>
          <a:p>
            <a:pPr rtl="0">
              <a:lnSpc>
                <a:spcPct val="170000"/>
              </a:lnSpc>
            </a:pPr>
            <a:r>
              <a:rPr lang="pt-pt" sz="1800" b="1" dirty="0"/>
              <a:t>As tecnologias essencialmente destinadas ao tratamento das águas residuais</a:t>
            </a:r>
            <a:r>
              <a:rPr lang="ro-MD" sz="1800" b="1" dirty="0"/>
              <a:t> </a:t>
            </a:r>
            <a:r>
              <a:rPr lang="pt-pt" sz="1800" b="1" dirty="0"/>
              <a:t>podem incluir</a:t>
            </a:r>
          </a:p>
          <a:p>
            <a:pPr lvl="1"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Fossa séptica com um ou mais compartimentos sem descarga</a:t>
            </a:r>
          </a:p>
          <a:p>
            <a:pPr lvl="1"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Sistema de fossa séptica com descarga e filtração adequada</a:t>
            </a:r>
          </a:p>
          <a:p>
            <a:pPr lvl="1" rtl="0">
              <a:lnSpc>
                <a:spcPct val="150000"/>
              </a:lnSpc>
            </a:pPr>
            <a:r>
              <a:rPr lang="pt-pt" sz="1800" dirty="0" err="1"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anaeróbico de fluxo ascendente (UASB) </a:t>
            </a:r>
          </a:p>
          <a:p>
            <a:pPr lvl="1" rtl="0">
              <a:lnSpc>
                <a:spcPct val="170000"/>
              </a:lnSpc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31</a:t>
            </a:fld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5121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473952"/>
            <a:ext cx="7334250" cy="446764"/>
          </a:xfrm>
        </p:spPr>
        <p:txBody>
          <a:bodyPr rtlCol="0"/>
          <a:lstStyle/>
          <a:p>
            <a:pPr rtl="0"/>
            <a:r>
              <a:rPr lang="pt-pt" dirty="0"/>
              <a:t>TRATAMENTO</a:t>
            </a:r>
            <a:br>
              <a:rPr lang="en-ZA" dirty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4896" y="1261017"/>
            <a:ext cx="9753600" cy="509533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pt-pt" sz="1900" b="1" dirty="0">
                <a:latin typeface="Arial" panose="020B0604020202020204" pitchFamily="34" charset="0"/>
                <a:cs typeface="Arial" panose="020B0604020202020204" pitchFamily="34" charset="0"/>
              </a:rPr>
              <a:t>As tecnologias destinadas sobretudo ao tratamento das lamas podem incluir:</a:t>
            </a:r>
          </a:p>
          <a:p>
            <a:pPr marL="0" indent="0" rtl="0">
              <a:buNone/>
            </a:pPr>
            <a:endParaRPr lang="en-ZA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rtl="0">
              <a:lnSpc>
                <a:spcPct val="15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Bacias de sedimentação/concentração</a:t>
            </a:r>
          </a:p>
          <a:p>
            <a:pPr lvl="1" rtl="0">
              <a:lnSpc>
                <a:spcPct val="15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Leitos de secagem não plantados</a:t>
            </a:r>
          </a:p>
          <a:p>
            <a:pPr lvl="1" rtl="0">
              <a:lnSpc>
                <a:spcPct val="15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Leitos de secagem plantados</a:t>
            </a:r>
          </a:p>
          <a:p>
            <a:pPr lvl="1" rtl="0">
              <a:lnSpc>
                <a:spcPct val="150000"/>
              </a:lnSpc>
            </a:pPr>
            <a:r>
              <a:rPr lang="pt-pt" sz="1900" dirty="0" err="1">
                <a:latin typeface="Arial" panose="020B0604020202020204" pitchFamily="34" charset="0"/>
                <a:cs typeface="Arial" panose="020B0604020202020204" pitchFamily="34" charset="0"/>
              </a:rPr>
              <a:t>Co-compostagem</a:t>
            </a: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rtl="0">
              <a:lnSpc>
                <a:spcPct val="150000"/>
              </a:lnSpc>
            </a:pPr>
            <a:r>
              <a:rPr lang="pt-pt" sz="1900" dirty="0" err="1"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 de biogás anaeróbico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32</a:t>
            </a:fld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4" name="Picture 10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67" y="4382494"/>
            <a:ext cx="2556000" cy="171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4382494"/>
            <a:ext cx="2630488" cy="179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7701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75" y="1971267"/>
            <a:ext cx="7436138" cy="2888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495344"/>
            <a:ext cx="7334250" cy="388428"/>
          </a:xfrm>
        </p:spPr>
        <p:txBody>
          <a:bodyPr rtlCol="0"/>
          <a:lstStyle/>
          <a:p>
            <a:pPr rtl="0"/>
            <a:r>
              <a:rPr lang="pt-pt" dirty="0"/>
              <a:t>ELIMINAÇÃO/REUTILIZAÇÃO </a:t>
            </a:r>
            <a:br>
              <a:rPr lang="en-ZA" dirty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1" y="1261017"/>
            <a:ext cx="9753600" cy="5095333"/>
          </a:xfrm>
        </p:spPr>
        <p:txBody>
          <a:bodyPr rtlCol="0">
            <a:normAutofit/>
          </a:bodyPr>
          <a:lstStyle/>
          <a:p>
            <a:pPr marL="0" indent="0" rtl="0">
              <a:lnSpc>
                <a:spcPct val="150000"/>
              </a:lnSpc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lnSpc>
                <a:spcPct val="150000"/>
              </a:lnSpc>
              <a:buNone/>
            </a:pPr>
            <a:endParaRPr lang="en-ZA" sz="1800" dirty="0"/>
          </a:p>
          <a:p>
            <a:pPr marL="0" indent="0" rtl="0">
              <a:lnSpc>
                <a:spcPct val="150000"/>
              </a:lnSpc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lnSpc>
                <a:spcPct val="150000"/>
              </a:lnSpc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lnSpc>
                <a:spcPct val="150000"/>
              </a:lnSpc>
              <a:buNone/>
            </a:pPr>
            <a:endParaRPr lang="en-ZA" sz="1800" dirty="0"/>
          </a:p>
          <a:p>
            <a:pPr marL="0" indent="0" rtl="0">
              <a:lnSpc>
                <a:spcPct val="150000"/>
              </a:lnSpc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lnSpc>
                <a:spcPct val="150000"/>
              </a:lnSpc>
              <a:buNone/>
            </a:pPr>
            <a:endParaRPr lang="en-ZA" sz="1800" dirty="0"/>
          </a:p>
          <a:p>
            <a:pPr marL="0" indent="0" rtl="0">
              <a:lnSpc>
                <a:spcPct val="150000"/>
              </a:lnSpc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endParaRPr lang="en-ZA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33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10663132" y="5045554"/>
            <a:ext cx="955304" cy="86630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638925" y="2533650"/>
            <a:ext cx="1876425" cy="2325950"/>
            <a:chOff x="4018085" y="1899138"/>
            <a:chExt cx="2769577" cy="2066193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018085" y="1899138"/>
              <a:ext cx="276957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61285" y="1907931"/>
              <a:ext cx="26377" cy="20574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18085" y="1899138"/>
              <a:ext cx="0" cy="2066193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018085" y="3938954"/>
              <a:ext cx="2769577" cy="26377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331312" y="2185770"/>
            <a:ext cx="4857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CADEIA DE VALOR DO SANEAMENTO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67513" y="4392486"/>
            <a:ext cx="11646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pt" sz="900" b="1" dirty="0">
                <a:latin typeface="Arial" panose="020B0604020202020204" pitchFamily="34" charset="0"/>
                <a:cs typeface="Arial" panose="020B0604020202020204" pitchFamily="34" charset="0"/>
              </a:rPr>
              <a:t>RETENÇÃO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1" y="4392486"/>
            <a:ext cx="13240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900" b="1" dirty="0">
                <a:latin typeface="Arial" panose="020B0604020202020204" pitchFamily="34" charset="0"/>
                <a:cs typeface="Arial" panose="020B0604020202020204" pitchFamily="34" charset="0"/>
              </a:rPr>
              <a:t>ESVAZIAMENTO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72006" y="4392486"/>
            <a:ext cx="11699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900" b="1" dirty="0">
                <a:latin typeface="Arial" panose="020B0604020202020204" pitchFamily="34" charset="0"/>
                <a:cs typeface="Arial" panose="020B0604020202020204" pitchFamily="34" charset="0"/>
              </a:rPr>
              <a:t>TRANSPORTE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53077" y="4392486"/>
            <a:ext cx="10858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900" b="1" dirty="0">
                <a:latin typeface="Arial" panose="020B0604020202020204" pitchFamily="34" charset="0"/>
                <a:cs typeface="Arial" panose="020B0604020202020204" pitchFamily="34" charset="0"/>
              </a:rPr>
              <a:t>TRATAMENTO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7876" y="4392486"/>
            <a:ext cx="19427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900" b="1" dirty="0">
                <a:latin typeface="Arial" panose="020B0604020202020204" pitchFamily="34" charset="0"/>
                <a:cs typeface="Arial" panose="020B0604020202020204" pitchFamily="34" charset="0"/>
              </a:rPr>
              <a:t>RECICLAGEM/REUTILIZAÇÃO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2422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486108"/>
            <a:ext cx="7334250" cy="388428"/>
          </a:xfrm>
        </p:spPr>
        <p:txBody>
          <a:bodyPr rtlCol="0"/>
          <a:lstStyle/>
          <a:p>
            <a:pPr rtl="0"/>
            <a:r>
              <a:rPr lang="pt-pt" dirty="0"/>
              <a:t>ELIMINAÇÃO/REUTILIZAÇÃO </a:t>
            </a:r>
            <a:br>
              <a:rPr lang="en-ZA" dirty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1" y="1261017"/>
            <a:ext cx="9753600" cy="5095333"/>
          </a:xfrm>
        </p:spPr>
        <p:txBody>
          <a:bodyPr rtlCol="0">
            <a:normAutofit/>
          </a:bodyPr>
          <a:lstStyle/>
          <a:p>
            <a:pPr rtl="0">
              <a:lnSpc>
                <a:spcPct val="20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 recuperação de recursos para utilização económica por pós-tratamento deve ser considerada na </a:t>
            </a:r>
            <a:r>
              <a:rPr lang="pt-pt" sz="1800" dirty="0" err="1">
                <a:latin typeface="Arial" panose="020B0604020202020204" pitchFamily="34" charset="0"/>
                <a:cs typeface="Arial" panose="020B0604020202020204" pitchFamily="34" charset="0"/>
              </a:rPr>
              <a:t>concepção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de sistemas básicos autónomos para a gestão de águas residuais domésticas.</a:t>
            </a:r>
          </a:p>
          <a:p>
            <a:pPr lvl="2" rtl="0">
              <a:lnSpc>
                <a:spcPct val="20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Recuperação de nutrientes das fezes e da urina</a:t>
            </a:r>
          </a:p>
          <a:p>
            <a:pPr lvl="2" rtl="0">
              <a:lnSpc>
                <a:spcPct val="20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Utilização do efluente na irrigação</a:t>
            </a:r>
          </a:p>
          <a:p>
            <a:pPr lvl="2" rtl="0">
              <a:lnSpc>
                <a:spcPct val="20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Aplicação no solo das lamas tratadas/estabilizadas (</a:t>
            </a:r>
            <a:r>
              <a:rPr lang="pt-pt" sz="1800" dirty="0" err="1">
                <a:latin typeface="Arial" panose="020B0604020202020204" pitchFamily="34" charset="0"/>
                <a:cs typeface="Arial" panose="020B0604020202020204" pitchFamily="34" charset="0"/>
              </a:rPr>
              <a:t>biossólidos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) como fertilizante/condicionador do solo</a:t>
            </a:r>
          </a:p>
          <a:p>
            <a:pPr lvl="2" rtl="0">
              <a:lnSpc>
                <a:spcPct val="20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Opção de recuperação de energia após tratamento das lamas  </a:t>
            </a:r>
            <a:endParaRPr lang="en-ZA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34</a:t>
            </a:fld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5382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352" y="1567115"/>
            <a:ext cx="6981090" cy="43448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35</a:t>
            </a:fld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3490755" y="398493"/>
            <a:ext cx="6919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p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ELIMINAÇÃO/REUTILIZAÇÃO </a:t>
            </a:r>
            <a:endParaRPr lang="en-Z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0"/>
            <a:endParaRPr lang="en-Z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0786" y="6356349"/>
            <a:ext cx="10967650" cy="365125"/>
          </a:xfrm>
        </p:spPr>
        <p:txBody>
          <a:bodyPr rtlCol="0"/>
          <a:lstStyle/>
          <a:p>
            <a:pPr rtl="0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SABS e COMISSÃO DE INVESTIGAÇÃO DA ÁGUA</a:t>
            </a:r>
          </a:p>
        </p:txBody>
      </p:sp>
      <p:pic>
        <p:nvPicPr>
          <p:cNvPr id="12" name="Pictur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10663132" y="5045554"/>
            <a:ext cx="955304" cy="8663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53574" y="1314314"/>
            <a:ext cx="4621778" cy="5078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Equipa de investigação UKZN e os seus parceiros: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9363" y="6070514"/>
            <a:ext cx="4233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1100" b="1" i="1">
                <a:latin typeface="Arial" panose="020B0604020202020204" pitchFamily="34" charset="0"/>
                <a:cs typeface="Arial" panose="020B0604020202020204" pitchFamily="34" charset="0"/>
              </a:rPr>
              <a:t>PRG, UKZN 2019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3237" y="1886020"/>
            <a:ext cx="33959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Serviços básicos autónomos para tratamento de águas residuais domésticas</a:t>
            </a:r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04897" y="1919179"/>
            <a:ext cx="13873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Saneamento Descentralizado</a:t>
            </a:r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1436" y="2668195"/>
            <a:ext cx="13497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Processamento do Tratamento</a:t>
            </a:r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27802" y="3767237"/>
            <a:ext cx="1015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Produto/Fertilizante Orgânico</a:t>
            </a:r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27802" y="5189429"/>
            <a:ext cx="1220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700" b="1">
                <a:latin typeface="Times New Roman" panose="02020603050405020304" pitchFamily="18" charset="0"/>
                <a:cs typeface="Times New Roman" panose="02020603050405020304" pitchFamily="18" charset="0"/>
              </a:rPr>
              <a:t>Ensaios de Crescimento Agrícola</a:t>
            </a:r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82905" y="4106667"/>
            <a:ext cx="92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Proteínas, Óleos e </a:t>
            </a:r>
            <a:r>
              <a:rPr lang="pt-pt" sz="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Bio-carvão</a:t>
            </a:r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2575" y="4151441"/>
            <a:ext cx="5843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Estruvita</a:t>
            </a:r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13303" y="4097431"/>
            <a:ext cx="94944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Concentrado Nitrificado de Urina</a:t>
            </a:r>
            <a:endParaRPr lang="ru-RU" sz="6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96101" y="4162850"/>
            <a:ext cx="7488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Pellets</a:t>
            </a:r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15914" y="4155230"/>
            <a:ext cx="5946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Efluente</a:t>
            </a:r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82905" y="5523156"/>
            <a:ext cx="6795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Tomates</a:t>
            </a:r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73939" y="5524500"/>
            <a:ext cx="4965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Arroz</a:t>
            </a:r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74199" y="5466006"/>
            <a:ext cx="767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Amadumbe</a:t>
            </a:r>
            <a:r>
              <a:rPr lang="pt-pt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(inhame)</a:t>
            </a:r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20384" y="5523156"/>
            <a:ext cx="6047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Bananas</a:t>
            </a:r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53785" y="5523156"/>
            <a:ext cx="6162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Couves</a:t>
            </a:r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84606" y="5516806"/>
            <a:ext cx="6810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Espinafres</a:t>
            </a:r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62209" y="2622737"/>
            <a:ext cx="899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Moscas </a:t>
            </a:r>
            <a:r>
              <a:rPr lang="pt-pt" sz="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</a:t>
            </a:r>
            <a:r>
              <a:rPr lang="pt-pt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soldier</a:t>
            </a:r>
            <a:r>
              <a:rPr lang="pt-pt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Fly</a:t>
            </a:r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82257" y="2668195"/>
            <a:ext cx="7308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Precipitação</a:t>
            </a:r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68" y="2622737"/>
            <a:ext cx="976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Nitrificação </a:t>
            </a:r>
            <a:br>
              <a:rPr lang="ro-MD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Urina</a:t>
            </a:r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84122" y="2670734"/>
            <a:ext cx="5184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LaDePa</a:t>
            </a:r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37634" y="2616575"/>
            <a:ext cx="728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DEWATS (Tratamento Descentralizado de Águas Residuais em Países em Desenvolvimento)</a:t>
            </a:r>
            <a:endParaRPr lang="ru-RU" sz="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814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3938" y="2495549"/>
            <a:ext cx="9144000" cy="1419597"/>
          </a:xfrm>
        </p:spPr>
        <p:txBody>
          <a:bodyPr rtlCol="0">
            <a:normAutofit/>
          </a:bodyPr>
          <a:lstStyle/>
          <a:p>
            <a:pPr rtl="0"/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Gestão de sistemas básicos autónomos de águas residuais domésticas</a:t>
            </a:r>
            <a:endParaRPr lang="en-ZA" sz="3200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0786" y="6356350"/>
            <a:ext cx="10967650" cy="365125"/>
          </a:xfrm>
        </p:spPr>
        <p:txBody>
          <a:bodyPr rtlCol="0"/>
          <a:lstStyle/>
          <a:p>
            <a:pPr rtl="0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SABS e COMISSÃO DE INVESTIGAÇÃO DA ÁGUA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36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10663132" y="5045554"/>
            <a:ext cx="955304" cy="8663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0693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45" y="1982381"/>
            <a:ext cx="6102752" cy="3669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323" y="198570"/>
            <a:ext cx="7334250" cy="806994"/>
          </a:xfrm>
        </p:spPr>
        <p:txBody>
          <a:bodyPr rtlCol="0"/>
          <a:lstStyle/>
          <a:p>
            <a:pPr rtl="0"/>
            <a:r>
              <a:rPr lang="pt-pt" dirty="0"/>
              <a:t>Gestão de sistemas básicos autónomos de águas residuais domésticas</a:t>
            </a:r>
            <a:br>
              <a:rPr lang="en-ZA" dirty="0"/>
            </a:b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6945" y="1261017"/>
            <a:ext cx="9753600" cy="509533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t-pt" sz="2000" b="1" dirty="0"/>
              <a:t>Gestão independente do funcionamento do sistema e da comunicação com as partes interessadas:</a:t>
            </a:r>
          </a:p>
          <a:p>
            <a:pPr marL="0" indent="0" rtl="0">
              <a:buNone/>
            </a:pPr>
            <a:endParaRPr lang="en-ZA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37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9025" y="2178497"/>
            <a:ext cx="17193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ORGANIZAÇÃO INDEPENDENTE DE SERVIÇOS DE ÁGUA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7260" y="3600923"/>
            <a:ext cx="1780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FUNCIONAMENTO</a:t>
            </a:r>
            <a:br>
              <a:rPr lang="ro-MD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ACTIVOS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8974" y="3394874"/>
            <a:ext cx="1722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DADOS DOS UTILIZADORES E DAS</a:t>
            </a:r>
            <a:r>
              <a:rPr lang="ro-MD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ORGANIZAÇÕES DOS SERVIÇOS DE ÁGUAS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73645" y="4860783"/>
            <a:ext cx="1780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FUNCIONAMENTO COMO CONCEBIDO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32555" y="4939929"/>
            <a:ext cx="17193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PESSOAL TREINADO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4476" y="4832207"/>
            <a:ext cx="19719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COMUNICAÇÃO </a:t>
            </a:r>
            <a:br>
              <a:rPr lang="ro-MD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OS CLIENTES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0008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151" y="495344"/>
            <a:ext cx="7334250" cy="388428"/>
          </a:xfrm>
        </p:spPr>
        <p:txBody>
          <a:bodyPr rtlCol="0"/>
          <a:lstStyle/>
          <a:p>
            <a:pPr rtl="0"/>
            <a:r>
              <a:rPr lang="pt-pt" dirty="0" err="1"/>
              <a:t>Actividades</a:t>
            </a:r>
            <a:r>
              <a:rPr lang="pt-pt" dirty="0"/>
              <a:t> Básicas de Gestão </a:t>
            </a:r>
            <a:br>
              <a:rPr lang="en-ZA" dirty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6925" y="1261017"/>
            <a:ext cx="9753600" cy="5095333"/>
          </a:xfrm>
        </p:spPr>
        <p:txBody>
          <a:bodyPr rtlCol="0">
            <a:normAutofit/>
          </a:bodyPr>
          <a:lstStyle/>
          <a:p>
            <a:pPr rtl="0"/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pt-pt" sz="1900" b="1" dirty="0">
                <a:latin typeface="Arial" panose="020B0604020202020204" pitchFamily="34" charset="0"/>
                <a:cs typeface="Arial" panose="020B0604020202020204" pitchFamily="34" charset="0"/>
              </a:rPr>
              <a:t>Elaborar </a:t>
            </a:r>
            <a:r>
              <a:rPr lang="pt-pt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objectivos</a:t>
            </a:r>
            <a:r>
              <a:rPr lang="pt-pt" sz="1900" b="1" dirty="0">
                <a:latin typeface="Arial" panose="020B0604020202020204" pitchFamily="34" charset="0"/>
                <a:cs typeface="Arial" panose="020B0604020202020204" pitchFamily="34" charset="0"/>
              </a:rPr>
              <a:t> e estabelecer planos de </a:t>
            </a:r>
            <a:r>
              <a:rPr lang="pt-pt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acção</a:t>
            </a:r>
            <a:r>
              <a:rPr lang="pt-pt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rtl="0">
              <a:buNone/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pt" sz="1900" dirty="0" err="1">
                <a:latin typeface="Arial" panose="020B0604020202020204" pitchFamily="34" charset="0"/>
                <a:cs typeface="Arial" panose="020B0604020202020204" pitchFamily="34" charset="0"/>
              </a:rPr>
              <a:t>objectivos</a:t>
            </a: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, estratégias e processos do sistema e dos utilizadores devem ser claramente definidos.</a:t>
            </a:r>
          </a:p>
          <a:p>
            <a:pPr marL="0" indent="0" rtl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70000"/>
              </a:lnSpc>
            </a:pPr>
            <a:r>
              <a:rPr lang="pt-pt" sz="1900" b="1" dirty="0">
                <a:latin typeface="Arial" panose="020B0604020202020204" pitchFamily="34" charset="0"/>
                <a:cs typeface="Arial" panose="020B0604020202020204" pitchFamily="34" charset="0"/>
              </a:rPr>
              <a:t>Sustentabilidade financeira do sistema</a:t>
            </a:r>
          </a:p>
          <a:p>
            <a:pPr marL="0" indent="0" rtl="0">
              <a:lnSpc>
                <a:spcPct val="170000"/>
              </a:lnSpc>
              <a:buNone/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A estabilidade financeira de todos os recursos é importante para garantir que os sistemas de águas residuais funcionam de acordo com o previsto, são devidamente explorados e cumprem os </a:t>
            </a:r>
            <a:r>
              <a:rPr lang="pt-pt" sz="1900" dirty="0" err="1">
                <a:latin typeface="Arial" panose="020B0604020202020204" pitchFamily="34" charset="0"/>
                <a:cs typeface="Arial" panose="020B0604020202020204" pitchFamily="34" charset="0"/>
              </a:rPr>
              <a:t>objectivos</a:t>
            </a: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 de sustentabilidade e os critérios de durabilidade.</a:t>
            </a:r>
          </a:p>
          <a:p>
            <a:pPr marL="0" indent="0" rtl="0">
              <a:lnSpc>
                <a:spcPct val="170000"/>
              </a:lnSpc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38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0936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495344"/>
            <a:ext cx="7334250" cy="388428"/>
          </a:xfrm>
        </p:spPr>
        <p:txBody>
          <a:bodyPr rtlCol="0"/>
          <a:lstStyle/>
          <a:p>
            <a:pPr rtl="0"/>
            <a:r>
              <a:rPr lang="pt-pt" dirty="0" err="1"/>
              <a:t>Actividades</a:t>
            </a:r>
            <a:r>
              <a:rPr lang="pt-pt" dirty="0"/>
              <a:t> Básicas de Gestão </a:t>
            </a:r>
            <a:br>
              <a:rPr lang="en-ZA" dirty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0787" y="1261017"/>
            <a:ext cx="9753600" cy="5095333"/>
          </a:xfrm>
        </p:spPr>
        <p:txBody>
          <a:bodyPr rtlCol="0">
            <a:normAutofit fontScale="92500"/>
          </a:bodyPr>
          <a:lstStyle/>
          <a:p>
            <a:pPr rtl="0">
              <a:lnSpc>
                <a:spcPct val="150000"/>
              </a:lnSpc>
            </a:pPr>
            <a:r>
              <a:rPr lang="pt-pt" sz="1900" b="1" dirty="0">
                <a:latin typeface="Arial" panose="020B0604020202020204" pitchFamily="34" charset="0"/>
                <a:cs typeface="Arial" panose="020B0604020202020204" pitchFamily="34" charset="0"/>
              </a:rPr>
              <a:t>Sustentabilidade dos </a:t>
            </a:r>
            <a:r>
              <a:rPr lang="pt-pt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activos</a:t>
            </a:r>
            <a:endParaRPr lang="pt-pt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rtl="0">
              <a:lnSpc>
                <a:spcPct val="150000"/>
              </a:lnSpc>
              <a:buNone/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Deve incluir a monitorização e o planeamento de um funcionamento técnico permanente e a disponibilização contínua de recursos financeiros, de modo a satisfazer as necessidades e os requisitos dos utilizadores no que se refere ao tratamento dos resíduos/águas residuais de origem humana e os critérios de durabilidade do </a:t>
            </a:r>
            <a:r>
              <a:rPr lang="pt-pt" sz="1900" dirty="0" err="1">
                <a:latin typeface="Arial" panose="020B0604020202020204" pitchFamily="34" charset="0"/>
                <a:cs typeface="Arial" panose="020B0604020202020204" pitchFamily="34" charset="0"/>
              </a:rPr>
              <a:t>activo</a:t>
            </a: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 rtl="0">
              <a:lnSpc>
                <a:spcPct val="150000"/>
              </a:lnSpc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50000"/>
              </a:lnSpc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Relações com clientes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Quando os sistemas básicos autónomos de águas residuais domésticas são geridos por outras pessoas que não os proprietários das instalações, a gestão das relações com o cliente exige que este (utilizador/utilizadores) aceite o sistema de tratamento de resíduos/águas residuais de origem humana e saibam que as suas necessidades e preocupações são conhecidas e resolvidas.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en-ZA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39</a:t>
            </a:fld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6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4</a:t>
            </a:fld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3493065" y="520261"/>
            <a:ext cx="6919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p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  <a:endParaRPr lang="en-Z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0786" y="6356349"/>
            <a:ext cx="10967649" cy="365125"/>
          </a:xfrm>
        </p:spPr>
        <p:txBody>
          <a:bodyPr rtlCol="0"/>
          <a:lstStyle/>
          <a:p>
            <a:pPr rtl="0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SABS e COMISSÃO DE INVESTIGAÇÃO DA ÁGUA</a:t>
            </a:r>
          </a:p>
        </p:txBody>
      </p:sp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10663132" y="4869873"/>
            <a:ext cx="955304" cy="8663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0786" y="1268974"/>
            <a:ext cx="9035934" cy="43858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A norma aborda: </a:t>
            </a:r>
          </a:p>
          <a:p>
            <a:pPr rtl="0"/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Orientações para a gestão dos serviços básicos autónomos de águas residuais domésticas, na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perspectiva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do operador, incluindo técnicas de manutenção, formação do pessoal e considerações relativas aos riscos;</a:t>
            </a:r>
          </a:p>
          <a:p>
            <a:pPr marL="285750" lvl="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Orientações para a gestão dos serviços básicos autónomos de águas residuais domésticas, na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perspectiva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dos utilizadores;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Orientações para a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concepção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e construção de sistemas básicos autónomos de águas residuais domésticas;</a:t>
            </a:r>
          </a:p>
          <a:p>
            <a:pPr marL="285750" lvl="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Orientações sobre planeamento, funcionamento e manutenção, bem como sobre questões de saúde e segurança.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96692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48" y="1863757"/>
            <a:ext cx="6479512" cy="3888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400050"/>
            <a:ext cx="7334250" cy="502194"/>
          </a:xfrm>
        </p:spPr>
        <p:txBody>
          <a:bodyPr rtlCol="0"/>
          <a:lstStyle/>
          <a:p>
            <a:pPr rtl="0"/>
            <a:r>
              <a:rPr lang="pt-pt" dirty="0"/>
              <a:t>Relações com as partes interessadas</a:t>
            </a:r>
            <a:br>
              <a:rPr lang="en-ZA" dirty="0"/>
            </a:br>
            <a:endParaRPr lang="en-ZA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95219" y="1261017"/>
            <a:ext cx="9753600" cy="5095333"/>
          </a:xfrm>
        </p:spPr>
        <p:txBody>
          <a:bodyPr rtlCol="0">
            <a:normAutofit/>
          </a:bodyPr>
          <a:lstStyle/>
          <a:p>
            <a:pPr rtl="0"/>
            <a:r>
              <a:rPr lang="pt-pt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de planos de apoio às partes interessadas</a:t>
            </a:r>
          </a:p>
          <a:p>
            <a:pPr rtl="0">
              <a:buFont typeface="Wingdings" panose="05000000000000000000" pitchFamily="2" charset="2"/>
              <a:buChar char="§"/>
            </a:pPr>
            <a:endParaRPr lang="en-US" dirty="0"/>
          </a:p>
          <a:p>
            <a:pPr rtl="0">
              <a:buFont typeface="Wingdings" panose="05000000000000000000" pitchFamily="2" charset="2"/>
              <a:buChar char="§"/>
            </a:pPr>
            <a:endParaRPr lang="en-US" dirty="0"/>
          </a:p>
          <a:p>
            <a:pPr rtl="0">
              <a:buFont typeface="Wingdings" panose="05000000000000000000" pitchFamily="2" charset="2"/>
              <a:buChar char="§"/>
            </a:pPr>
            <a:endParaRPr lang="en-US" dirty="0"/>
          </a:p>
          <a:p>
            <a:pPr rtl="0">
              <a:buFont typeface="Wingdings" panose="05000000000000000000" pitchFamily="2" charset="2"/>
              <a:buChar char="§"/>
            </a:pPr>
            <a:endParaRPr lang="en-US" dirty="0"/>
          </a:p>
          <a:p>
            <a:pPr rtl="0">
              <a:buFont typeface="Wingdings" panose="05000000000000000000" pitchFamily="2" charset="2"/>
              <a:buChar char="§"/>
            </a:pPr>
            <a:endParaRPr lang="en-US" dirty="0"/>
          </a:p>
          <a:p>
            <a:pPr rtl="0">
              <a:buFont typeface="Wingdings" panose="05000000000000000000" pitchFamily="2" charset="2"/>
              <a:buChar char="§"/>
            </a:pPr>
            <a:endParaRPr lang="en-US" dirty="0"/>
          </a:p>
          <a:p>
            <a:pPr rtl="0">
              <a:buFont typeface="Wingdings" panose="05000000000000000000" pitchFamily="2" charset="2"/>
              <a:buChar char="§"/>
            </a:pPr>
            <a:endParaRPr lang="en-US" dirty="0"/>
          </a:p>
          <a:p>
            <a:pPr rtl="0"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 rtl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40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961" y="2685449"/>
            <a:ext cx="2926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OBJECTIVOS FUNCIONAIS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95649" y="2695655"/>
            <a:ext cx="2926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COMUNICAÇÃO CLARA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0298" y="4675123"/>
            <a:ext cx="3044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EDUCAÇÃO E FORMAÇÃO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64431" y="3487608"/>
            <a:ext cx="1867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PARTES INTERESSADAS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06839" y="4525782"/>
            <a:ext cx="2434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OBJECTIVOS </a:t>
            </a:r>
            <a:br>
              <a:rPr lang="ro-MD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SÓCIO-ECONÓMICOS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08717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777" y="224181"/>
            <a:ext cx="7334250" cy="388428"/>
          </a:xfrm>
        </p:spPr>
        <p:txBody>
          <a:bodyPr rtlCol="0"/>
          <a:lstStyle/>
          <a:p>
            <a:pPr rtl="0"/>
            <a:r>
              <a:rPr lang="pt-pt" dirty="0">
                <a:solidFill>
                  <a:prstClr val="black"/>
                </a:solidFill>
              </a:rPr>
              <a:t>Educação e/ou formação das partes interessadas</a:t>
            </a:r>
            <a:br>
              <a:rPr lang="en-US" dirty="0">
                <a:solidFill>
                  <a:prstClr val="black"/>
                </a:solidFill>
              </a:rPr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0786" y="1329281"/>
            <a:ext cx="10012346" cy="5652544"/>
          </a:xfrm>
        </p:spPr>
        <p:txBody>
          <a:bodyPr rtlCol="0">
            <a:normAutofit/>
          </a:bodyPr>
          <a:lstStyle/>
          <a:p>
            <a:pPr lvl="0" rtl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100000"/>
            </a:pPr>
            <a:r>
              <a:rPr lang="pt-pt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educação e/ou a formação devem ser bem planeadas e sustentáveis</a:t>
            </a:r>
          </a:p>
          <a:p>
            <a:pPr lvl="0" rtl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100000"/>
            </a:pPr>
            <a:r>
              <a:rPr lang="pt-pt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educação e/ou formação deve abranger práticas de saúde e higiene relativas à utilização do sistema básico autónomo de águas residuais domésticas e pode ser ministrada aos seguintes destinatários:</a:t>
            </a:r>
          </a:p>
          <a:p>
            <a:pPr marL="1035558" lvl="4" indent="-285750" rtl="0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</a:pPr>
            <a:r>
              <a:rPr lang="pt-p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Às autoridades locais relevantes e ao pessoal no terreno: </a:t>
            </a:r>
            <a:r>
              <a:rPr lang="pt-p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adequada sobre princípios e soluções técnicas</a:t>
            </a:r>
          </a:p>
          <a:p>
            <a:pPr marL="1035558" lvl="4" indent="-285750" rtl="0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</a:pPr>
            <a:r>
              <a:rPr lang="pt-p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Aos trabalhadores no terreno: </a:t>
            </a:r>
            <a:r>
              <a:rPr lang="pt-p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prática relativa à construção e gestão do sistema básico autónomo, bem como métodos de capacitação</a:t>
            </a:r>
          </a:p>
          <a:p>
            <a:pPr marL="1035558" lvl="4" indent="-285750" rtl="0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</a:pPr>
            <a:r>
              <a:rPr lang="pt-p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Aos agregados familiares e elementos da população: </a:t>
            </a:r>
            <a:r>
              <a:rPr lang="pt-p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aquisição de competências na construção, operação e manutenção de sistemas básicos autónomos para a gestão de águas residuais domésticas, incluindo a consciencialização para práticas higiénicas do sistema básico autónomo para a gestão de águas residuais domésticas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41</a:t>
            </a:fld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19804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6295" y="249477"/>
            <a:ext cx="7334250" cy="388428"/>
          </a:xfrm>
        </p:spPr>
        <p:txBody>
          <a:bodyPr rtlCol="0"/>
          <a:lstStyle/>
          <a:p>
            <a:pPr rtl="0"/>
            <a:r>
              <a:rPr lang="pt-pt" dirty="0">
                <a:solidFill>
                  <a:prstClr val="black"/>
                </a:solidFill>
              </a:rPr>
              <a:t>Educação e/ou formação das partes interessadas</a:t>
            </a:r>
            <a:br>
              <a:rPr lang="en-US" dirty="0">
                <a:solidFill>
                  <a:prstClr val="black"/>
                </a:solidFill>
              </a:rPr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6945" y="1261017"/>
            <a:ext cx="9753600" cy="5095333"/>
          </a:xfrm>
        </p:spPr>
        <p:txBody>
          <a:bodyPr rtlCol="0">
            <a:normAutofit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A educação pode ser levada a cabo através de: </a:t>
            </a:r>
          </a:p>
          <a:p>
            <a:pPr rtl="0">
              <a:lnSpc>
                <a:spcPct val="150000"/>
              </a:lnSpc>
            </a:pPr>
            <a:r>
              <a:rPr lang="pt-pt" sz="1800" dirty="0"/>
              <a:t>C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ampanhas de consciencialização pública</a:t>
            </a:r>
          </a:p>
          <a:p>
            <a:pPr rtl="0">
              <a:lnSpc>
                <a:spcPct val="150000"/>
              </a:lnSpc>
            </a:pPr>
            <a:r>
              <a:rPr lang="pt-pt" sz="1800" dirty="0"/>
              <a:t>N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uma base individual</a:t>
            </a:r>
          </a:p>
          <a:p>
            <a:pPr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Currículo escolar</a:t>
            </a:r>
          </a:p>
          <a:p>
            <a:pPr rtl="0">
              <a:lnSpc>
                <a:spcPct val="150000"/>
              </a:lnSpc>
            </a:pPr>
            <a:r>
              <a:rPr lang="pt-pt" sz="1800" dirty="0"/>
              <a:t>M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eios de comunicação</a:t>
            </a:r>
          </a:p>
          <a:p>
            <a:pPr rtl="0">
              <a:lnSpc>
                <a:spcPct val="150000"/>
              </a:lnSpc>
            </a:pPr>
            <a:r>
              <a:rPr lang="pt-pt" sz="1800" dirty="0"/>
              <a:t>O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rganização pertencente à comunidade/grupos de utilizadores da comunidade</a:t>
            </a:r>
          </a:p>
          <a:p>
            <a:pPr rtl="0">
              <a:lnSpc>
                <a:spcPct val="150000"/>
              </a:lnSpc>
            </a:pPr>
            <a:r>
              <a:rPr lang="pt-pt" sz="1800" dirty="0"/>
              <a:t>P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rogramas de empenho/mobilização da população (governo ou doador), tal como o saneamento global orientado para a população</a:t>
            </a:r>
          </a:p>
          <a:p>
            <a:pPr rtl="0">
              <a:lnSpc>
                <a:spcPct val="150000"/>
              </a:lnSpc>
            </a:pPr>
            <a:r>
              <a:rPr lang="pt-pt" sz="1800" dirty="0"/>
              <a:t>A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cademias desportivas escolares/grupos de jovens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42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98802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493566"/>
            <a:ext cx="7334250" cy="464094"/>
          </a:xfrm>
        </p:spPr>
        <p:txBody>
          <a:bodyPr rtlCol="0"/>
          <a:lstStyle/>
          <a:p>
            <a:pPr rtl="0"/>
            <a:r>
              <a:rPr lang="pt-pt" dirty="0"/>
              <a:t>Gestão ambiental</a:t>
            </a:r>
            <a:br>
              <a:rPr lang="en-ZA" dirty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1" y="1261017"/>
            <a:ext cx="9753600" cy="5095333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A gestão ambiental dos sistemas básicos autónomos de águas residuais </a:t>
            </a:r>
            <a:br>
              <a:rPr lang="ro-MD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domésticas deve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rtl="0">
              <a:lnSpc>
                <a:spcPct val="20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Promover a sustentabilidade dos </a:t>
            </a:r>
            <a:r>
              <a:rPr lang="pt-pt" sz="1800" dirty="0" err="1">
                <a:latin typeface="Arial" panose="020B0604020202020204" pitchFamily="34" charset="0"/>
                <a:cs typeface="Arial" panose="020B0604020202020204" pitchFamily="34" charset="0"/>
              </a:rPr>
              <a:t>objectivos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políticos para </a:t>
            </a:r>
            <a:r>
              <a:rPr lang="pt-pt" sz="1800" dirty="0" err="1">
                <a:latin typeface="Arial" panose="020B0604020202020204" pitchFamily="34" charset="0"/>
                <a:cs typeface="Arial" panose="020B0604020202020204" pitchFamily="34" charset="0"/>
              </a:rPr>
              <a:t>projectos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de águas residuais, protegendo e</a:t>
            </a: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preservando a qualidade da água e os recursos hídricos.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rtl="0">
              <a:lnSpc>
                <a:spcPct val="20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Para avaliar o impacto ambiental da recolha, do tratamento e da deposição básica autónoma de águas residuais domésticas, deve ser elaborada uma lista de verificação específica, de acordo com as condições locais.</a:t>
            </a:r>
          </a:p>
          <a:p>
            <a:pPr rtl="0">
              <a:lnSpc>
                <a:spcPct val="150000"/>
              </a:lnSpc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43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98627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484330"/>
            <a:ext cx="7334250" cy="464094"/>
          </a:xfrm>
        </p:spPr>
        <p:txBody>
          <a:bodyPr rtlCol="0"/>
          <a:lstStyle/>
          <a:p>
            <a:pPr rtl="0"/>
            <a:r>
              <a:rPr lang="pt-pt" dirty="0"/>
              <a:t>Gestão ambiental</a:t>
            </a:r>
            <a:br>
              <a:rPr lang="en-ZA" dirty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214837"/>
            <a:ext cx="10034481" cy="5095333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pt-pt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lista de verificação ambiental pode incluir o seguinte:</a:t>
            </a:r>
          </a:p>
          <a:p>
            <a:pPr rtl="0">
              <a:lnSpc>
                <a:spcPct val="15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Número de pessoas cujos resíduos serão tratados </a:t>
            </a:r>
          </a:p>
          <a:p>
            <a:pPr rtl="0">
              <a:lnSpc>
                <a:spcPct val="15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Caudal mensal previsto</a:t>
            </a:r>
          </a:p>
          <a:p>
            <a:pPr rtl="0">
              <a:lnSpc>
                <a:spcPct val="15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Natureza do caudal previsto, isto é, se é apenas de origem doméstica (como deve ser no caso de sistemas básicos autónomo) ou mista, com resíduos institucionais ou industriais</a:t>
            </a:r>
          </a:p>
          <a:p>
            <a:pPr rtl="0">
              <a:lnSpc>
                <a:spcPct val="15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Tipo de unidade de tratamento: fossa séptica, sistema de tratamento alternativo (por exemplo, arejamento), zonas húmidas</a:t>
            </a:r>
          </a:p>
          <a:p>
            <a:pPr rtl="0">
              <a:lnSpc>
                <a:spcPct val="15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Natureza dos solos que rodeiam o leito do efluente</a:t>
            </a:r>
          </a:p>
          <a:p>
            <a:pPr rtl="0">
              <a:lnSpc>
                <a:spcPct val="15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Proximidade de fontes naturais de água</a:t>
            </a:r>
          </a:p>
          <a:p>
            <a:pPr rtl="0">
              <a:lnSpc>
                <a:spcPct val="15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Utilização de fontes naturais de água</a:t>
            </a:r>
          </a:p>
          <a:p>
            <a:pPr rtl="0">
              <a:lnSpc>
                <a:spcPct val="15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Acesso de gado à área</a:t>
            </a:r>
            <a:endParaRPr lang="en-ZA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44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57218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513816"/>
            <a:ext cx="7334250" cy="388428"/>
          </a:xfrm>
        </p:spPr>
        <p:txBody>
          <a:bodyPr rtlCol="0"/>
          <a:lstStyle/>
          <a:p>
            <a:pPr rtl="0"/>
            <a:r>
              <a:rPr lang="pt-pt" dirty="0"/>
              <a:t>Avaliação dos riscos </a:t>
            </a:r>
            <a:br>
              <a:rPr lang="en-ZA" dirty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4896" y="1261017"/>
            <a:ext cx="9753600" cy="5095333"/>
          </a:xfrm>
        </p:spPr>
        <p:txBody>
          <a:bodyPr rtlCol="0">
            <a:normAutofit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A gestão dos riscos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deve começar na fase de planeamento do sistema básico autónomo de águas residuais domésticas e deve incluir todos os </a:t>
            </a:r>
            <a:r>
              <a:rPr lang="pt-pt" sz="1800" dirty="0" err="1">
                <a:latin typeface="Arial" panose="020B0604020202020204" pitchFamily="34" charset="0"/>
                <a:cs typeface="Arial" panose="020B0604020202020204" pitchFamily="34" charset="0"/>
              </a:rPr>
              <a:t>aspectos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de:</a:t>
            </a:r>
          </a:p>
          <a:p>
            <a:pPr rtl="0">
              <a:lnSpc>
                <a:spcPct val="150000"/>
              </a:lnSpc>
            </a:pPr>
            <a:r>
              <a:rPr lang="pt-pt" sz="1800" dirty="0" err="1">
                <a:latin typeface="Arial" panose="020B0604020202020204" pitchFamily="34" charset="0"/>
                <a:cs typeface="Arial" panose="020B0604020202020204" pitchFamily="34" charset="0"/>
              </a:rPr>
              <a:t>Concepção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Construção</a:t>
            </a:r>
          </a:p>
          <a:p>
            <a:pPr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Implementação  </a:t>
            </a:r>
          </a:p>
          <a:p>
            <a:pPr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Operação e Manutenção</a:t>
            </a:r>
          </a:p>
          <a:p>
            <a:pPr rtl="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45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36781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513816"/>
            <a:ext cx="7334250" cy="388428"/>
          </a:xfrm>
        </p:spPr>
        <p:txBody>
          <a:bodyPr rtlCol="0"/>
          <a:lstStyle/>
          <a:p>
            <a:pPr rtl="0"/>
            <a:r>
              <a:rPr lang="pt-pt"/>
              <a:t>Avaliação dos riscos </a:t>
            </a:r>
            <a:br>
              <a:rPr lang="en-ZA" dirty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6945" y="1261017"/>
            <a:ext cx="9753600" cy="5095333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A gestão dos riscos deve incluir os seguintes passos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Formulação do problema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: Um processo de planeamento que permita formular e avaliar hipóteses sobre os possíveis efeitos e identificar os riscos</a:t>
            </a:r>
          </a:p>
          <a:p>
            <a:pPr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Análise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: Inclui normalmente tanto a análise específica do local como a caracterização das causas dos riscos (ocorrência ou exposição) como a análise ou caracterização mais geral dos efeitos dos riscos </a:t>
            </a:r>
          </a:p>
          <a:p>
            <a:pPr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Caracterização dos riscos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: O processo de combinar as estimativas de ocorrência ou exposição com as relações exposição-resposta a partir da análise dos efeitos para estimar a dimensão e (se possível) a probabilidade dos efeitos e das consequências resultantes</a:t>
            </a:r>
          </a:p>
          <a:p>
            <a:pPr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Desenvolvimento e implementação de um plano dinâmico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: O plano deve incluir a monitorização das operações, da manutenção preventiva e das </a:t>
            </a:r>
            <a:r>
              <a:rPr lang="pt-pt" sz="1800" dirty="0" err="1">
                <a:latin typeface="Arial" panose="020B0604020202020204" pitchFamily="34" charset="0"/>
                <a:cs typeface="Arial" panose="020B0604020202020204" pitchFamily="34" charset="0"/>
              </a:rPr>
              <a:t>acções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Arial" panose="020B0604020202020204" pitchFamily="34" charset="0"/>
                <a:cs typeface="Arial" panose="020B0604020202020204" pitchFamily="34" charset="0"/>
              </a:rPr>
              <a:t>correctivas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para eliminar ou controlar os riscos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50000"/>
              </a:lnSpc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46</a:t>
            </a:fld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61054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513816"/>
            <a:ext cx="7334250" cy="388428"/>
          </a:xfrm>
        </p:spPr>
        <p:txBody>
          <a:bodyPr rtlCol="0"/>
          <a:lstStyle/>
          <a:p>
            <a:pPr rtl="0"/>
            <a:r>
              <a:rPr lang="pt-pt"/>
              <a:t>Avaliação dos riscos </a:t>
            </a:r>
            <a:br>
              <a:rPr lang="en-ZA" dirty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6925" y="1292581"/>
            <a:ext cx="9753600" cy="509533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Categorização dos riscos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rtl="0">
              <a:buNone/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Os riscos podem ser agrupados nas seguintes categorias: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0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saúde e segurança públicas</a:t>
            </a:r>
          </a:p>
          <a:p>
            <a:pPr rtl="0">
              <a:lnSpc>
                <a:spcPct val="10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impacto ambiental</a:t>
            </a:r>
          </a:p>
          <a:p>
            <a:pPr marL="108000" rtl="0">
              <a:lnSpc>
                <a:spcPct val="100000"/>
              </a:lnSpc>
            </a:pPr>
            <a:r>
              <a:rPr lang="pt-pt" sz="1800" dirty="0" err="1">
                <a:latin typeface="Arial" panose="020B0604020202020204" pitchFamily="34" charset="0"/>
                <a:cs typeface="Arial" panose="020B0604020202020204" pitchFamily="34" charset="0"/>
              </a:rPr>
              <a:t>socio-económico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lnSpc>
                <a:spcPct val="100000"/>
              </a:lnSpc>
              <a:buNone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Risco operacional do transporte das águas residuais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: Riscos associados à recolha, tratamento e transporte das águas residuais e </a:t>
            </a:r>
            <a:r>
              <a:rPr lang="pt-pt" sz="1800" dirty="0" err="1">
                <a:latin typeface="Arial" panose="020B0604020202020204" pitchFamily="34" charset="0"/>
                <a:cs typeface="Arial" panose="020B0604020202020204" pitchFamily="34" charset="0"/>
              </a:rPr>
              <a:t>respectivos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constituintes </a:t>
            </a:r>
          </a:p>
          <a:p>
            <a:pPr marL="0" indent="0" rtl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Enquadramento dos riscos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: O enquadramento para a avaliação dos riscos do desempenho do sistema deve ser suficientemente flexível para acomodar vários tipos de sistemas básicos autónomos de águas residuais domésticas</a:t>
            </a:r>
            <a:endParaRPr lang="en-ZA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47</a:t>
            </a:fld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6425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513816"/>
            <a:ext cx="7334250" cy="388427"/>
          </a:xfrm>
        </p:spPr>
        <p:txBody>
          <a:bodyPr rtlCol="0"/>
          <a:lstStyle/>
          <a:p>
            <a:pPr rtl="0"/>
            <a:r>
              <a:rPr lang="pt-pt"/>
              <a:t>Avaliação dos riscos </a:t>
            </a:r>
            <a:br>
              <a:rPr lang="en-ZA" dirty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0932" y="1261017"/>
            <a:ext cx="9753600" cy="5095333"/>
          </a:xfrm>
        </p:spPr>
        <p:txBody>
          <a:bodyPr rtlCol="0"/>
          <a:lstStyle/>
          <a:p>
            <a:pPr marL="0" indent="0" rtl="0">
              <a:buNone/>
            </a:pP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O modelo de risco operacional para as águas residuais deve ter em conta:</a:t>
            </a:r>
          </a:p>
          <a:p>
            <a:pPr rtl="0">
              <a:lnSpc>
                <a:spcPct val="150000"/>
              </a:lnSpc>
            </a:pPr>
            <a:r>
              <a:rPr lang="pt-pt" sz="1800" dirty="0"/>
              <a:t>A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uxiliar do sistema de tratamento</a:t>
            </a:r>
          </a:p>
          <a:p>
            <a:pPr rtl="0">
              <a:lnSpc>
                <a:spcPct val="150000"/>
              </a:lnSpc>
            </a:pPr>
            <a:r>
              <a:rPr lang="pt-pt" sz="1800" dirty="0"/>
              <a:t>A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lteração da superfície em resultado de falha estrutural</a:t>
            </a:r>
          </a:p>
          <a:p>
            <a:pPr rtl="0">
              <a:lnSpc>
                <a:spcPct val="150000"/>
              </a:lnSpc>
            </a:pPr>
            <a:r>
              <a:rPr lang="pt-pt" sz="1800" dirty="0"/>
              <a:t>C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ontaminação do solo</a:t>
            </a:r>
          </a:p>
          <a:p>
            <a:pPr rtl="0">
              <a:lnSpc>
                <a:spcPct val="150000"/>
              </a:lnSpc>
            </a:pPr>
            <a:r>
              <a:rPr lang="pt-pt" sz="1800" dirty="0"/>
              <a:t>T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ransporte para poços de água para consumo humano e águas subterrâneas</a:t>
            </a:r>
          </a:p>
          <a:p>
            <a:pPr rtl="0">
              <a:lnSpc>
                <a:spcPct val="150000"/>
              </a:lnSpc>
            </a:pPr>
            <a:r>
              <a:rPr lang="pt-pt" sz="1800" dirty="0"/>
              <a:t>P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opulações potencialmente expostas</a:t>
            </a:r>
          </a:p>
          <a:p>
            <a:pPr rtl="0">
              <a:lnSpc>
                <a:spcPct val="150000"/>
              </a:lnSpc>
            </a:pPr>
            <a:r>
              <a:rPr lang="pt-pt" sz="1800" dirty="0"/>
              <a:t>E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xposição da biota</a:t>
            </a:r>
            <a:endParaRPr lang="en-ZA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48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79942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513816"/>
            <a:ext cx="7334250" cy="388428"/>
          </a:xfrm>
        </p:spPr>
        <p:txBody>
          <a:bodyPr rtlCol="0"/>
          <a:lstStyle/>
          <a:p>
            <a:pPr rtl="0"/>
            <a:r>
              <a:rPr lang="pt-pt"/>
              <a:t>Avaliação do local quanto aos riscos</a:t>
            </a:r>
            <a:r>
              <a:rPr lang="pt-pt">
                <a:solidFill>
                  <a:schemeClr val="accent2"/>
                </a:solidFill>
              </a:rPr>
              <a:t> </a:t>
            </a:r>
            <a:br>
              <a:rPr lang="en-US" dirty="0">
                <a:solidFill>
                  <a:schemeClr val="accent2"/>
                </a:solidFill>
              </a:rPr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marL="0" indent="0" rtl="0">
              <a:lnSpc>
                <a:spcPct val="170000"/>
              </a:lnSpc>
              <a:buNone/>
            </a:pPr>
            <a:r>
              <a:rPr lang="pt-pt" sz="6800" b="1" dirty="0">
                <a:latin typeface="Arial" panose="020B0604020202020204" pitchFamily="34" charset="0"/>
                <a:cs typeface="Arial" panose="020B0604020202020204" pitchFamily="34" charset="0"/>
              </a:rPr>
              <a:t>O modelo do local para avaliar os riscos do sistema básico autónomo deve ter em conta</a:t>
            </a:r>
            <a:r>
              <a:rPr lang="pt-pt" sz="6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rtl="0">
              <a:lnSpc>
                <a:spcPct val="170000"/>
              </a:lnSpc>
            </a:pPr>
            <a:r>
              <a:rPr lang="pt-pt" sz="6800" dirty="0">
                <a:latin typeface="Arial" panose="020B0604020202020204" pitchFamily="34" charset="0"/>
                <a:cs typeface="Arial" panose="020B0604020202020204" pitchFamily="34" charset="0"/>
              </a:rPr>
              <a:t>localização do sistema básico autónomo de tratamento das águas residuais domésticas</a:t>
            </a:r>
          </a:p>
          <a:p>
            <a:pPr rtl="0">
              <a:lnSpc>
                <a:spcPct val="170000"/>
              </a:lnSpc>
            </a:pPr>
            <a:r>
              <a:rPr lang="pt-pt" sz="6800" dirty="0">
                <a:latin typeface="Arial" panose="020B0604020202020204" pitchFamily="34" charset="0"/>
                <a:cs typeface="Arial" panose="020B0604020202020204" pitchFamily="34" charset="0"/>
              </a:rPr>
              <a:t>localização das residências e dos poços de água</a:t>
            </a:r>
          </a:p>
          <a:p>
            <a:pPr rtl="0">
              <a:lnSpc>
                <a:spcPct val="170000"/>
              </a:lnSpc>
            </a:pPr>
            <a:r>
              <a:rPr lang="pt-pt" sz="6800" dirty="0">
                <a:latin typeface="Arial" panose="020B0604020202020204" pitchFamily="34" charset="0"/>
                <a:cs typeface="Arial" panose="020B0604020202020204" pitchFamily="34" charset="0"/>
              </a:rPr>
              <a:t>topografia</a:t>
            </a:r>
          </a:p>
          <a:p>
            <a:pPr rtl="0">
              <a:lnSpc>
                <a:spcPct val="170000"/>
              </a:lnSpc>
            </a:pPr>
            <a:r>
              <a:rPr lang="pt-pt" sz="6800" dirty="0">
                <a:latin typeface="Arial" panose="020B0604020202020204" pitchFamily="34" charset="0"/>
                <a:cs typeface="Arial" panose="020B0604020202020204" pitchFamily="34" charset="0"/>
              </a:rPr>
              <a:t>fontes de águas subterrâneas para impedir impactos negativos da contaminação das fontes de água como poços e furos</a:t>
            </a:r>
          </a:p>
          <a:p>
            <a:pPr rtl="0">
              <a:lnSpc>
                <a:spcPct val="170000"/>
              </a:lnSpc>
            </a:pPr>
            <a:r>
              <a:rPr lang="pt-pt" sz="6800" dirty="0">
                <a:latin typeface="Arial" panose="020B0604020202020204" pitchFamily="34" charset="0"/>
                <a:cs typeface="Arial" panose="020B0604020202020204" pitchFamily="34" charset="0"/>
              </a:rPr>
              <a:t>fontes de água superficiais para evitar impactos adversos ou o enriquecimento excessivo em nutrientes provenientes de contaminação</a:t>
            </a:r>
          </a:p>
          <a:p>
            <a:pPr rtl="0">
              <a:lnSpc>
                <a:spcPct val="170000"/>
              </a:lnSpc>
            </a:pPr>
            <a:r>
              <a:rPr lang="pt-pt" sz="6800" dirty="0">
                <a:latin typeface="Arial" panose="020B0604020202020204" pitchFamily="34" charset="0"/>
                <a:cs typeface="Arial" panose="020B0604020202020204" pitchFamily="34" charset="0"/>
              </a:rPr>
              <a:t>solos e declives que possam criar plumas de efluentes</a:t>
            </a:r>
          </a:p>
          <a:p>
            <a:pPr rtl="0">
              <a:lnSpc>
                <a:spcPct val="170000"/>
              </a:lnSpc>
            </a:pPr>
            <a:r>
              <a:rPr lang="pt-pt" sz="6800" dirty="0">
                <a:latin typeface="Arial" panose="020B0604020202020204" pitchFamily="34" charset="0"/>
                <a:cs typeface="Arial" panose="020B0604020202020204" pitchFamily="34" charset="0"/>
              </a:rPr>
              <a:t>populações potencialmente expostas</a:t>
            </a:r>
          </a:p>
          <a:p>
            <a:pPr rtl="0">
              <a:lnSpc>
                <a:spcPct val="170000"/>
              </a:lnSpc>
            </a:pPr>
            <a:endParaRPr lang="en-ZA" sz="2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49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3751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1" y="532288"/>
            <a:ext cx="7334250" cy="388428"/>
          </a:xfrm>
        </p:spPr>
        <p:txBody>
          <a:bodyPr rtlCol="0"/>
          <a:lstStyle/>
          <a:p>
            <a:pPr rtl="0"/>
            <a:r>
              <a:rPr lang="pt-pt" dirty="0"/>
              <a:t>ISO 24521</a:t>
            </a:r>
            <a:br>
              <a:rPr lang="en-ZA" dirty="0"/>
            </a:b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6945" y="1261017"/>
            <a:ext cx="9367588" cy="5095333"/>
          </a:xfrm>
        </p:spPr>
        <p:txBody>
          <a:bodyPr rtlCol="0">
            <a:normAutofit/>
          </a:bodyPr>
          <a:lstStyle/>
          <a:p>
            <a:pPr marL="285750" indent="-285750" algn="just">
              <a:lnSpc>
                <a:spcPct val="200000"/>
              </a:lnSpc>
            </a:pPr>
            <a:r>
              <a:rPr lang="pt-BR" sz="1900" dirty="0"/>
              <a:t>A </a:t>
            </a:r>
            <a:r>
              <a:rPr lang="pt-BR" sz="1900" b="1" dirty="0"/>
              <a:t>ISO 24521 </a:t>
            </a:r>
            <a:r>
              <a:rPr lang="pt-BR" sz="1900" dirty="0"/>
              <a:t>foi coordenada em conjunto pelo Quénia e pela Áustria</a:t>
            </a:r>
          </a:p>
          <a:p>
            <a:pPr marL="285750" lvl="0" indent="-285750" algn="just">
              <a:lnSpc>
                <a:spcPct val="200000"/>
              </a:lnSpc>
            </a:pPr>
            <a:r>
              <a:rPr lang="pt-BR" sz="1900" dirty="0"/>
              <a:t>Esta norma baseia-se na norma ISO 24511 - </a:t>
            </a:r>
            <a:r>
              <a:rPr lang="pt-BR" sz="1900" b="1" dirty="0"/>
              <a:t>Directrizes para a avaliação dos serviços de águas residuais </a:t>
            </a:r>
          </a:p>
          <a:p>
            <a:pPr marL="342900" lvl="0" indent="-342900" algn="just">
              <a:lnSpc>
                <a:spcPct val="200000"/>
              </a:lnSpc>
            </a:pPr>
            <a:r>
              <a:rPr lang="pt-BR" sz="1900" dirty="0"/>
              <a:t>Esta norma é usada em conjunto com a norma </a:t>
            </a:r>
            <a:r>
              <a:rPr lang="pt-BR" sz="1900" b="1" dirty="0"/>
              <a:t>ISO 24511</a:t>
            </a:r>
            <a:r>
              <a:rPr lang="pt-BR" sz="1900" dirty="0"/>
              <a:t> </a:t>
            </a:r>
          </a:p>
          <a:p>
            <a:pPr marL="285750" lvl="0" indent="-285750" algn="just">
              <a:lnSpc>
                <a:spcPct val="200000"/>
              </a:lnSpc>
            </a:pPr>
            <a:r>
              <a:rPr lang="pt-BR" sz="1900" dirty="0"/>
              <a:t> E alguns requisitos da norma ISO 24511 são aplicáveis a esta norma </a:t>
            </a:r>
          </a:p>
          <a:p>
            <a:pPr rtl="0"/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5</a:t>
            </a:fld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80814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513816"/>
            <a:ext cx="7334250" cy="388428"/>
          </a:xfrm>
        </p:spPr>
        <p:txBody>
          <a:bodyPr rtlCol="0"/>
          <a:lstStyle/>
          <a:p>
            <a:pPr rtl="0"/>
            <a:r>
              <a:rPr lang="pt-pt"/>
              <a:t>Causas de uma falha </a:t>
            </a:r>
            <a:br>
              <a:rPr lang="en-ZA" dirty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0932" y="1329280"/>
            <a:ext cx="10025168" cy="5095333"/>
          </a:xfrm>
        </p:spPr>
        <p:txBody>
          <a:bodyPr rtlCol="0">
            <a:normAutofit fontScale="40000" lnSpcReduction="20000"/>
          </a:bodyPr>
          <a:lstStyle/>
          <a:p>
            <a:pPr rtl="0">
              <a:lnSpc>
                <a:spcPct val="150000"/>
              </a:lnSpc>
            </a:pPr>
            <a:r>
              <a:rPr lang="pt-pt" sz="4100" dirty="0">
                <a:latin typeface="Arial" panose="020B0604020202020204" pitchFamily="34" charset="0"/>
                <a:cs typeface="Arial" panose="020B0604020202020204" pitchFamily="34" charset="0"/>
              </a:rPr>
              <a:t>O modo de falha pode ser dividido em duas categorias, defeito de concepção ou alteração do processo, que se pode descrever como algo que pode ser corrigido ou controlado. </a:t>
            </a:r>
          </a:p>
          <a:p>
            <a:pPr rtl="0">
              <a:lnSpc>
                <a:spcPct val="150000"/>
              </a:lnSpc>
            </a:pP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50000"/>
              </a:lnSpc>
            </a:pPr>
            <a:r>
              <a:rPr lang="pt-pt" sz="4100" b="1" dirty="0">
                <a:latin typeface="Arial" panose="020B0604020202020204" pitchFamily="34" charset="0"/>
                <a:cs typeface="Arial" panose="020B0604020202020204" pitchFamily="34" charset="0"/>
              </a:rPr>
              <a:t>Os potenciais modos de falha são identificados através das respostas às seguintes perguntas</a:t>
            </a:r>
            <a:r>
              <a:rPr lang="pt-pt" sz="41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rtl="0">
              <a:lnSpc>
                <a:spcPct val="150000"/>
              </a:lnSpc>
            </a:pPr>
            <a:r>
              <a:rPr lang="pt-pt" sz="4100" dirty="0">
                <a:latin typeface="Arial" panose="020B0604020202020204" pitchFamily="34" charset="0"/>
                <a:cs typeface="Arial" panose="020B0604020202020204" pitchFamily="34" charset="0"/>
              </a:rPr>
              <a:t>De que modo pode este </a:t>
            </a:r>
            <a:r>
              <a:rPr lang="pt-pt" sz="4100" dirty="0" err="1">
                <a:latin typeface="Arial" panose="020B0604020202020204" pitchFamily="34" charset="0"/>
                <a:cs typeface="Arial" panose="020B0604020202020204" pitchFamily="34" charset="0"/>
              </a:rPr>
              <a:t>sub-sistema</a:t>
            </a:r>
            <a:r>
              <a:rPr lang="pt-pt" sz="4100" dirty="0">
                <a:latin typeface="Arial" panose="020B0604020202020204" pitchFamily="34" charset="0"/>
                <a:cs typeface="Arial" panose="020B0604020202020204" pitchFamily="34" charset="0"/>
              </a:rPr>
              <a:t> não executar a função prevista?</a:t>
            </a:r>
          </a:p>
          <a:p>
            <a:pPr rtl="0">
              <a:lnSpc>
                <a:spcPct val="150000"/>
              </a:lnSpc>
            </a:pPr>
            <a:r>
              <a:rPr lang="pt-pt" sz="4100" dirty="0">
                <a:latin typeface="Arial" panose="020B0604020202020204" pitchFamily="34" charset="0"/>
                <a:cs typeface="Arial" panose="020B0604020202020204" pitchFamily="34" charset="0"/>
              </a:rPr>
              <a:t>O que é que pode correr mal ainda que o </a:t>
            </a:r>
            <a:r>
              <a:rPr lang="pt-pt" sz="4100" dirty="0" err="1">
                <a:latin typeface="Arial" panose="020B0604020202020204" pitchFamily="34" charset="0"/>
                <a:cs typeface="Arial" panose="020B0604020202020204" pitchFamily="34" charset="0"/>
              </a:rPr>
              <a:t>sub-sistema</a:t>
            </a:r>
            <a:r>
              <a:rPr lang="pt-pt" sz="4100" dirty="0">
                <a:latin typeface="Arial" panose="020B0604020202020204" pitchFamily="34" charset="0"/>
                <a:cs typeface="Arial" panose="020B0604020202020204" pitchFamily="34" charset="0"/>
              </a:rPr>
              <a:t> seja fabricado/montado segundo as especificações?</a:t>
            </a:r>
          </a:p>
          <a:p>
            <a:pPr rtl="0">
              <a:lnSpc>
                <a:spcPct val="150000"/>
              </a:lnSpc>
            </a:pPr>
            <a:r>
              <a:rPr lang="pt-pt" sz="4100" dirty="0">
                <a:latin typeface="Arial" panose="020B0604020202020204" pitchFamily="34" charset="0"/>
                <a:cs typeface="Arial" panose="020B0604020202020204" pitchFamily="34" charset="0"/>
              </a:rPr>
              <a:t>Se o funcionamento do </a:t>
            </a:r>
            <a:r>
              <a:rPr lang="pt-pt" sz="4100" dirty="0" err="1">
                <a:latin typeface="Arial" panose="020B0604020202020204" pitchFamily="34" charset="0"/>
                <a:cs typeface="Arial" panose="020B0604020202020204" pitchFamily="34" charset="0"/>
              </a:rPr>
              <a:t>sub-sistema</a:t>
            </a:r>
            <a:r>
              <a:rPr lang="pt-pt" sz="4100" dirty="0">
                <a:latin typeface="Arial" panose="020B0604020202020204" pitchFamily="34" charset="0"/>
                <a:cs typeface="Arial" panose="020B0604020202020204" pitchFamily="34" charset="0"/>
              </a:rPr>
              <a:t> for testado, de que modo é que se pode reconhecer o seu modo de falha?</a:t>
            </a:r>
          </a:p>
          <a:p>
            <a:pPr rtl="0">
              <a:lnSpc>
                <a:spcPct val="150000"/>
              </a:lnSpc>
            </a:pPr>
            <a:r>
              <a:rPr lang="pt-pt" sz="4100" dirty="0">
                <a:latin typeface="Arial" panose="020B0604020202020204" pitchFamily="34" charset="0"/>
                <a:cs typeface="Arial" panose="020B0604020202020204" pitchFamily="34" charset="0"/>
              </a:rPr>
              <a:t>Como é que o ambiente pode contribuir para uma falha ou provocá-la?</a:t>
            </a:r>
          </a:p>
          <a:p>
            <a:pPr rtl="0">
              <a:lnSpc>
                <a:spcPct val="150000"/>
              </a:lnSpc>
            </a:pPr>
            <a:r>
              <a:rPr lang="pt-pt" sz="4100" dirty="0">
                <a:latin typeface="Arial" panose="020B0604020202020204" pitchFamily="34" charset="0"/>
                <a:cs typeface="Arial" panose="020B0604020202020204" pitchFamily="34" charset="0"/>
              </a:rPr>
              <a:t>Na aplicação do </a:t>
            </a:r>
            <a:r>
              <a:rPr lang="pt-pt" sz="4100" dirty="0" err="1">
                <a:latin typeface="Arial" panose="020B0604020202020204" pitchFamily="34" charset="0"/>
                <a:cs typeface="Arial" panose="020B0604020202020204" pitchFamily="34" charset="0"/>
              </a:rPr>
              <a:t>sub-sistema</a:t>
            </a:r>
            <a:r>
              <a:rPr lang="pt-pt" sz="4100" dirty="0">
                <a:latin typeface="Arial" panose="020B0604020202020204" pitchFamily="34" charset="0"/>
                <a:cs typeface="Arial" panose="020B0604020202020204" pitchFamily="34" charset="0"/>
              </a:rPr>
              <a:t>, de que forma é que ele vai interagir com outros </a:t>
            </a:r>
            <a:r>
              <a:rPr lang="pt-pt" sz="4100" dirty="0" err="1">
                <a:latin typeface="Arial" panose="020B0604020202020204" pitchFamily="34" charset="0"/>
                <a:cs typeface="Arial" panose="020B0604020202020204" pitchFamily="34" charset="0"/>
              </a:rPr>
              <a:t>sub-sistemas</a:t>
            </a:r>
            <a:r>
              <a:rPr lang="pt-pt" sz="41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ZA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50</a:t>
            </a:fld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40804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9132" y="2506451"/>
            <a:ext cx="9044093" cy="1635779"/>
          </a:xfrm>
        </p:spPr>
        <p:txBody>
          <a:bodyPr rtlCol="0">
            <a:normAutofit/>
          </a:bodyPr>
          <a:lstStyle/>
          <a:p>
            <a:pPr rtl="0"/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Planeamento e construção</a:t>
            </a:r>
            <a:b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3200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0786" y="6356350"/>
            <a:ext cx="10967650" cy="365125"/>
          </a:xfrm>
        </p:spPr>
        <p:txBody>
          <a:bodyPr rtlCol="0"/>
          <a:lstStyle/>
          <a:p>
            <a:pPr rtl="0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SABS e COMISSÃO DE INVESTIGAÇÃO DA ÁGUA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51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10663132" y="5045554"/>
            <a:ext cx="955304" cy="8663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r="3761" b="32305"/>
          <a:stretch/>
        </p:blipFill>
        <p:spPr>
          <a:xfrm>
            <a:off x="5026591" y="3754316"/>
            <a:ext cx="1404000" cy="10217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6944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0786" y="6356350"/>
            <a:ext cx="10967650" cy="365125"/>
          </a:xfrm>
        </p:spPr>
        <p:txBody>
          <a:bodyPr rtlCol="0"/>
          <a:lstStyle/>
          <a:p>
            <a:pPr rtl="0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SABS e COMISSÃO DE INVESTIGAÇÃO DA ÁGUA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52</a:t>
            </a:fld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4372693" y="444289"/>
            <a:ext cx="6037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pt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Planeamento e construção</a:t>
            </a:r>
            <a:endParaRPr lang="en-Z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10663132" y="5045554"/>
            <a:ext cx="955304" cy="866305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419901151"/>
              </p:ext>
            </p:extLst>
          </p:nvPr>
        </p:nvGraphicFramePr>
        <p:xfrm>
          <a:off x="2032000" y="1113346"/>
          <a:ext cx="8267470" cy="5024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90979" y="2842036"/>
            <a:ext cx="14796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Risco e Avaliação e Gestão </a:t>
            </a:r>
          </a:p>
        </p:txBody>
      </p:sp>
      <p:sp>
        <p:nvSpPr>
          <p:cNvPr id="5" name="Rectangle 4"/>
          <p:cNvSpPr/>
          <p:nvPr/>
        </p:nvSpPr>
        <p:spPr>
          <a:xfrm>
            <a:off x="8003481" y="5707985"/>
            <a:ext cx="3050253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rtl="0"/>
            <a:r>
              <a:rPr lang="pt-pt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o-MD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Envolvimento das Partes Interessadas </a:t>
            </a:r>
          </a:p>
          <a:p>
            <a:pPr lvl="0" rtl="0"/>
            <a:r>
              <a:rPr lang="pt-pt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Métodos de consciencialização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77122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067" y="257789"/>
            <a:ext cx="7627320" cy="806994"/>
          </a:xfrm>
        </p:spPr>
        <p:txBody>
          <a:bodyPr rtlCol="0"/>
          <a:lstStyle/>
          <a:p>
            <a:r>
              <a:rPr lang="pt-pt" sz="2000" dirty="0"/>
              <a:t>Critérios de selecção das tecnologias básicas </a:t>
            </a:r>
            <a:br>
              <a:rPr lang="pt-PT" sz="2000" dirty="0"/>
            </a:br>
            <a:r>
              <a:rPr lang="pt-pt" sz="2000" dirty="0"/>
              <a:t>autónomas adequadas para as águas residuais domésticas</a:t>
            </a:r>
            <a:br>
              <a:rPr lang="en-ZA" sz="2000" dirty="0"/>
            </a:br>
            <a:endParaRPr lang="en-ZA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0787" y="1151785"/>
            <a:ext cx="9753600" cy="5095333"/>
          </a:xfrm>
        </p:spPr>
        <p:txBody>
          <a:bodyPr rtlCol="0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pt" sz="1800" dirty="0"/>
              <a:t>O critério de aceitação pelos agregados familiares e pelos profissionais de saneamento locais </a:t>
            </a:r>
          </a:p>
          <a:p>
            <a:pPr>
              <a:lnSpc>
                <a:spcPct val="150000"/>
              </a:lnSpc>
            </a:pPr>
            <a:r>
              <a:rPr lang="pt-pt" sz="1800" dirty="0"/>
              <a:t>O critério do tempo de vida útil da infra-estrutura </a:t>
            </a:r>
          </a:p>
          <a:p>
            <a:pPr>
              <a:lnSpc>
                <a:spcPct val="150000"/>
              </a:lnSpc>
            </a:pPr>
            <a:r>
              <a:rPr lang="pt-pt" sz="1800" dirty="0"/>
              <a:t>O critério da eficiência da tecnologia </a:t>
            </a:r>
          </a:p>
          <a:p>
            <a:pPr>
              <a:lnSpc>
                <a:spcPct val="150000"/>
              </a:lnSpc>
            </a:pPr>
            <a:r>
              <a:rPr lang="pt-pt" sz="1800" dirty="0"/>
              <a:t>O critério dos custos de investimento, funcionamento e manutenção</a:t>
            </a:r>
          </a:p>
          <a:p>
            <a:pPr>
              <a:lnSpc>
                <a:spcPct val="150000"/>
              </a:lnSpc>
            </a:pPr>
            <a:r>
              <a:rPr lang="pt-pt" sz="1800" dirty="0"/>
              <a:t>O critério de concepção, construção, operação e manutenção </a:t>
            </a:r>
          </a:p>
          <a:p>
            <a:pPr>
              <a:lnSpc>
                <a:spcPct val="150000"/>
              </a:lnSpc>
            </a:pPr>
            <a:r>
              <a:rPr lang="pt-pt" sz="1800" dirty="0"/>
              <a:t>O critério de acessibilidade</a:t>
            </a:r>
          </a:p>
          <a:p>
            <a:pPr>
              <a:lnSpc>
                <a:spcPct val="150000"/>
              </a:lnSpc>
            </a:pPr>
            <a:r>
              <a:rPr lang="pt-pt" sz="1800" dirty="0"/>
              <a:t>O critério de intervalo</a:t>
            </a:r>
          </a:p>
          <a:p>
            <a:pPr>
              <a:lnSpc>
                <a:spcPct val="150000"/>
              </a:lnSpc>
            </a:pPr>
            <a:r>
              <a:rPr lang="pt-pt" sz="1800" dirty="0"/>
              <a:t>O critério da área de superfície exigida</a:t>
            </a:r>
          </a:p>
          <a:p>
            <a:pPr>
              <a:lnSpc>
                <a:spcPct val="150000"/>
              </a:lnSpc>
            </a:pPr>
            <a:r>
              <a:rPr lang="pt-pt" sz="1800" dirty="0"/>
              <a:t>O critério dos requisitos em matéria de água</a:t>
            </a:r>
          </a:p>
          <a:p>
            <a:pPr>
              <a:lnSpc>
                <a:spcPct val="150000"/>
              </a:lnSpc>
            </a:pPr>
            <a:r>
              <a:rPr lang="pt-pt" sz="1800" dirty="0"/>
              <a:t>O critério da disponibilidade de energia</a:t>
            </a:r>
            <a:endParaRPr lang="en-ZA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53</a:t>
            </a:fld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6923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50787" y="1122363"/>
            <a:ext cx="9759758" cy="2387600"/>
          </a:xfrm>
        </p:spPr>
        <p:txBody>
          <a:bodyPr rtlCol="0"/>
          <a:lstStyle/>
          <a:p>
            <a:pPr rtl="0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Exploração e Manutenção</a:t>
            </a:r>
            <a:endParaRPr lang="en-ZA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0786" y="6356350"/>
            <a:ext cx="10967650" cy="365125"/>
          </a:xfrm>
        </p:spPr>
        <p:txBody>
          <a:bodyPr rtlCol="0"/>
          <a:lstStyle/>
          <a:p>
            <a:pPr rtl="0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SABS e COMISSÃO DE INVESTIGAÇÃO DA ÁGUA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54</a:t>
            </a:fld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3490756" y="398493"/>
            <a:ext cx="6037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pt" sz="2400" b="1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10663132" y="5045554"/>
            <a:ext cx="955304" cy="866305"/>
          </a:xfrm>
          <a:prstGeom prst="rect">
            <a:avLst/>
          </a:prstGeom>
        </p:spPr>
      </p:pic>
      <p:pic>
        <p:nvPicPr>
          <p:cNvPr id="19" name="Picture 2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362676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8864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513816"/>
            <a:ext cx="7334250" cy="388428"/>
          </a:xfrm>
        </p:spPr>
        <p:txBody>
          <a:bodyPr rtlCol="0"/>
          <a:lstStyle/>
          <a:p>
            <a:pPr rtl="0"/>
            <a:r>
              <a:rPr lang="pt-pt"/>
              <a:t>Exploração e Manutenção </a:t>
            </a:r>
            <a:br>
              <a:rPr lang="en-ZA" dirty="0"/>
            </a:b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4896" y="1261017"/>
            <a:ext cx="10099304" cy="509533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Serviços básicos autónomos de águas residuais domésticas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Instruções escritas e visuais para os planos de exploração e manutenção </a:t>
            </a:r>
          </a:p>
          <a:p>
            <a:pPr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Planos de eliminação  </a:t>
            </a:r>
          </a:p>
          <a:p>
            <a:pPr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Planos de educação e formação</a:t>
            </a:r>
          </a:p>
          <a:p>
            <a:pPr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O planeamento da operação e da manutenção deve ter em conta as responsabilidades definidas </a:t>
            </a:r>
          </a:p>
          <a:p>
            <a:pPr marL="0" indent="0" rtl="0">
              <a:lnSpc>
                <a:spcPct val="200000"/>
              </a:lnSpc>
              <a:buNone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55</a:t>
            </a:fld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9579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600" y="1865337"/>
            <a:ext cx="6479512" cy="3596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503202"/>
            <a:ext cx="7334250" cy="399042"/>
          </a:xfrm>
        </p:spPr>
        <p:txBody>
          <a:bodyPr rtlCol="0"/>
          <a:lstStyle/>
          <a:p>
            <a:pPr rtl="0"/>
            <a:r>
              <a:rPr lang="pt-pt"/>
              <a:t>Exploração e Manutenção </a:t>
            </a:r>
            <a:br>
              <a:rPr lang="en-ZA" dirty="0"/>
            </a:br>
            <a:endParaRPr lang="en-ZA" dirty="0"/>
          </a:p>
        </p:txBody>
      </p:sp>
      <p:sp>
        <p:nvSpPr>
          <p:cNvPr id="13" name="Content Placeholder 1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rtl="0">
              <a:buNone/>
            </a:pPr>
            <a:r>
              <a:rPr lang="pt-pt" sz="1800" b="1">
                <a:latin typeface="Arial" panose="020B0604020202020204" pitchFamily="34" charset="0"/>
                <a:cs typeface="Arial" panose="020B0604020202020204" pitchFamily="34" charset="0"/>
              </a:rPr>
              <a:t>Elaboração de instruções de planos de exploração e manutenção, planos de deposição e/ou planos de educação e formação</a:t>
            </a:r>
            <a:endParaRPr lang="en-Z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56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4644" y="1953929"/>
            <a:ext cx="821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Objectivos funcionais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6410" y="2723159"/>
            <a:ext cx="119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 funcional e instruções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9676" y="4685054"/>
            <a:ext cx="11141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Comunicação dos </a:t>
            </a:r>
            <a:r>
              <a:rPr lang="pt-pt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objectivos</a:t>
            </a:r>
            <a:r>
              <a:rPr lang="pt-p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sistema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5126" y="3643059"/>
            <a:ext cx="11141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Planos de educação e formação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84282" y="3699253"/>
            <a:ext cx="83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Planos de eliminação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65015" y="4710810"/>
            <a:ext cx="950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Programas de manutenção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3626" y="4742560"/>
            <a:ext cx="885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Técnicas de recolha de resíduos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03428" y="3722317"/>
            <a:ext cx="1328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Planos operacionais e</a:t>
            </a:r>
            <a:br>
              <a:rPr lang="ro-MD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manutenção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66327" y="4697685"/>
            <a:ext cx="823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Formação do</a:t>
            </a:r>
            <a:r>
              <a:rPr lang="ro-MD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operador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37462" y="4719599"/>
            <a:ext cx="9508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Procedimentos</a:t>
            </a:r>
            <a:r>
              <a:rPr lang="ro-MD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operacionais normais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5385" y="4739904"/>
            <a:ext cx="1084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Técnicas de transporte de resíduos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41544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647" y="201178"/>
            <a:ext cx="7334250" cy="845084"/>
          </a:xfrm>
        </p:spPr>
        <p:txBody>
          <a:bodyPr rtlCol="0"/>
          <a:lstStyle/>
          <a:p>
            <a:pPr rtl="0"/>
            <a:r>
              <a:rPr lang="pt-pt" dirty="0"/>
              <a:t>Desenvolvimento de planos e </a:t>
            </a:r>
            <a:br>
              <a:rPr lang="pt-PT" dirty="0"/>
            </a:br>
            <a:r>
              <a:rPr lang="pt-pt" dirty="0"/>
              <a:t>instruções operacionais</a:t>
            </a:r>
            <a:br>
              <a:rPr lang="en-US" dirty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081630"/>
            <a:ext cx="10034482" cy="5095333"/>
          </a:xfrm>
        </p:spPr>
        <p:txBody>
          <a:bodyPr rtlCol="0">
            <a:normAutofit/>
          </a:bodyPr>
          <a:lstStyle/>
          <a:p>
            <a:pPr rtl="0">
              <a:lnSpc>
                <a:spcPct val="20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 sequência de todas as operações essenciais deve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rtl="0">
              <a:lnSpc>
                <a:spcPct val="20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definir o tratamento dos resíduos domésticos</a:t>
            </a:r>
          </a:p>
          <a:p>
            <a:pPr lvl="1" rtl="0">
              <a:lnSpc>
                <a:spcPct val="20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definir as tarefas necessárias para manter o processo, incluindo a deposição dos resíduos e a descarga do efluente </a:t>
            </a:r>
          </a:p>
          <a:p>
            <a:pPr rtl="0">
              <a:lnSpc>
                <a:spcPct val="20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Documentação com representações visuais ou instruções </a:t>
            </a:r>
          </a:p>
          <a:p>
            <a:pPr rtl="0">
              <a:lnSpc>
                <a:spcPct val="20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Estes documentos devem minimizar os problemas devidos à língua ou à educação </a:t>
            </a:r>
          </a:p>
          <a:p>
            <a:pPr rtl="0">
              <a:lnSpc>
                <a:spcPct val="20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Sempre que necessário, devem ser preparadas instruções de trabalho mais pormenorizadas </a:t>
            </a:r>
          </a:p>
          <a:p>
            <a:pPr rtl="0"/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57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22393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727" y="2001679"/>
            <a:ext cx="2438198" cy="2694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036" y="241150"/>
            <a:ext cx="7334250" cy="388428"/>
          </a:xfrm>
        </p:spPr>
        <p:txBody>
          <a:bodyPr rtlCol="0"/>
          <a:lstStyle/>
          <a:p>
            <a:pPr rtl="0"/>
            <a:r>
              <a:rPr lang="pt-pt" dirty="0"/>
              <a:t>Desenvolvimento de planos e </a:t>
            </a:r>
            <a:br>
              <a:rPr lang="pt-PT" dirty="0"/>
            </a:br>
            <a:r>
              <a:rPr lang="pt-pt" dirty="0"/>
              <a:t>instruções operacionais</a:t>
            </a:r>
            <a:br>
              <a:rPr lang="en-US" dirty="0"/>
            </a:b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58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10663132" y="5045554"/>
            <a:ext cx="955304" cy="866305"/>
          </a:xfrm>
          <a:prstGeom prst="rect">
            <a:avLst/>
          </a:prstGeom>
        </p:spPr>
      </p:pic>
      <p:pic>
        <p:nvPicPr>
          <p:cNvPr id="14" name="Picture 6" descr="Related 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" t="4794" r="4463" b="22769"/>
          <a:stretch/>
        </p:blipFill>
        <p:spPr bwMode="auto">
          <a:xfrm>
            <a:off x="6096000" y="2056323"/>
            <a:ext cx="2602753" cy="266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37369" y="2056323"/>
            <a:ext cx="1520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Utilização de uma sanita masculina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2118" y="2130211"/>
            <a:ext cx="620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4950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6295" y="215402"/>
            <a:ext cx="7334250" cy="437699"/>
          </a:xfrm>
        </p:spPr>
        <p:txBody>
          <a:bodyPr rtlCol="0"/>
          <a:lstStyle/>
          <a:p>
            <a:pPr rtl="0"/>
            <a:r>
              <a:rPr lang="pt-pt" dirty="0"/>
              <a:t>Desenvolvimento de planos e instruções </a:t>
            </a:r>
            <a:br>
              <a:rPr lang="pt-PT" dirty="0"/>
            </a:br>
            <a:r>
              <a:rPr lang="pt-pt" dirty="0"/>
              <a:t>de manutenção</a:t>
            </a:r>
            <a:br>
              <a:rPr lang="en-US" dirty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6945" y="1261017"/>
            <a:ext cx="9753600" cy="5095333"/>
          </a:xfrm>
        </p:spPr>
        <p:txBody>
          <a:bodyPr rtlCol="0">
            <a:noAutofit/>
          </a:bodyPr>
          <a:lstStyle/>
          <a:p>
            <a:pPr rtl="0">
              <a:lnSpc>
                <a:spcPct val="120000"/>
              </a:lnSpc>
            </a:pPr>
            <a:endParaRPr lang="en-US" sz="1800" b="1" dirty="0"/>
          </a:p>
          <a:p>
            <a:pPr rtl="0">
              <a:lnSpc>
                <a:spcPct val="120000"/>
              </a:lnSpc>
            </a:pPr>
            <a:r>
              <a:rPr lang="pt-pt" sz="1800" b="1" dirty="0"/>
              <a:t>O Plano de Manutenção </a:t>
            </a:r>
            <a:r>
              <a:rPr lang="pt-pt" sz="1800" dirty="0"/>
              <a:t>do sistema deve ser </a:t>
            </a:r>
            <a:r>
              <a:rPr lang="pt-pt" sz="1800" b="1" dirty="0"/>
              <a:t>Preventivo</a:t>
            </a:r>
            <a:r>
              <a:rPr lang="pt-pt" sz="1800" dirty="0"/>
              <a:t> e </a:t>
            </a:r>
            <a:r>
              <a:rPr lang="pt-pt" sz="1800" b="1" dirty="0" err="1"/>
              <a:t>Reactivo</a:t>
            </a:r>
            <a:endParaRPr lang="en-US" sz="1800" b="1" dirty="0">
              <a:solidFill>
                <a:srgbClr val="FF0000"/>
              </a:solidFill>
            </a:endParaRPr>
          </a:p>
          <a:p>
            <a:pPr marL="0" indent="0" rtl="0">
              <a:lnSpc>
                <a:spcPct val="120000"/>
              </a:lnSpc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marL="0" indent="0" rtl="0">
              <a:lnSpc>
                <a:spcPct val="120000"/>
              </a:lnSpc>
              <a:buNone/>
            </a:pPr>
            <a:r>
              <a:rPr lang="pt-pt" sz="1800" b="1" dirty="0">
                <a:solidFill>
                  <a:srgbClr val="FF0000"/>
                </a:solidFill>
              </a:rPr>
              <a:t>O plano preventivo inclui:</a:t>
            </a:r>
          </a:p>
          <a:p>
            <a:pPr lvl="2" rtl="0">
              <a:lnSpc>
                <a:spcPct val="12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Manutenção </a:t>
            </a:r>
            <a:r>
              <a:rPr lang="pt-pt" sz="1800" dirty="0" err="1">
                <a:latin typeface="Arial" panose="020B0604020202020204" pitchFamily="34" charset="0"/>
                <a:cs typeface="Arial" panose="020B0604020202020204" pitchFamily="34" charset="0"/>
              </a:rPr>
              <a:t>efectuada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a intervalos programados ou orientados para as condições previstas, a fim de evitar, minimizar ou retardar falhas ou ineficácia no tratamento das águas residuais domésticas</a:t>
            </a:r>
          </a:p>
          <a:p>
            <a:pPr rtl="0"/>
            <a:endParaRPr lang="en-ZA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59</a:t>
            </a:fld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8393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1" y="513816"/>
            <a:ext cx="7334250" cy="388428"/>
          </a:xfrm>
        </p:spPr>
        <p:txBody>
          <a:bodyPr rtlCol="0"/>
          <a:lstStyle/>
          <a:p>
            <a:pPr rtl="0"/>
            <a:r>
              <a:rPr lang="pt-pt" dirty="0"/>
              <a:t>INTRODUÇÃO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6945" y="1261017"/>
            <a:ext cx="10038764" cy="5095333"/>
          </a:xfrm>
        </p:spPr>
        <p:txBody>
          <a:bodyPr rtlCol="0">
            <a:normAutofit fontScale="77500" lnSpcReduction="20000"/>
          </a:bodyPr>
          <a:lstStyle/>
          <a:p>
            <a:pPr rtl="0">
              <a:lnSpc>
                <a:spcPct val="200000"/>
              </a:lnSpc>
            </a:pPr>
            <a:r>
              <a:rPr lang="pt-pt" sz="2400" b="1" dirty="0">
                <a:solidFill>
                  <a:srgbClr val="FF0000"/>
                </a:solidFill>
              </a:rPr>
              <a:t>Existem 3 normas ISO que abordam os serviços de água:</a:t>
            </a:r>
            <a:r>
              <a:rPr lang="pt-pt" sz="2400" dirty="0">
                <a:solidFill>
                  <a:srgbClr val="FF0000"/>
                </a:solidFill>
              </a:rPr>
              <a:t> </a:t>
            </a:r>
          </a:p>
          <a:p>
            <a:pPr rtl="0">
              <a:lnSpc>
                <a:spcPct val="200000"/>
              </a:lnSpc>
            </a:pPr>
            <a:r>
              <a:rPr lang="pt-pt" dirty="0" err="1"/>
              <a:t>Actividades</a:t>
            </a:r>
            <a:r>
              <a:rPr lang="pt-pt" dirty="0"/>
              <a:t> relacionadas com a água potável e os serviços de águas residuais:</a:t>
            </a:r>
            <a:endParaRPr lang="en-ZA" dirty="0"/>
          </a:p>
          <a:p>
            <a:pPr marL="635508" lvl="1" indent="-342900" rtl="0">
              <a:lnSpc>
                <a:spcPct val="200000"/>
              </a:lnSpc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ISO 24510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Orientações para a avaliação e para a melhoria do serviço prestado aos utilizadores </a:t>
            </a:r>
          </a:p>
          <a:p>
            <a:pPr marL="635508" lvl="1" indent="-342900" rtl="0">
              <a:lnSpc>
                <a:spcPct val="200000"/>
              </a:lnSpc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ISO 24511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Orientações para a gestão e a avaliação dos serviços de águas residuais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508" lvl="1" indent="-342900" rtl="0">
              <a:lnSpc>
                <a:spcPct val="200000"/>
              </a:lnSpc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ISO 24512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: Orientações para a gestão e a avaliação dos serviços de abastecimento de água potável</a:t>
            </a:r>
          </a:p>
          <a:p>
            <a:pPr rtl="0"/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48700" y="6316667"/>
            <a:ext cx="2743200" cy="365125"/>
          </a:xfrm>
        </p:spPr>
        <p:txBody>
          <a:bodyPr rtlCol="0"/>
          <a:lstStyle/>
          <a:p>
            <a:pPr rtl="0"/>
            <a:fld id="{3AF06680-C8A7-4B16-9D12-C8E67A63F5D0}" type="slidenum">
              <a:rPr lang="en-ZA" smtClean="0"/>
              <a:t>6</a:t>
            </a:fld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5262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504" y="175570"/>
            <a:ext cx="7334250" cy="437699"/>
          </a:xfrm>
        </p:spPr>
        <p:txBody>
          <a:bodyPr rtlCol="0"/>
          <a:lstStyle/>
          <a:p>
            <a:pPr rtl="0"/>
            <a:r>
              <a:rPr lang="pt-pt" dirty="0"/>
              <a:t>Desenvolvimento de planos e instruções </a:t>
            </a:r>
            <a:br>
              <a:rPr lang="pt-PT" dirty="0"/>
            </a:br>
            <a:r>
              <a:rPr lang="pt-pt" dirty="0"/>
              <a:t>de manutenção</a:t>
            </a:r>
            <a:br>
              <a:rPr lang="en-US" dirty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6945" y="1261017"/>
            <a:ext cx="9753600" cy="5095333"/>
          </a:xfrm>
        </p:spPr>
        <p:txBody>
          <a:bodyPr rtlCol="0">
            <a:noAutofit/>
          </a:bodyPr>
          <a:lstStyle/>
          <a:p>
            <a:pPr marL="201168" lvl="1" indent="0" rtl="0">
              <a:lnSpc>
                <a:spcPct val="120000"/>
              </a:lnSpc>
              <a:buNone/>
            </a:pP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Vantagens da Manutenção Preventiva</a:t>
            </a:r>
          </a:p>
          <a:p>
            <a:pPr lvl="2"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 manutenção preventiva elimina muitos problemas que provocam manutenção não planeada.</a:t>
            </a:r>
          </a:p>
          <a:p>
            <a:pPr lvl="2"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Reduz a probabilidade de falha </a:t>
            </a:r>
          </a:p>
          <a:p>
            <a:pPr lvl="2"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Melhora a segurança </a:t>
            </a:r>
          </a:p>
          <a:p>
            <a:pPr lvl="2"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Rentável </a:t>
            </a:r>
          </a:p>
          <a:p>
            <a:pPr lvl="2"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Reduz a frequência das reparações </a:t>
            </a:r>
          </a:p>
          <a:p>
            <a:pPr lvl="2"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Poupa energia</a:t>
            </a:r>
          </a:p>
          <a:p>
            <a:pPr lvl="2"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Flexível </a:t>
            </a:r>
          </a:p>
          <a:p>
            <a:pPr lvl="2"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Reduz os tempos de paragem </a:t>
            </a:r>
          </a:p>
          <a:p>
            <a:pPr rtl="0"/>
            <a:endParaRPr lang="en-ZA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60</a:t>
            </a:fld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27379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1" y="196472"/>
            <a:ext cx="7334250" cy="388428"/>
          </a:xfrm>
        </p:spPr>
        <p:txBody>
          <a:bodyPr rtlCol="0"/>
          <a:lstStyle/>
          <a:p>
            <a:pPr rtl="0"/>
            <a:r>
              <a:rPr lang="pt-pt" dirty="0">
                <a:solidFill>
                  <a:prstClr val="black"/>
                </a:solidFill>
              </a:rPr>
              <a:t>Desenvolvimento de planos e instruções </a:t>
            </a:r>
            <a:br>
              <a:rPr lang="pt-PT" dirty="0">
                <a:solidFill>
                  <a:prstClr val="black"/>
                </a:solidFill>
              </a:rPr>
            </a:br>
            <a:r>
              <a:rPr lang="pt-pt" dirty="0">
                <a:solidFill>
                  <a:prstClr val="black"/>
                </a:solidFill>
              </a:rPr>
              <a:t>de manutenção</a:t>
            </a:r>
            <a:br>
              <a:rPr lang="en-US" dirty="0">
                <a:solidFill>
                  <a:prstClr val="black"/>
                </a:solidFill>
              </a:rPr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1" y="1261017"/>
            <a:ext cx="9753600" cy="5095333"/>
          </a:xfrm>
        </p:spPr>
        <p:txBody>
          <a:bodyPr rtlCol="0">
            <a:normAutofit/>
          </a:bodyPr>
          <a:lstStyle/>
          <a:p>
            <a:pPr marL="384048" lvl="2" indent="0" rtl="0">
              <a:lnSpc>
                <a:spcPct val="150000"/>
              </a:lnSpc>
              <a:buNone/>
            </a:pPr>
            <a:r>
              <a:rPr lang="pt-p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manutenção </a:t>
            </a:r>
            <a:r>
              <a:rPr lang="pt-pt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reactiva</a:t>
            </a:r>
            <a:r>
              <a:rPr lang="pt-p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inclui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86918" lvl="1" indent="-285750"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Manutenção </a:t>
            </a:r>
            <a:r>
              <a:rPr lang="pt-pt" sz="1800" dirty="0" err="1">
                <a:latin typeface="Arial" panose="020B0604020202020204" pitchFamily="34" charset="0"/>
                <a:cs typeface="Arial" panose="020B0604020202020204" pitchFamily="34" charset="0"/>
              </a:rPr>
              <a:t>efectuada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após uma falha do equipamento, processo de tratamento ou paragem</a:t>
            </a:r>
          </a:p>
          <a:p>
            <a:pPr marL="486918" lvl="1" indent="-285750"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Envolve </a:t>
            </a:r>
            <a:r>
              <a:rPr lang="pt-pt" sz="1800" dirty="0" err="1"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necessárias para reparar ou restaurar o sistema para uma condição ou nível de desempenho satisfatório.</a:t>
            </a:r>
          </a:p>
          <a:p>
            <a:pPr marL="486918" lvl="1" indent="-285750"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Degradação constante do desempenho do equipamento </a:t>
            </a:r>
          </a:p>
          <a:p>
            <a:pPr marL="486918" lvl="1" indent="-285750"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Responder a situações de emergência</a:t>
            </a:r>
          </a:p>
          <a:p>
            <a:pPr rtl="0">
              <a:lnSpc>
                <a:spcPct val="150000"/>
              </a:lnSpc>
            </a:pPr>
            <a:endParaRPr lang="en-ZA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61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18112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76295" y="198570"/>
            <a:ext cx="7334250" cy="806994"/>
          </a:xfrm>
        </p:spPr>
        <p:txBody>
          <a:bodyPr rtlCol="0"/>
          <a:lstStyle/>
          <a:p>
            <a:pPr rtl="0"/>
            <a:r>
              <a:rPr lang="pt-pt" kern="0" spc="-50" dirty="0">
                <a:solidFill>
                  <a:prstClr val="black"/>
                </a:solidFill>
              </a:rPr>
              <a:t>Elaboração de planos e instruções para </a:t>
            </a:r>
            <a:br>
              <a:rPr lang="pt-PT" kern="0" spc="-50" dirty="0">
                <a:solidFill>
                  <a:prstClr val="black"/>
                </a:solidFill>
              </a:rPr>
            </a:br>
            <a:r>
              <a:rPr lang="pt-pt" kern="0" spc="-50" dirty="0">
                <a:solidFill>
                  <a:prstClr val="black"/>
                </a:solidFill>
              </a:rPr>
              <a:t>a recolha de resíduos</a:t>
            </a:r>
            <a:br>
              <a:rPr lang="en-ZA" b="0" kern="0" dirty="0">
                <a:solidFill>
                  <a:sysClr val="windowText" lastClr="000000"/>
                </a:solidFill>
              </a:rPr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4896" y="1261017"/>
            <a:ext cx="8526813" cy="5095333"/>
          </a:xfrm>
        </p:spPr>
        <p:txBody>
          <a:bodyPr rtlCol="0">
            <a:noAutofit/>
          </a:bodyPr>
          <a:lstStyle/>
          <a:p>
            <a:pPr rtl="0"/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As águas residuais domésticas são recolhidas de diferentes tipos de sanitas</a:t>
            </a:r>
          </a:p>
          <a:p>
            <a:pPr rtl="0"/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Sempre que possível, as fezes e a urina devem ser separadas para facilitar a reutilização</a:t>
            </a:r>
          </a:p>
          <a:p>
            <a:pPr marL="0" indent="0" rtl="0">
              <a:buNone/>
            </a:pPr>
            <a:endParaRPr lang="en-US" sz="1600" dirty="0"/>
          </a:p>
          <a:p>
            <a:pPr marL="0" indent="0" rtl="0">
              <a:buNone/>
            </a:pP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Técnicas de recolha de Fezes e Urina:</a:t>
            </a:r>
            <a:r>
              <a:rPr lang="pt-p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rtl="0">
              <a:lnSpc>
                <a:spcPct val="100000"/>
              </a:lnSpc>
            </a:pPr>
            <a:r>
              <a:rPr lang="pt-pt" sz="1600" dirty="0"/>
              <a:t>S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istema de fossa dupla </a:t>
            </a:r>
          </a:p>
          <a:p>
            <a:pPr rtl="0">
              <a:lnSpc>
                <a:spcPct val="100000"/>
              </a:lnSpc>
            </a:pPr>
            <a:r>
              <a:rPr lang="pt-pt" sz="1600" dirty="0"/>
              <a:t>C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ontentores ou tambores de plástico ou metal. </a:t>
            </a:r>
          </a:p>
          <a:p>
            <a:pPr rtl="0">
              <a:lnSpc>
                <a:spcPct val="100000"/>
              </a:lnSpc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Os excrementos também podem ser recolhidos em depósitos e câmaras. </a:t>
            </a:r>
          </a:p>
          <a:p>
            <a:pPr marL="0" indent="0" rtl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Instruções:</a:t>
            </a:r>
          </a:p>
          <a:p>
            <a:pPr rtl="0">
              <a:lnSpc>
                <a:spcPct val="100000"/>
              </a:lnSpc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Os sistemas de recolha devem ser estruturalmente resistentes às fissuras </a:t>
            </a:r>
          </a:p>
          <a:p>
            <a:pPr rtl="0">
              <a:lnSpc>
                <a:spcPct val="100000"/>
              </a:lnSpc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Deve ser verificado com regularidade para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detectar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fugas.</a:t>
            </a:r>
          </a:p>
          <a:p>
            <a:pPr rtl="0">
              <a:lnSpc>
                <a:spcPct val="100000"/>
              </a:lnSpc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A capacidade deve ser controlada para evitar o extravasamento dos </a:t>
            </a:r>
            <a:br>
              <a:rPr lang="ro-MD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excrementos</a:t>
            </a:r>
          </a:p>
          <a:p>
            <a:pPr rtl="0">
              <a:lnSpc>
                <a:spcPct val="150000"/>
              </a:lnSpc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62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  <p:pic>
        <p:nvPicPr>
          <p:cNvPr id="14" name="Picture 2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161" y="2493543"/>
            <a:ext cx="2340000" cy="162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161" y="4201156"/>
            <a:ext cx="2340000" cy="151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08286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141430"/>
            <a:ext cx="7334250" cy="806994"/>
          </a:xfrm>
        </p:spPr>
        <p:txBody>
          <a:bodyPr rtlCol="0"/>
          <a:lstStyle/>
          <a:p>
            <a:pPr rtl="0"/>
            <a:r>
              <a:rPr lang="pt-pt" kern="0" spc="-50" dirty="0">
                <a:solidFill>
                  <a:prstClr val="black"/>
                </a:solidFill>
              </a:rPr>
              <a:t>Elaboração de planos e instruções para </a:t>
            </a:r>
            <a:br>
              <a:rPr lang="pt-PT" kern="0" spc="-50" dirty="0">
                <a:solidFill>
                  <a:prstClr val="black"/>
                </a:solidFill>
              </a:rPr>
            </a:br>
            <a:r>
              <a:rPr lang="pt-pt" kern="0" spc="-50" dirty="0">
                <a:solidFill>
                  <a:prstClr val="black"/>
                </a:solidFill>
              </a:rPr>
              <a:t>a recolha de resíduos</a:t>
            </a:r>
            <a:br>
              <a:rPr lang="en-ZA" kern="0" dirty="0">
                <a:solidFill>
                  <a:sysClr val="windowText" lastClr="000000"/>
                </a:solidFill>
              </a:rPr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4895" y="1329280"/>
            <a:ext cx="10018237" cy="5095333"/>
          </a:xfrm>
        </p:spPr>
        <p:txBody>
          <a:bodyPr rtlCol="0">
            <a:noAutofit/>
          </a:bodyPr>
          <a:lstStyle/>
          <a:p>
            <a:pPr marL="0" lvl="0" indent="0" rtl="0">
              <a:buNone/>
            </a:pP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As técnicas de implementação, exploração e recolha devem:</a:t>
            </a:r>
            <a:r>
              <a:rPr lang="pt-p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rtl="0">
              <a:lnSpc>
                <a:spcPct val="150000"/>
              </a:lnSpc>
            </a:pPr>
            <a:r>
              <a:rPr lang="pt-pt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Incluir a remoção regular dos excrementos</a:t>
            </a:r>
          </a:p>
          <a:p>
            <a:pPr lvl="0" rtl="0">
              <a:lnSpc>
                <a:spcPct val="150000"/>
              </a:lnSpc>
            </a:pPr>
            <a:r>
              <a:rPr lang="pt-pt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800" dirty="0">
                <a:solidFill>
                  <a:prstClr val="black"/>
                </a:solidFill>
              </a:rPr>
              <a:t>A</a:t>
            </a:r>
            <a:r>
              <a:rPr lang="pt-pt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manipulação segura das fezes e da urina, uma vez que podem conter agentes patogénicos - desenvolver SOP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 sustentabilidade e continuidade de todo o sistema de saneamento depende de uma boa organização e gestão dos sistemas de transporte</a:t>
            </a:r>
          </a:p>
          <a:p>
            <a:pPr marL="0" indent="0" rtl="0">
              <a:lnSpc>
                <a:spcPct val="150000"/>
              </a:lnSpc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pt-pt" sz="1800" b="1" dirty="0"/>
              <a:t>O T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ransporte depende de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Quantidade (Volume) das águas residuais e das lamas  </a:t>
            </a:r>
          </a:p>
          <a:p>
            <a:pPr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Características das águas residuais e das lamas (tratadas e não tratadas)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63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43876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141430"/>
            <a:ext cx="7334250" cy="806994"/>
          </a:xfrm>
        </p:spPr>
        <p:txBody>
          <a:bodyPr rtlCol="0"/>
          <a:lstStyle/>
          <a:p>
            <a:pPr rtl="0"/>
            <a:r>
              <a:rPr lang="pt-pt" kern="0" spc="-50" dirty="0">
                <a:solidFill>
                  <a:prstClr val="black"/>
                </a:solidFill>
              </a:rPr>
              <a:t>Elaboração de planos e instruções para </a:t>
            </a:r>
            <a:br>
              <a:rPr lang="pt-PT" kern="0" spc="-50" dirty="0">
                <a:solidFill>
                  <a:prstClr val="black"/>
                </a:solidFill>
              </a:rPr>
            </a:br>
            <a:r>
              <a:rPr lang="pt-pt" kern="0" spc="-50" dirty="0">
                <a:solidFill>
                  <a:prstClr val="black"/>
                </a:solidFill>
              </a:rPr>
              <a:t>a recolha de resíduos</a:t>
            </a:r>
            <a:br>
              <a:rPr lang="en-ZA" kern="0" dirty="0">
                <a:solidFill>
                  <a:sysClr val="windowText" lastClr="000000"/>
                </a:solidFill>
              </a:rPr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1" y="1261017"/>
            <a:ext cx="9753600" cy="5095333"/>
          </a:xfrm>
        </p:spPr>
        <p:txBody>
          <a:bodyPr rtlCol="0">
            <a:noAutofit/>
          </a:bodyPr>
          <a:lstStyle/>
          <a:p>
            <a:pPr marL="0" lvl="0" indent="0" rtl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lnSpc>
                <a:spcPct val="150000"/>
              </a:lnSpc>
              <a:buNone/>
            </a:pP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Entre os diferentes tipos de técnicas de transporte incluem-se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61238" lvl="2" indent="-285750"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As técnicas de transporte incluem triciclos e carrinhos de mão</a:t>
            </a:r>
          </a:p>
          <a:p>
            <a:pPr marL="761238" lvl="2" indent="-285750"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sistemas de esvaziamento mecânico </a:t>
            </a:r>
          </a:p>
          <a:p>
            <a:pPr marL="761238" lvl="2" indent="-285750"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sistemas de esgotos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64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  <p:pic>
        <p:nvPicPr>
          <p:cNvPr id="13" name="Picture 6" descr="Image result for transporting fecal slud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333" y="4116701"/>
            <a:ext cx="2340000" cy="155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38" y="4116701"/>
            <a:ext cx="2326473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07200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397" y="2131692"/>
            <a:ext cx="9144000" cy="1346687"/>
          </a:xfrm>
        </p:spPr>
        <p:txBody>
          <a:bodyPr rtlCol="0">
            <a:normAutofit/>
          </a:bodyPr>
          <a:lstStyle/>
          <a:p>
            <a:pPr rtl="0"/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Questões de saúde e segurança</a:t>
            </a:r>
            <a:endParaRPr lang="en-ZA" sz="3200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0786" y="6356350"/>
            <a:ext cx="10967650" cy="365125"/>
          </a:xfrm>
        </p:spPr>
        <p:txBody>
          <a:bodyPr rtlCol="0"/>
          <a:lstStyle/>
          <a:p>
            <a:pPr rtl="0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SABS e COMISSÃO DE INVESTIGAÇÃO DA ÁGUA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65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10663132" y="5045554"/>
            <a:ext cx="955304" cy="86630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425535" y="4063690"/>
            <a:ext cx="3059723" cy="2145323"/>
            <a:chOff x="6868222" y="4110523"/>
            <a:chExt cx="3059723" cy="214532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8222" y="4110523"/>
              <a:ext cx="3059723" cy="214532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 rot="19800000">
              <a:off x="7522505" y="4823626"/>
              <a:ext cx="12202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-pt" dirty="0"/>
                <a:t>Saúde e Segurança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519667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449164"/>
            <a:ext cx="7334250" cy="388428"/>
          </a:xfrm>
        </p:spPr>
        <p:txBody>
          <a:bodyPr rtlCol="0"/>
          <a:lstStyle/>
          <a:p>
            <a:pPr rtl="0"/>
            <a:r>
              <a:rPr lang="pt-pt" dirty="0"/>
              <a:t>Saúde e Segurança </a:t>
            </a:r>
            <a:br>
              <a:rPr lang="en-ZA" dirty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9867" y="1261934"/>
            <a:ext cx="9753600" cy="5095333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pt-pt" sz="1700" b="1" dirty="0">
                <a:latin typeface="Arial" panose="020B0604020202020204" pitchFamily="34" charset="0"/>
                <a:cs typeface="Arial" panose="020B0604020202020204" pitchFamily="34" charset="0"/>
              </a:rPr>
              <a:t>Exames médicos regulares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: Para utilizadores, prestadores de serviços e operadores que lidam com resíduos</a:t>
            </a:r>
            <a:endParaRPr lang="en-ZA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50000"/>
              </a:lnSpc>
            </a:pPr>
            <a:r>
              <a:rPr lang="pt-pt" sz="1700" b="1" dirty="0">
                <a:latin typeface="Arial" panose="020B0604020202020204" pitchFamily="34" charset="0"/>
                <a:cs typeface="Arial" panose="020B0604020202020204" pitchFamily="34" charset="0"/>
              </a:rPr>
              <a:t>Equipamento de protecção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: Deve ser fornecido aos utilizadores e operadores quando manuseiam resíduos</a:t>
            </a:r>
          </a:p>
          <a:p>
            <a:pPr rtl="0">
              <a:lnSpc>
                <a:spcPct val="150000"/>
              </a:lnSpc>
            </a:pPr>
            <a:r>
              <a:rPr lang="pt-pt" sz="1700" b="1" dirty="0">
                <a:latin typeface="Arial" panose="020B0604020202020204" pitchFamily="34" charset="0"/>
                <a:cs typeface="Arial" panose="020B0604020202020204" pitchFamily="34" charset="0"/>
              </a:rPr>
              <a:t>Monitorização de doenças </a:t>
            </a:r>
            <a:r>
              <a:rPr lang="pt-pt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infecciosas</a:t>
            </a:r>
            <a:r>
              <a:rPr lang="pt-pt" sz="1700" b="1" dirty="0">
                <a:latin typeface="Arial" panose="020B0604020202020204" pitchFamily="34" charset="0"/>
                <a:cs typeface="Arial" panose="020B0604020202020204" pitchFamily="34" charset="0"/>
              </a:rPr>
              <a:t> ou parasitárias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: Para as partes interessadas que contactam com águas residuais e/ou </a:t>
            </a:r>
            <a:r>
              <a:rPr lang="pt-pt" sz="1700" dirty="0" err="1">
                <a:latin typeface="Arial" panose="020B0604020202020204" pitchFamily="34" charset="0"/>
                <a:cs typeface="Arial" panose="020B0604020202020204" pitchFamily="34" charset="0"/>
              </a:rPr>
              <a:t>sub-produtos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 do sistema básico autónomo de águas residuais domésticas. </a:t>
            </a:r>
            <a:endParaRPr lang="en-ZA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50000"/>
              </a:lnSpc>
            </a:pPr>
            <a:endParaRPr lang="en-ZA" sz="1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66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6" y="513816"/>
            <a:ext cx="2146979" cy="4998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3132" y="272687"/>
            <a:ext cx="955304" cy="148194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341528" y="4317270"/>
            <a:ext cx="2645664" cy="1761744"/>
            <a:chOff x="7193639" y="4012613"/>
            <a:chExt cx="2645664" cy="176174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3639" y="4012613"/>
              <a:ext cx="2645664" cy="176174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 rot="1342281">
              <a:off x="8002121" y="4660663"/>
              <a:ext cx="10287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t-pt" sz="1000" b="1" dirty="0"/>
                <a:t>Segurança </a:t>
              </a:r>
              <a:br>
                <a:rPr lang="ro-MD" sz="1000" b="1" dirty="0"/>
              </a:br>
              <a:r>
                <a:rPr lang="pt-pt" sz="1000" b="1" dirty="0"/>
                <a:t>no Local de Trabalho</a:t>
              </a:r>
              <a:endParaRPr lang="en-US" sz="10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933241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453908"/>
            <a:ext cx="7334250" cy="503751"/>
          </a:xfrm>
        </p:spPr>
        <p:txBody>
          <a:bodyPr rtlCol="0"/>
          <a:lstStyle/>
          <a:p>
            <a:pPr rtl="0"/>
            <a:r>
              <a:rPr lang="pt-pt" dirty="0"/>
              <a:t>Saúde e Segurança </a:t>
            </a:r>
            <a:br>
              <a:rPr lang="en-ZA" dirty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1" y="1261017"/>
            <a:ext cx="9753600" cy="5095333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</a:pP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Educação/Formação: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Deve ser ministrada para evitar riscos para a saúde.</a:t>
            </a:r>
          </a:p>
          <a:p>
            <a:pPr lvl="1"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É necessária formação para o transporte e tratamento adequados dos resíduos/águas residuais, a fim de prevenir ou minimizar os riscos para o operador e os riscos para o público (comunidade) ou para o ambiente </a:t>
            </a:r>
          </a:p>
          <a:p>
            <a:pPr lvl="1" rtl="0">
              <a:lnSpc>
                <a:spcPct val="150000"/>
              </a:lnSpc>
            </a:pP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Deve confirmar-se que o operador está devidamente formado antes de lhe ser dada autorização para transportar resíduos/águas residuais</a:t>
            </a:r>
          </a:p>
          <a:p>
            <a:pPr marL="1757150" lvl="8" indent="-285750" rtl="0">
              <a:lnSpc>
                <a:spcPct val="150000"/>
              </a:lnSpc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lnSpc>
                <a:spcPct val="150000"/>
              </a:lnSpc>
            </a:pP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Interrupção da utilização -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Em caso de surto de doenças, soluções de emergência temporárias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lnSpc>
                <a:spcPct val="150000"/>
              </a:lnSpc>
              <a:buNone/>
            </a:pPr>
            <a:endParaRPr lang="en-ZA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67</a:t>
            </a:fld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3490756" y="453909"/>
            <a:ext cx="6037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pt-pt" sz="2400" b="1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38740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323" y="513816"/>
            <a:ext cx="7334250" cy="446029"/>
          </a:xfrm>
        </p:spPr>
        <p:txBody>
          <a:bodyPr rtlCol="0"/>
          <a:lstStyle/>
          <a:p>
            <a:pPr rtl="0"/>
            <a:r>
              <a:rPr lang="pt-pt"/>
              <a:t>Programas de saúde pública</a:t>
            </a:r>
            <a:br>
              <a:rPr lang="en-ZA" dirty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4737" y="1140949"/>
            <a:ext cx="9753600" cy="5095333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Para mitigar possíveis efeitos dos </a:t>
            </a:r>
            <a:r>
              <a:rPr lang="pt-pt" sz="1800" dirty="0" err="1">
                <a:latin typeface="Arial" panose="020B0604020202020204" pitchFamily="34" charset="0"/>
                <a:cs typeface="Arial" panose="020B0604020202020204" pitchFamily="34" charset="0"/>
              </a:rPr>
              <a:t>sub-produtos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dos sistemas básicos autónomos de águas residuais domésticas</a:t>
            </a:r>
            <a:r>
              <a:rPr lang="pt-pt" sz="1800" dirty="0"/>
              <a:t>.</a:t>
            </a:r>
          </a:p>
          <a:p>
            <a:pPr rtl="0"/>
            <a:endParaRPr lang="en-US" sz="1800" dirty="0"/>
          </a:p>
          <a:p>
            <a:pPr marL="0" indent="0" rtl="0">
              <a:buNone/>
            </a:pPr>
            <a:r>
              <a:rPr lang="pt-pt" sz="1900" b="1" dirty="0">
                <a:latin typeface="Arial" panose="020B0604020202020204" pitchFamily="34" charset="0"/>
                <a:cs typeface="Arial" panose="020B0604020202020204" pitchFamily="34" charset="0"/>
              </a:rPr>
              <a:t>Os programas de saúde devem incluir</a:t>
            </a:r>
            <a:r>
              <a:rPr lang="pt-pt" sz="18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rtl="0">
              <a:lnSpc>
                <a:spcPct val="15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Vigilância médica das partes interessadas em causa</a:t>
            </a:r>
          </a:p>
          <a:p>
            <a:pPr rtl="0">
              <a:lnSpc>
                <a:spcPct val="15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Ensaios de </a:t>
            </a:r>
            <a:r>
              <a:rPr lang="pt-pt" sz="1900" dirty="0" err="1">
                <a:latin typeface="Arial" panose="020B0604020202020204" pitchFamily="34" charset="0"/>
                <a:cs typeface="Arial" panose="020B0604020202020204" pitchFamily="34" charset="0"/>
              </a:rPr>
              <a:t>sub-produtos</a:t>
            </a: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pt-pt" sz="1900" dirty="0" err="1">
                <a:latin typeface="Arial" panose="020B0604020202020204" pitchFamily="34" charset="0"/>
                <a:cs typeface="Arial" panose="020B0604020202020204" pitchFamily="34" charset="0"/>
              </a:rPr>
              <a:t>detectar</a:t>
            </a: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 microrganismos patogénicos ou outros materiais perigosos</a:t>
            </a:r>
          </a:p>
          <a:p>
            <a:pPr rtl="0">
              <a:lnSpc>
                <a:spcPct val="15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Revisão da utilização das tecnologias do sistema para identificar qualquer utilização indevida ou falhas que possam promover a </a:t>
            </a:r>
            <a:r>
              <a:rPr lang="pt-pt" sz="1900" dirty="0" err="1">
                <a:latin typeface="Arial" panose="020B0604020202020204" pitchFamily="34" charset="0"/>
                <a:cs typeface="Arial" panose="020B0604020202020204" pitchFamily="34" charset="0"/>
              </a:rPr>
              <a:t>actividade</a:t>
            </a: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 dos microrganismos patogénicos e, sempre que possível, as possíveis vias de exposição decorrentes da utilização do sistema</a:t>
            </a:r>
          </a:p>
          <a:p>
            <a:pPr rtl="0">
              <a:lnSpc>
                <a:spcPct val="15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Educação para a saúde e higiene, incluindo a promoção da lavagem das mãos com sabão e/ou um produto de lavagem equivalente</a:t>
            </a:r>
          </a:p>
          <a:p>
            <a:pPr rtl="0">
              <a:lnSpc>
                <a:spcPct val="150000"/>
              </a:lnSpc>
            </a:pP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Pré-avaliação de uma dada tecnologia para </a:t>
            </a:r>
            <a:r>
              <a:rPr lang="pt-pt" sz="1900" dirty="0" err="1">
                <a:latin typeface="Arial" panose="020B0604020202020204" pitchFamily="34" charset="0"/>
                <a:cs typeface="Arial" panose="020B0604020202020204" pitchFamily="34" charset="0"/>
              </a:rPr>
              <a:t>detecção</a:t>
            </a: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 de eventuais falhas que possam promover a </a:t>
            </a:r>
            <a:r>
              <a:rPr lang="pt-pt" sz="1900" dirty="0" err="1">
                <a:latin typeface="Arial" panose="020B0604020202020204" pitchFamily="34" charset="0"/>
                <a:cs typeface="Arial" panose="020B0604020202020204" pitchFamily="34" charset="0"/>
              </a:rPr>
              <a:t>actividade</a:t>
            </a:r>
            <a:r>
              <a:rPr lang="pt-pt" sz="1900" dirty="0">
                <a:latin typeface="Arial" panose="020B0604020202020204" pitchFamily="34" charset="0"/>
                <a:cs typeface="Arial" panose="020B0604020202020204" pitchFamily="34" charset="0"/>
              </a:rPr>
              <a:t> dos microrganismos patogénicos, bem como outros perigos, caso se justifique</a:t>
            </a:r>
            <a:endParaRPr lang="en-ZA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68</a:t>
            </a:fld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75292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2414" y="2803466"/>
            <a:ext cx="286886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pt-pt" sz="2800" b="1" cap="all" dirty="0">
                <a:solidFill>
                  <a:prstClr val="white"/>
                </a:solidFill>
                <a:latin typeface="Arial Black" panose="020B0A04020102020204" pitchFamily="34" charset="0"/>
              </a:rPr>
              <a:t>Obrigado!</a:t>
            </a:r>
            <a:endParaRPr lang="en-ZA" sz="28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2" y="490604"/>
            <a:ext cx="2146979" cy="49984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68086" y="918961"/>
            <a:ext cx="8450350" cy="563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20298" y="3220497"/>
            <a:ext cx="2620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Equipa SABS e WRC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7440" y="1016663"/>
            <a:ext cx="6901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endParaRPr lang="en-ZA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10663131" y="341258"/>
            <a:ext cx="955304" cy="13508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20298" y="3803016"/>
            <a:ext cx="209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pt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PERGUNTAS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182" y="4528713"/>
            <a:ext cx="1097025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0"/>
            <a:r>
              <a:rPr lang="pt-pt" dirty="0">
                <a:solidFill>
                  <a:prstClr val="black"/>
                </a:solidFill>
              </a:rPr>
              <a:t>Conteúdo compilado pelo </a:t>
            </a:r>
            <a:r>
              <a:rPr lang="pt-pt" dirty="0" err="1">
                <a:solidFill>
                  <a:prstClr val="black"/>
                </a:solidFill>
              </a:rPr>
              <a:t>Pollution</a:t>
            </a:r>
            <a:r>
              <a:rPr lang="pt-pt" dirty="0">
                <a:solidFill>
                  <a:prstClr val="black"/>
                </a:solidFill>
              </a:rPr>
              <a:t> Research Group, Universidade de </a:t>
            </a:r>
            <a:r>
              <a:rPr lang="pt-pt" dirty="0" err="1">
                <a:solidFill>
                  <a:prstClr val="black"/>
                </a:solidFill>
              </a:rPr>
              <a:t>KwaZulu</a:t>
            </a:r>
            <a:r>
              <a:rPr lang="pt-pt" dirty="0">
                <a:solidFill>
                  <a:prstClr val="black"/>
                </a:solidFill>
              </a:rPr>
              <a:t>-Natal</a:t>
            </a:r>
          </a:p>
          <a:p>
            <a:pPr rtl="0"/>
            <a:endParaRPr lang="en-GB" dirty="0">
              <a:solidFill>
                <a:prstClr val="black"/>
              </a:solidFill>
            </a:endParaRPr>
          </a:p>
          <a:p>
            <a:pPr rtl="0"/>
            <a:endParaRPr lang="en-GB" dirty="0">
              <a:solidFill>
                <a:prstClr val="black"/>
              </a:solidFill>
            </a:endParaRPr>
          </a:p>
          <a:p>
            <a:pPr rtl="0"/>
            <a:endParaRPr lang="en-GB" dirty="0">
              <a:solidFill>
                <a:prstClr val="black"/>
              </a:solidFill>
            </a:endParaRPr>
          </a:p>
          <a:p>
            <a:pPr rtl="0"/>
            <a:endParaRPr lang="en-GB" dirty="0">
              <a:solidFill>
                <a:prstClr val="black"/>
              </a:solidFill>
            </a:endParaRPr>
          </a:p>
          <a:p>
            <a:pPr rtl="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6"/>
          <a:stretch>
            <a:fillRect/>
          </a:stretch>
        </p:blipFill>
        <p:spPr>
          <a:xfrm>
            <a:off x="10663132" y="5017210"/>
            <a:ext cx="955304" cy="866305"/>
          </a:xfrm>
          <a:prstGeom prst="rect">
            <a:avLst/>
          </a:prstGeom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499" y="4876800"/>
            <a:ext cx="2530632" cy="130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920" y="5165873"/>
            <a:ext cx="409944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3956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48001" y="513816"/>
            <a:ext cx="7334250" cy="388428"/>
          </a:xfrm>
        </p:spPr>
        <p:txBody>
          <a:bodyPr rtlCol="0"/>
          <a:lstStyle/>
          <a:p>
            <a:r>
              <a:rPr lang="pt-pt" dirty="0"/>
              <a:t>INTRODUÇÃO</a:t>
            </a:r>
            <a:br>
              <a:rPr lang="en-ZA" dirty="0"/>
            </a:br>
            <a:br>
              <a:rPr lang="en-ZA" dirty="0"/>
            </a:br>
            <a:endParaRPr lang="en-ZA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8650" y="1266825"/>
            <a:ext cx="9753600" cy="4910138"/>
          </a:xfrm>
        </p:spPr>
        <p:txBody>
          <a:bodyPr rtlCol="0">
            <a:normAutofit fontScale="62500" lnSpcReduction="20000"/>
          </a:bodyPr>
          <a:lstStyle/>
          <a:p>
            <a:pPr marL="292608" lvl="1" rtl="0"/>
            <a:endParaRPr lang="en-Z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lvl="1" indent="0">
              <a:buNone/>
            </a:pPr>
            <a:r>
              <a:rPr lang="pt-p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norma ISO 24510 contém: </a:t>
            </a:r>
          </a:p>
          <a:p>
            <a:pPr marL="285750" lvl="0" indent="-285750">
              <a:lnSpc>
                <a:spcPct val="200000"/>
              </a:lnSpc>
            </a:pPr>
            <a:r>
              <a:rPr lang="pt-pt" dirty="0">
                <a:solidFill>
                  <a:prstClr val="black"/>
                </a:solidFill>
              </a:rPr>
              <a:t>Uma breve descrição dos componentes do serviço relacionados com os utilizadores;</a:t>
            </a:r>
          </a:p>
          <a:p>
            <a:pPr marL="285750" lvl="0" indent="-285750">
              <a:lnSpc>
                <a:spcPct val="200000"/>
              </a:lnSpc>
            </a:pPr>
            <a:r>
              <a:rPr lang="pt-pt" dirty="0">
                <a:solidFill>
                  <a:prstClr val="black"/>
                </a:solidFill>
              </a:rPr>
              <a:t>Objectivos fundamentais para o serviço, no que respeita às necessidades e expectativas dos utilizadores;</a:t>
            </a:r>
          </a:p>
          <a:p>
            <a:pPr marL="285750" lvl="0" indent="-285750">
              <a:lnSpc>
                <a:spcPct val="200000"/>
              </a:lnSpc>
            </a:pPr>
            <a:r>
              <a:rPr lang="pt-pt" dirty="0">
                <a:solidFill>
                  <a:prstClr val="black"/>
                </a:solidFill>
              </a:rPr>
              <a:t>Directrizes para a satisfação das necessidades e expectativas dos utilizadores;</a:t>
            </a:r>
          </a:p>
          <a:p>
            <a:pPr marL="285750" lvl="0" indent="-285750">
              <a:lnSpc>
                <a:spcPct val="200000"/>
              </a:lnSpc>
            </a:pPr>
            <a:r>
              <a:rPr lang="pt-pt" dirty="0">
                <a:solidFill>
                  <a:prstClr val="black"/>
                </a:solidFill>
              </a:rPr>
              <a:t>Critérios de avaliação do serviço aos utilizadores, de acordo com as directrizes fornecidas;  </a:t>
            </a:r>
          </a:p>
          <a:p>
            <a:pPr marL="285750" lvl="0" indent="-285750">
              <a:lnSpc>
                <a:spcPct val="200000"/>
              </a:lnSpc>
            </a:pPr>
            <a:r>
              <a:rPr lang="pt-pt" dirty="0">
                <a:solidFill>
                  <a:prstClr val="black"/>
                </a:solidFill>
              </a:rPr>
              <a:t>Exemplos de indicadores de desempenho ligados aos critérios de avaliação que podem ser utilizados para avaliar o desempenho do serviço.</a:t>
            </a:r>
          </a:p>
          <a:p>
            <a:pPr marL="0" indent="0" rtl="0">
              <a:buNone/>
            </a:pP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7</a:t>
            </a:fld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414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1" y="513816"/>
            <a:ext cx="7334250" cy="388428"/>
          </a:xfrm>
        </p:spPr>
        <p:txBody>
          <a:bodyPr rtlCol="0"/>
          <a:lstStyle/>
          <a:p>
            <a:r>
              <a:rPr lang="pt-pt" dirty="0"/>
              <a:t>INTRODUÇÃO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6925" y="1261017"/>
            <a:ext cx="9753600" cy="5095333"/>
          </a:xfrm>
        </p:spPr>
        <p:txBody>
          <a:bodyPr rtlCol="0"/>
          <a:lstStyle/>
          <a:p>
            <a:pPr marL="91440" lvl="0" indent="-91440" rtl="0"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 "/>
              <a:defRPr/>
            </a:pPr>
            <a:endParaRPr lang="en-ZA" sz="2000" b="1" kern="0" dirty="0">
              <a:solidFill>
                <a:srgbClr val="FF0000"/>
              </a:solidFill>
            </a:endParaRPr>
          </a:p>
          <a:p>
            <a:pPr marL="91440" lvl="0" indent="-91440"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pt-BR" sz="2400" b="1" kern="0" dirty="0">
                <a:solidFill>
                  <a:srgbClr val="FF0000"/>
                </a:solidFill>
              </a:rPr>
              <a:t>As normas ISO 24511 e ISO 24512 contêm:</a:t>
            </a: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100000"/>
              <a:defRPr/>
            </a:pPr>
            <a:r>
              <a:rPr lang="pt-BR" sz="1800" kern="0" dirty="0">
                <a:solidFill>
                  <a:prstClr val="black"/>
                </a:solidFill>
              </a:rPr>
              <a:t>Uma breve descrição dos componentes físicos/infra-estruturais e de gestão/institucionais das empresas de abastecimento de água </a:t>
            </a: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100000"/>
              <a:defRPr/>
            </a:pPr>
            <a:r>
              <a:rPr lang="pt-BR" sz="1800" kern="0" dirty="0">
                <a:solidFill>
                  <a:prstClr val="black"/>
                </a:solidFill>
              </a:rPr>
              <a:t>Objectivos fundamentais para as empresas de abastecimento de água, considerados globalmente relevantes a um nível mais amplo</a:t>
            </a:r>
            <a:endParaRPr lang="pt-BR" sz="1800" kern="0" dirty="0">
              <a:solidFill>
                <a:sysClr val="windowText" lastClr="000000"/>
              </a:solidFill>
            </a:endParaRPr>
          </a:p>
          <a:p>
            <a:r>
              <a:rPr lang="pt-BR" sz="1800" kern="0" dirty="0">
                <a:solidFill>
                  <a:prstClr val="black"/>
                </a:solidFill>
              </a:rPr>
              <a:t>A </a:t>
            </a:r>
            <a:r>
              <a:rPr lang="pt-BR" sz="1800" b="1" kern="0" dirty="0">
                <a:solidFill>
                  <a:prstClr val="black"/>
                </a:solidFill>
              </a:rPr>
              <a:t>ISO 24521 </a:t>
            </a:r>
            <a:r>
              <a:rPr lang="pt-BR" sz="1800" kern="0" dirty="0">
                <a:solidFill>
                  <a:prstClr val="black"/>
                </a:solidFill>
              </a:rPr>
              <a:t>é utilizada em conjunto com a</a:t>
            </a:r>
            <a:r>
              <a:rPr lang="pt-BR" sz="1800" b="1" kern="0" dirty="0">
                <a:solidFill>
                  <a:prstClr val="black"/>
                </a:solidFill>
              </a:rPr>
              <a:t> ISO24511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8</a:t>
            </a:fld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6" name="Rectangle 15"/>
          <p:cNvSpPr/>
          <p:nvPr/>
        </p:nvSpPr>
        <p:spPr>
          <a:xfrm>
            <a:off x="9528608" y="6209013"/>
            <a:ext cx="2089828" cy="76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10167938" y="6276984"/>
            <a:ext cx="1450498" cy="793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555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1351" y="507982"/>
            <a:ext cx="7229194" cy="482863"/>
          </a:xfrm>
        </p:spPr>
        <p:txBody>
          <a:bodyPr rtlCol="0"/>
          <a:lstStyle/>
          <a:p>
            <a:pPr rtl="0"/>
            <a:r>
              <a:rPr lang="pt-pt" dirty="0"/>
              <a:t>Vantagens da </a:t>
            </a:r>
            <a:r>
              <a:rPr lang="pt-pt" dirty="0" err="1"/>
              <a:t>Adopção</a:t>
            </a:r>
            <a:r>
              <a:rPr lang="pt-pt" dirty="0"/>
              <a:t> da ISO 24521</a:t>
            </a:r>
            <a:br>
              <a:rPr lang="en-ZA" dirty="0"/>
            </a:b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6944" y="1261017"/>
            <a:ext cx="11027055" cy="5095333"/>
          </a:xfrm>
        </p:spPr>
        <p:txBody>
          <a:bodyPr rtlCol="0">
            <a:noAutofit/>
          </a:bodyPr>
          <a:lstStyle/>
          <a:p>
            <a:pPr marL="0" indent="0" rtl="0">
              <a:lnSpc>
                <a:spcPct val="100000"/>
              </a:lnSpc>
              <a:spcBef>
                <a:spcPts val="1800"/>
              </a:spcBef>
              <a:buNone/>
            </a:pPr>
            <a:r>
              <a:rPr lang="pt-pt" sz="1800" b="1" dirty="0"/>
              <a:t>OBJECTIVOS DA ISO 24521</a:t>
            </a:r>
            <a:endParaRPr lang="en-US" sz="1800" dirty="0"/>
          </a:p>
          <a:p>
            <a:pPr marL="285750" lvl="0" indent="-285750" rtl="0">
              <a:lnSpc>
                <a:spcPct val="100000"/>
              </a:lnSpc>
              <a:spcBef>
                <a:spcPts val="1800"/>
              </a:spcBef>
            </a:pPr>
            <a:r>
              <a:rPr lang="pt-pt" sz="1800" dirty="0"/>
              <a:t>Saúde e segurança públicas</a:t>
            </a:r>
          </a:p>
          <a:p>
            <a:pPr marL="285750" lvl="0" indent="-285750" rtl="0">
              <a:lnSpc>
                <a:spcPct val="100000"/>
              </a:lnSpc>
              <a:spcBef>
                <a:spcPts val="1800"/>
              </a:spcBef>
            </a:pPr>
            <a:r>
              <a:rPr lang="pt-pt" sz="1800" dirty="0"/>
              <a:t>Saúde e segurança no trabalho</a:t>
            </a:r>
          </a:p>
          <a:p>
            <a:pPr marL="285750" lvl="0" indent="-285750" rtl="0">
              <a:lnSpc>
                <a:spcPct val="100000"/>
              </a:lnSpc>
              <a:spcBef>
                <a:spcPts val="1800"/>
              </a:spcBef>
            </a:pPr>
            <a:r>
              <a:rPr lang="pt-pt" sz="1800" dirty="0"/>
              <a:t>Protecção do ambiente</a:t>
            </a:r>
          </a:p>
          <a:p>
            <a:pPr marL="285750" indent="-285750" rtl="0">
              <a:lnSpc>
                <a:spcPct val="100000"/>
              </a:lnSpc>
              <a:spcBef>
                <a:spcPts val="1800"/>
              </a:spcBef>
            </a:pPr>
            <a:r>
              <a:rPr lang="pt-pt" sz="1800" dirty="0"/>
              <a:t>Desenvolvimento sustentável</a:t>
            </a:r>
            <a:endParaRPr lang="en-ZA" sz="1800" b="1" dirty="0"/>
          </a:p>
          <a:p>
            <a:pPr marL="285750" indent="-285750" rtl="0">
              <a:lnSpc>
                <a:spcPct val="100000"/>
              </a:lnSpc>
              <a:spcBef>
                <a:spcPts val="1800"/>
              </a:spcBef>
            </a:pPr>
            <a:r>
              <a:rPr lang="pt-pt" sz="1800" dirty="0"/>
              <a:t>Disponibilizar um sistema higiénico, seguro e agradável de utilizar para as comunidades </a:t>
            </a:r>
          </a:p>
          <a:p>
            <a:pPr marL="285750" indent="-285750" rtl="0">
              <a:lnSpc>
                <a:spcPct val="100000"/>
              </a:lnSpc>
              <a:spcBef>
                <a:spcPts val="1800"/>
              </a:spcBef>
            </a:pPr>
            <a:r>
              <a:rPr lang="pt-pt" sz="1800" dirty="0"/>
              <a:t>Devolver a dignidade aos utilizadores</a:t>
            </a:r>
          </a:p>
          <a:p>
            <a:pPr marL="285750" indent="-285750" rtl="0">
              <a:lnSpc>
                <a:spcPct val="100000"/>
              </a:lnSpc>
              <a:spcBef>
                <a:spcPts val="1800"/>
              </a:spcBef>
            </a:pPr>
            <a:r>
              <a:rPr lang="pt-pt" sz="1800" dirty="0"/>
              <a:t>Disponibilizar serviços básicos autónomos de águas residuais domésticas cujo funcionamento</a:t>
            </a:r>
            <a:br>
              <a:rPr lang="ro-MD" sz="1800" dirty="0"/>
            </a:br>
            <a:r>
              <a:rPr lang="pt-pt" sz="1800" dirty="0"/>
              <a:t>seja seguro</a:t>
            </a:r>
          </a:p>
          <a:p>
            <a:pPr marL="285750" indent="-285750" rtl="0">
              <a:lnSpc>
                <a:spcPct val="100000"/>
              </a:lnSpc>
              <a:spcBef>
                <a:spcPts val="1800"/>
              </a:spcBef>
            </a:pPr>
            <a:r>
              <a:rPr lang="pt-pt" sz="1800" dirty="0"/>
              <a:t>Produção de </a:t>
            </a:r>
            <a:r>
              <a:rPr lang="pt-pt" sz="1800" dirty="0" err="1"/>
              <a:t>sub-produtos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F06680-C8A7-4B16-9D12-C8E67A63F5D0}" type="slidenum">
              <a:rPr lang="en-ZA" smtClean="0"/>
              <a:t>9</a:t>
            </a:fld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 flipV="1">
            <a:off x="3049777" y="959845"/>
            <a:ext cx="736076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  <p:sp>
        <p:nvSpPr>
          <p:cNvPr id="15" name="Rectangle 14"/>
          <p:cNvSpPr/>
          <p:nvPr/>
        </p:nvSpPr>
        <p:spPr>
          <a:xfrm>
            <a:off x="650787" y="6276984"/>
            <a:ext cx="9517151" cy="793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56297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583ECD4E87EE4F8548C68E3D2138E6" ma:contentTypeVersion="0" ma:contentTypeDescription="Create a new document." ma:contentTypeScope="" ma:versionID="e6ba05d630c25e89ddc14afa6cc3b63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C4309C-6D83-4655-982E-42EE17291C6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F77019-5EDB-4F84-A6A9-94E9481646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F91116-AEB2-4544-9DDE-8365858DD8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8791</TotalTime>
  <Words>4392</Words>
  <Application>Microsoft Office PowerPoint</Application>
  <PresentationFormat>Widescreen</PresentationFormat>
  <Paragraphs>703</Paragraphs>
  <Slides>69</Slides>
  <Notes>69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ISO 24521 </vt:lpstr>
      <vt:lpstr>INTRODUÇÃO</vt:lpstr>
      <vt:lpstr>INTRODUÇÃO  </vt:lpstr>
      <vt:lpstr>INTRODUÇÃO</vt:lpstr>
      <vt:lpstr>Vantagens da Adopção da ISO 24521 </vt:lpstr>
      <vt:lpstr>FOCO INICIAL_ ISO 24521 </vt:lpstr>
      <vt:lpstr>PRINCIPAIS OBJECTIVOS DOS SERVIÇOS  DE ÁGUAS RESIDUAIS</vt:lpstr>
      <vt:lpstr>OBJECTIVOS DA ISO 24521 </vt:lpstr>
      <vt:lpstr>OBJECTIVOS PARA OS SERVIÇOS DE ÁGUAS RESIDUAIS </vt:lpstr>
      <vt:lpstr>PROTECÇÃO DA SAÚDE PÚBLICA </vt:lpstr>
      <vt:lpstr>PROTECÇÃO DA SAÚDE PÚBLICA </vt:lpstr>
      <vt:lpstr>PROTECÇÃO DOS UTILIZADORES E OPERADORES </vt:lpstr>
      <vt:lpstr>PowerPoint Presentation</vt:lpstr>
      <vt:lpstr>Prestação de serviços em situações  normais e de emergência  </vt:lpstr>
      <vt:lpstr>Sustentabilidade do sistema básico autónomo de águas residuais domésticas </vt:lpstr>
      <vt:lpstr>PowerPoint Presentation</vt:lpstr>
      <vt:lpstr>Promoção do desenvolvimento sustentável  da comunidade </vt:lpstr>
      <vt:lpstr>Promoção do desenvolvimento sustentável  da comunidade </vt:lpstr>
      <vt:lpstr>COMPONENTES DOS SISTEMAS BÁSICOS AUTÓNOMOS DE ÁGUAS RESIDUAIS DOMÉSTICAS</vt:lpstr>
      <vt:lpstr>Componentes dos sistemas básicos autónomos  de águas residuais domésticas </vt:lpstr>
      <vt:lpstr>Interface do utilizador (Retenção)  </vt:lpstr>
      <vt:lpstr>Interface do utilizador (Retenção)</vt:lpstr>
      <vt:lpstr>Interface do utilizador (Retenção)</vt:lpstr>
      <vt:lpstr>Recolha e Transporte  </vt:lpstr>
      <vt:lpstr>Recolha e Transporte  </vt:lpstr>
      <vt:lpstr>TRATAMENTO </vt:lpstr>
      <vt:lpstr>TRATAMENTO </vt:lpstr>
      <vt:lpstr>TRATAMENTO </vt:lpstr>
      <vt:lpstr>ELIMINAÇÃO/REUTILIZAÇÃO  </vt:lpstr>
      <vt:lpstr>ELIMINAÇÃO/REUTILIZAÇÃO  </vt:lpstr>
      <vt:lpstr>PowerPoint Presentation</vt:lpstr>
      <vt:lpstr>Gestão de sistemas básicos autónomos de águas residuais domésticas</vt:lpstr>
      <vt:lpstr>Gestão de sistemas básicos autónomos de águas residuais domésticas </vt:lpstr>
      <vt:lpstr>Actividades Básicas de Gestão  </vt:lpstr>
      <vt:lpstr>Actividades Básicas de Gestão  </vt:lpstr>
      <vt:lpstr>Relações com as partes interessadas </vt:lpstr>
      <vt:lpstr>Educação e/ou formação das partes interessadas </vt:lpstr>
      <vt:lpstr>Educação e/ou formação das partes interessadas </vt:lpstr>
      <vt:lpstr>Gestão ambiental </vt:lpstr>
      <vt:lpstr>Gestão ambiental </vt:lpstr>
      <vt:lpstr>Avaliação dos riscos  </vt:lpstr>
      <vt:lpstr>Avaliação dos riscos  </vt:lpstr>
      <vt:lpstr>Avaliação dos riscos  </vt:lpstr>
      <vt:lpstr>Avaliação dos riscos  </vt:lpstr>
      <vt:lpstr>Avaliação do local quanto aos riscos  </vt:lpstr>
      <vt:lpstr>Causas de uma falha  </vt:lpstr>
      <vt:lpstr>Planeamento e construção  </vt:lpstr>
      <vt:lpstr>PowerPoint Presentation</vt:lpstr>
      <vt:lpstr>Critérios de selecção das tecnologias básicas  autónomas adequadas para as águas residuais domésticas </vt:lpstr>
      <vt:lpstr>Exploração e Manutenção</vt:lpstr>
      <vt:lpstr>Exploração e Manutenção  </vt:lpstr>
      <vt:lpstr>Exploração e Manutenção  </vt:lpstr>
      <vt:lpstr>Desenvolvimento de planos e  instruções operacionais </vt:lpstr>
      <vt:lpstr>Desenvolvimento de planos e  instruções operacionais </vt:lpstr>
      <vt:lpstr>Desenvolvimento de planos e instruções  de manutenção </vt:lpstr>
      <vt:lpstr>Desenvolvimento de planos e instruções  de manutenção </vt:lpstr>
      <vt:lpstr>Desenvolvimento de planos e instruções  de manutenção </vt:lpstr>
      <vt:lpstr>Elaboração de planos e instruções para  a recolha de resíduos </vt:lpstr>
      <vt:lpstr>Elaboração de planos e instruções para  a recolha de resíduos </vt:lpstr>
      <vt:lpstr>Elaboração de planos e instruções para  a recolha de resíduos </vt:lpstr>
      <vt:lpstr>Questões de saúde e segurança</vt:lpstr>
      <vt:lpstr>Saúde e Segurança  </vt:lpstr>
      <vt:lpstr>Saúde e Segurança  </vt:lpstr>
      <vt:lpstr>Programas de saúde pública </vt:lpstr>
      <vt:lpstr>PowerPoint Presentation</vt:lpstr>
    </vt:vector>
  </TitlesOfParts>
  <Company>SABS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Bjorn.Buyst@sabs.co.za</dc:creator>
  <cp:lastModifiedBy>User</cp:lastModifiedBy>
  <cp:revision>367</cp:revision>
  <cp:lastPrinted>2017-02-06T13:21:41Z</cp:lastPrinted>
  <dcterms:created xsi:type="dcterms:W3CDTF">2017-01-27T13:09:35Z</dcterms:created>
  <dcterms:modified xsi:type="dcterms:W3CDTF">2020-06-09T15:47:22Z</dcterms:modified>
  <cp:category>Corporate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0x0101004D583ECD4E87EE4F8548C68E3D2138E6</vt:lpwstr>
  </property>
  <property fmtid="{D5CDD505-2E9C-101B-9397-08002B2CF9AE}" pid="3" name="ArticulateGUID">
    <vt:lpwstr>DDD697C8-9070-48DB-9439-4857F9BFC4CF</vt:lpwstr>
  </property>
  <property fmtid="{D5CDD505-2E9C-101B-9397-08002B2CF9AE}" pid="4" name="ArticulatePath">
    <vt:lpwstr>ISO 24521_final _ ISO 24521_final</vt:lpwstr>
  </property>
</Properties>
</file>