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99" r:id="rId3"/>
    <p:sldId id="273" r:id="rId4"/>
    <p:sldId id="274" r:id="rId5"/>
    <p:sldId id="285" r:id="rId6"/>
    <p:sldId id="276" r:id="rId7"/>
    <p:sldId id="286" r:id="rId8"/>
    <p:sldId id="287" r:id="rId9"/>
    <p:sldId id="288" r:id="rId10"/>
    <p:sldId id="300" r:id="rId11"/>
    <p:sldId id="297" r:id="rId12"/>
    <p:sldId id="278" r:id="rId13"/>
    <p:sldId id="277" r:id="rId14"/>
    <p:sldId id="292" r:id="rId15"/>
    <p:sldId id="290" r:id="rId16"/>
    <p:sldId id="291" r:id="rId17"/>
    <p:sldId id="295" r:id="rId18"/>
    <p:sldId id="298" r:id="rId19"/>
    <p:sldId id="296" r:id="rId20"/>
    <p:sldId id="294" r:id="rId21"/>
    <p:sldId id="281" r:id="rId22"/>
  </p:sldIdLst>
  <p:sldSz cx="12192000" cy="6858000"/>
  <p:notesSz cx="6858000" cy="9144000"/>
  <p:custDataLst>
    <p:tags r:id="rId24"/>
  </p:custDataLst>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Comer" initials="JC" lastIdx="14" clrIdx="0">
    <p:extLst>
      <p:ext uri="{19B8F6BF-5375-455C-9EA6-DF929625EA0E}">
        <p15:presenceInfo xmlns:p15="http://schemas.microsoft.com/office/powerpoint/2012/main" userId="S-1-5-21-152333396-629559586-1489575960-96384" providerId="AD"/>
      </p:ext>
    </p:extLst>
  </p:cmAuthor>
  <p:cmAuthor id="2" name="Attiya Sayyed" initials="AS" lastIdx="16" clrIdx="1">
    <p:extLst>
      <p:ext uri="{19B8F6BF-5375-455C-9EA6-DF929625EA0E}">
        <p15:presenceInfo xmlns:p15="http://schemas.microsoft.com/office/powerpoint/2012/main" userId="Attiya Sayye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9393"/>
    <a:srgbClr val="3699FF"/>
    <a:srgbClr val="374751"/>
    <a:srgbClr val="1F2138"/>
    <a:srgbClr val="0075BE"/>
    <a:srgbClr val="047FFF"/>
    <a:srgbClr val="B9B9B9"/>
    <a:srgbClr val="E04340"/>
    <a:srgbClr val="979DA3"/>
    <a:srgbClr val="56A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7668" autoAdjust="0"/>
    <p:restoredTop sz="62029" autoAdjust="0"/>
  </p:normalViewPr>
  <p:slideViewPr>
    <p:cSldViewPr snapToGrid="0">
      <p:cViewPr varScale="1">
        <p:scale>
          <a:sx n="40" d="100"/>
          <a:sy n="40" d="100"/>
        </p:scale>
        <p:origin x="2016" y="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image" Target="../media/image7.png"/><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23DAE6-285A-43F4-90F8-D64DCFC082DC}"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rtlCol="0"/>
        <a:lstStyle/>
        <a:p>
          <a:pPr rtl="0"/>
          <a:endParaRPr lang="en-US"/>
        </a:p>
      </dgm:t>
    </dgm:pt>
    <dgm:pt modelId="{A8AC5BBE-44DC-422F-BA8A-A03DB350D07A}">
      <dgm:prSet/>
      <dgm:spPr/>
      <dgm:t>
        <a:bodyPr rtlCol="0"/>
        <a:lstStyle/>
        <a:p>
          <a:pPr rtl="0"/>
          <a:endParaRPr lang="en-US"/>
        </a:p>
      </dgm:t>
    </dgm:pt>
    <dgm:pt modelId="{FAF5B2C4-B019-4A14-8085-7D783F09A51C}" type="parTrans" cxnId="{67400A99-9942-434F-AF97-7880F22FD440}">
      <dgm:prSet/>
      <dgm:spPr/>
      <dgm:t>
        <a:bodyPr rtlCol="0"/>
        <a:lstStyle/>
        <a:p>
          <a:pPr rtl="0"/>
          <a:endParaRPr lang="en-US"/>
        </a:p>
      </dgm:t>
    </dgm:pt>
    <dgm:pt modelId="{BD4904D4-E617-4624-8905-147C3659600B}" type="sibTrans" cxnId="{67400A99-9942-434F-AF97-7880F22FD44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dgm:spPr>
      <dgm:t>
        <a:bodyPr rtlCol="0"/>
        <a:lstStyle/>
        <a:p>
          <a:pPr rtl="0"/>
          <a:endParaRPr lang="en-US"/>
        </a:p>
      </dgm:t>
    </dgm:pt>
    <dgm:pt modelId="{9F962153-F981-491C-A315-8878BB82D727}">
      <dgm:prSet phldrT="[Text]"/>
      <dgm:spPr/>
      <dgm:t>
        <a:bodyPr rtlCol="0"/>
        <a:lstStyle/>
        <a:p>
          <a:pPr rtl="0"/>
          <a:endParaRPr lang="en-US" dirty="0"/>
        </a:p>
        <a:p>
          <a:pPr rtl="0"/>
          <a:endParaRPr lang="en-US" dirty="0"/>
        </a:p>
      </dgm:t>
    </dgm:pt>
    <dgm:pt modelId="{0685D85A-780C-4C8E-97AA-87AA8CFAE126}" type="parTrans" cxnId="{C25F95ED-3DF5-40E3-98CE-7615045E9FC3}">
      <dgm:prSet/>
      <dgm:spPr/>
      <dgm:t>
        <a:bodyPr rtlCol="0"/>
        <a:lstStyle/>
        <a:p>
          <a:pPr rtl="0"/>
          <a:endParaRPr lang="en-US"/>
        </a:p>
      </dgm:t>
    </dgm:pt>
    <dgm:pt modelId="{DC3ACFE6-EFA2-4C75-AE8C-81BFDD71512C}" type="sibTrans" cxnId="{C25F95ED-3DF5-40E3-98CE-7615045E9FC3}">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a:ln>
          <a:noFill/>
        </a:ln>
      </dgm:spPr>
      <dgm:t>
        <a:bodyPr rtlCol="0"/>
        <a:lstStyle/>
        <a:p>
          <a:pPr rtl="0"/>
          <a:endParaRPr lang="en-US"/>
        </a:p>
      </dgm:t>
    </dgm:pt>
    <dgm:pt modelId="{4BEF2492-5B6C-414B-94C4-BCE8A8B2EC58}">
      <dgm:prSet phldrT="[Text]"/>
      <dgm:spPr/>
      <dgm:t>
        <a:bodyPr rtlCol="0"/>
        <a:lstStyle/>
        <a:p>
          <a:pPr rtl="0"/>
          <a:endParaRPr lang="en-US" dirty="0"/>
        </a:p>
      </dgm:t>
    </dgm:pt>
    <dgm:pt modelId="{D12901EA-01E2-4F6D-BABC-B66D3E74DE37}" type="parTrans" cxnId="{7E2E62E2-D92C-4F7A-8F01-AEADFA7C6877}">
      <dgm:prSet/>
      <dgm:spPr/>
      <dgm:t>
        <a:bodyPr rtlCol="0"/>
        <a:lstStyle/>
        <a:p>
          <a:pPr rtl="0"/>
          <a:endParaRPr lang="en-US"/>
        </a:p>
      </dgm:t>
    </dgm:pt>
    <dgm:pt modelId="{7B96ECDA-09DD-468B-865E-5E0A15A63947}" type="sibTrans" cxnId="{7E2E62E2-D92C-4F7A-8F01-AEADFA7C6877}">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t>
        <a:bodyPr rtlCol="0"/>
        <a:lstStyle/>
        <a:p>
          <a:pPr rtl="0"/>
          <a:endParaRPr lang="en-US"/>
        </a:p>
      </dgm:t>
    </dgm:pt>
    <dgm:pt modelId="{C8D92355-699D-4744-BE2E-5A533F8BCB99}">
      <dgm:prSet/>
      <dgm:spPr/>
      <dgm:t>
        <a:bodyPr rtlCol="0"/>
        <a:lstStyle/>
        <a:p>
          <a:pPr rtl="0"/>
          <a:endParaRPr lang="en-US"/>
        </a:p>
      </dgm:t>
    </dgm:pt>
    <dgm:pt modelId="{DBE62955-30FE-4CDD-A8F7-B159E96B9C98}" type="parTrans" cxnId="{CA0BBFB1-9E99-4756-9695-555275A4DB66}">
      <dgm:prSet/>
      <dgm:spPr/>
      <dgm:t>
        <a:bodyPr rtlCol="0"/>
        <a:lstStyle/>
        <a:p>
          <a:pPr rtl="0"/>
          <a:endParaRPr lang="en-US"/>
        </a:p>
      </dgm:t>
    </dgm:pt>
    <dgm:pt modelId="{92270C63-8426-4BF8-8AD6-01D8FD2FFDDB}" type="sibTrans" cxnId="{CA0BBFB1-9E99-4756-9695-555275A4DB66}">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noFill/>
        </a:ln>
      </dgm:spPr>
      <dgm:t>
        <a:bodyPr rtlCol="0"/>
        <a:lstStyle/>
        <a:p>
          <a:pPr rtl="0"/>
          <a:endParaRPr lang="en-US"/>
        </a:p>
      </dgm:t>
    </dgm:pt>
    <dgm:pt modelId="{47A7A1C9-BF5D-46A5-9C57-236FB81CFA72}">
      <dgm:prSet phldrT="[Text]"/>
      <dgm:spPr/>
      <dgm:t>
        <a:bodyPr rtlCol="0"/>
        <a:lstStyle/>
        <a:p>
          <a:pPr rtl="0"/>
          <a:endParaRPr lang="en-US" dirty="0"/>
        </a:p>
      </dgm:t>
    </dgm:pt>
    <dgm:pt modelId="{F5E4BFCC-2B0A-49BF-90A5-2D83641CCAF3}" type="sibTrans" cxnId="{8D4F91D4-1E22-4FF3-B911-9936FAB06984}">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a:noFill/>
        </a:ln>
      </dgm:spPr>
      <dgm:t>
        <a:bodyPr rtlCol="0"/>
        <a:lstStyle/>
        <a:p>
          <a:pPr rtl="0"/>
          <a:endParaRPr lang="en-US"/>
        </a:p>
      </dgm:t>
    </dgm:pt>
    <dgm:pt modelId="{3BCBBBE1-C520-440F-899C-C2AE9C1906D2}" type="parTrans" cxnId="{8D4F91D4-1E22-4FF3-B911-9936FAB06984}">
      <dgm:prSet/>
      <dgm:spPr/>
      <dgm:t>
        <a:bodyPr rtlCol="0"/>
        <a:lstStyle/>
        <a:p>
          <a:pPr rtl="0"/>
          <a:endParaRPr lang="en-US"/>
        </a:p>
      </dgm:t>
    </dgm:pt>
    <dgm:pt modelId="{EDF9257B-39E2-4309-AC8F-4EE6E1A467BC}">
      <dgm:prSet/>
      <dgm:spPr/>
      <dgm:t>
        <a:bodyPr rtlCol="0"/>
        <a:lstStyle/>
        <a:p>
          <a:pPr rtl="0"/>
          <a:endParaRPr lang="en-US"/>
        </a:p>
      </dgm:t>
    </dgm:pt>
    <dgm:pt modelId="{456E7101-5AC4-480D-8E7A-0E2EC2FE1C27}" type="parTrans" cxnId="{43EB7C7B-7412-49A6-B7BD-F29F30B6AA3B}">
      <dgm:prSet/>
      <dgm:spPr/>
      <dgm:t>
        <a:bodyPr rtlCol="0"/>
        <a:lstStyle/>
        <a:p>
          <a:pPr rtl="0"/>
          <a:endParaRPr lang="en-US"/>
        </a:p>
      </dgm:t>
    </dgm:pt>
    <dgm:pt modelId="{EF0B3233-D6B0-4E14-AF3E-E2114E9B296B}" type="sibTrans" cxnId="{43EB7C7B-7412-49A6-B7BD-F29F30B6AA3B}">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a:noFill/>
        </a:ln>
      </dgm:spPr>
      <dgm:t>
        <a:bodyPr rtlCol="0"/>
        <a:lstStyle/>
        <a:p>
          <a:pPr rtl="0"/>
          <a:endParaRPr lang="en-US"/>
        </a:p>
      </dgm:t>
    </dgm:pt>
    <dgm:pt modelId="{3B95FF8D-591B-4C33-91D0-805DD3705FD5}" type="pres">
      <dgm:prSet presAssocID="{FF23DAE6-285A-43F4-90F8-D64DCFC082DC}" presName="Name0" presStyleCnt="0">
        <dgm:presLayoutVars>
          <dgm:chMax val="7"/>
          <dgm:chPref val="7"/>
          <dgm:dir/>
        </dgm:presLayoutVars>
      </dgm:prSet>
      <dgm:spPr/>
      <dgm:t>
        <a:bodyPr/>
        <a:lstStyle/>
        <a:p>
          <a:endParaRPr lang="ru-RU"/>
        </a:p>
      </dgm:t>
    </dgm:pt>
    <dgm:pt modelId="{B1023D08-BB67-4F49-B0BE-237507283458}" type="pres">
      <dgm:prSet presAssocID="{FF23DAE6-285A-43F4-90F8-D64DCFC082DC}" presName="Name1" presStyleCnt="0"/>
      <dgm:spPr/>
    </dgm:pt>
    <dgm:pt modelId="{63A25C90-7663-4C93-A2CD-1C7262E1528C}" type="pres">
      <dgm:prSet presAssocID="{BD4904D4-E617-4624-8905-147C3659600B}" presName="picture_1" presStyleCnt="0"/>
      <dgm:spPr/>
    </dgm:pt>
    <dgm:pt modelId="{E49C2721-913D-43C1-BD8A-7B3289456DBC}" type="pres">
      <dgm:prSet presAssocID="{BD4904D4-E617-4624-8905-147C3659600B}" presName="pictureRepeatNode" presStyleLbl="alignImgPlace1" presStyleIdx="0" presStyleCnt="6" custScaleX="46795" custScaleY="46795" custLinFactNeighborX="82482" custLinFactNeighborY="-22166"/>
      <dgm:spPr/>
      <dgm:t>
        <a:bodyPr/>
        <a:lstStyle/>
        <a:p>
          <a:endParaRPr lang="ru-RU"/>
        </a:p>
      </dgm:t>
    </dgm:pt>
    <dgm:pt modelId="{4ED2ED03-D63D-4E62-8F72-5916F32FEAC2}" type="pres">
      <dgm:prSet presAssocID="{A8AC5BBE-44DC-422F-BA8A-A03DB350D07A}" presName="text_1" presStyleLbl="node1" presStyleIdx="0" presStyleCnt="0">
        <dgm:presLayoutVars>
          <dgm:bulletEnabled val="1"/>
        </dgm:presLayoutVars>
      </dgm:prSet>
      <dgm:spPr/>
      <dgm:t>
        <a:bodyPr/>
        <a:lstStyle/>
        <a:p>
          <a:endParaRPr lang="ru-RU"/>
        </a:p>
      </dgm:t>
    </dgm:pt>
    <dgm:pt modelId="{AB47605D-D15A-4E5C-A98C-65424DB3EA64}" type="pres">
      <dgm:prSet presAssocID="{92270C63-8426-4BF8-8AD6-01D8FD2FFDDB}" presName="picture_2" presStyleCnt="0"/>
      <dgm:spPr/>
    </dgm:pt>
    <dgm:pt modelId="{3B9629CC-8836-421D-A023-B0C06204E612}" type="pres">
      <dgm:prSet presAssocID="{92270C63-8426-4BF8-8AD6-01D8FD2FFDDB}" presName="pictureRepeatNode" presStyleLbl="alignImgPlace1" presStyleIdx="1" presStyleCnt="6" custScaleX="148132" custScaleY="148132" custLinFactX="-32106" custLinFactY="168073" custLinFactNeighborX="-100000" custLinFactNeighborY="200000"/>
      <dgm:spPr/>
      <dgm:t>
        <a:bodyPr/>
        <a:lstStyle/>
        <a:p>
          <a:endParaRPr lang="ru-RU"/>
        </a:p>
      </dgm:t>
    </dgm:pt>
    <dgm:pt modelId="{9524ED4D-11A8-43F5-BBBD-087FA7CF8701}" type="pres">
      <dgm:prSet presAssocID="{C8D92355-699D-4744-BE2E-5A533F8BCB99}" presName="line_2" presStyleLbl="parChTrans1D1" presStyleIdx="0" presStyleCnt="5" custSzY="943450" custScaleX="20766" custLinFactY="2900000" custLinFactNeighborX="47258" custLinFactNeighborY="2919656"/>
      <dgm:spPr/>
    </dgm:pt>
    <dgm:pt modelId="{0966F148-8507-457C-897F-253FBA951E21}" type="pres">
      <dgm:prSet presAssocID="{C8D92355-699D-4744-BE2E-5A533F8BCB99}" presName="textparent_2" presStyleLbl="node1" presStyleIdx="0" presStyleCnt="0"/>
      <dgm:spPr/>
    </dgm:pt>
    <dgm:pt modelId="{2FD612DD-9C38-456B-94A6-187CCE447103}" type="pres">
      <dgm:prSet presAssocID="{C8D92355-699D-4744-BE2E-5A533F8BCB99}" presName="text_2" presStyleLbl="revTx" presStyleIdx="0" presStyleCnt="5">
        <dgm:presLayoutVars>
          <dgm:bulletEnabled val="1"/>
        </dgm:presLayoutVars>
      </dgm:prSet>
      <dgm:spPr/>
      <dgm:t>
        <a:bodyPr/>
        <a:lstStyle/>
        <a:p>
          <a:endParaRPr lang="ru-RU"/>
        </a:p>
      </dgm:t>
    </dgm:pt>
    <dgm:pt modelId="{5ACD2A1B-FA29-462E-9081-03D10EAC5F25}" type="pres">
      <dgm:prSet presAssocID="{EF0B3233-D6B0-4E14-AF3E-E2114E9B296B}" presName="picture_3" presStyleCnt="0"/>
      <dgm:spPr/>
    </dgm:pt>
    <dgm:pt modelId="{CD39A2ED-26C9-4216-8B69-F846A9547AD0}" type="pres">
      <dgm:prSet presAssocID="{EF0B3233-D6B0-4E14-AF3E-E2114E9B296B}" presName="pictureRepeatNode" presStyleLbl="alignImgPlace1" presStyleIdx="2" presStyleCnt="6" custScaleX="188528" custScaleY="188527" custLinFactX="100000" custLinFactNeighborX="157597" custLinFactNeighborY="3873"/>
      <dgm:spPr/>
      <dgm:t>
        <a:bodyPr/>
        <a:lstStyle/>
        <a:p>
          <a:endParaRPr lang="ru-RU"/>
        </a:p>
      </dgm:t>
    </dgm:pt>
    <dgm:pt modelId="{7A4DD8D8-F391-4EE8-AE97-EBDBC1CBD67E}" type="pres">
      <dgm:prSet presAssocID="{EDF9257B-39E2-4309-AC8F-4EE6E1A467BC}" presName="line_3" presStyleLbl="parChTrans1D1" presStyleIdx="1" presStyleCnt="5" custSzY="46748" custScaleX="46604"/>
      <dgm:spPr/>
    </dgm:pt>
    <dgm:pt modelId="{E71C5210-BBAF-4FD9-BC1C-4EA6172567F6}" type="pres">
      <dgm:prSet presAssocID="{EDF9257B-39E2-4309-AC8F-4EE6E1A467BC}" presName="textparent_3" presStyleLbl="node1" presStyleIdx="0" presStyleCnt="0"/>
      <dgm:spPr/>
    </dgm:pt>
    <dgm:pt modelId="{15F06570-D17C-4C90-8797-57DC5CF18E08}" type="pres">
      <dgm:prSet presAssocID="{EDF9257B-39E2-4309-AC8F-4EE6E1A467BC}" presName="text_3" presStyleLbl="revTx" presStyleIdx="1" presStyleCnt="5">
        <dgm:presLayoutVars>
          <dgm:bulletEnabled val="1"/>
        </dgm:presLayoutVars>
      </dgm:prSet>
      <dgm:spPr/>
      <dgm:t>
        <a:bodyPr/>
        <a:lstStyle/>
        <a:p>
          <a:endParaRPr lang="ru-RU"/>
        </a:p>
      </dgm:t>
    </dgm:pt>
    <dgm:pt modelId="{39B31CD8-10CA-4E1A-AC16-D02E6C4F0A33}" type="pres">
      <dgm:prSet presAssocID="{DC3ACFE6-EFA2-4C75-AE8C-81BFDD71512C}" presName="picture_4" presStyleCnt="0"/>
      <dgm:spPr/>
    </dgm:pt>
    <dgm:pt modelId="{455C7130-95A6-40C6-A1FA-55EE64B95EDF}" type="pres">
      <dgm:prSet presAssocID="{DC3ACFE6-EFA2-4C75-AE8C-81BFDD71512C}" presName="pictureRepeatNode" presStyleLbl="alignImgPlace1" presStyleIdx="3" presStyleCnt="6" custScaleX="140087" custScaleY="140087" custLinFactX="94712" custLinFactY="19810" custLinFactNeighborX="100000" custLinFactNeighborY="100000"/>
      <dgm:spPr/>
      <dgm:t>
        <a:bodyPr/>
        <a:lstStyle/>
        <a:p>
          <a:endParaRPr lang="ru-RU"/>
        </a:p>
      </dgm:t>
    </dgm:pt>
    <dgm:pt modelId="{7527E65F-91DB-4AE7-A039-A178ED11ADC3}" type="pres">
      <dgm:prSet presAssocID="{9F962153-F981-491C-A315-8878BB82D727}" presName="line_4" presStyleLbl="parChTrans1D1" presStyleIdx="2" presStyleCnt="5" custFlipVert="1" custSzY="1091822" custScaleX="25874" custLinFactY="-356673" custLinFactNeighborX="25571" custLinFactNeighborY="-400000"/>
      <dgm:spPr/>
    </dgm:pt>
    <dgm:pt modelId="{4081E72E-FF19-42C9-A1A5-BB16FAF8AD91}" type="pres">
      <dgm:prSet presAssocID="{9F962153-F981-491C-A315-8878BB82D727}" presName="textparent_4" presStyleLbl="node1" presStyleIdx="0" presStyleCnt="0"/>
      <dgm:spPr/>
    </dgm:pt>
    <dgm:pt modelId="{DFCC900C-EAA9-4E00-8DC1-AEC420279D6D}" type="pres">
      <dgm:prSet presAssocID="{9F962153-F981-491C-A315-8878BB82D727}" presName="text_4" presStyleLbl="revTx" presStyleIdx="2" presStyleCnt="5">
        <dgm:presLayoutVars>
          <dgm:bulletEnabled val="1"/>
        </dgm:presLayoutVars>
      </dgm:prSet>
      <dgm:spPr/>
      <dgm:t>
        <a:bodyPr/>
        <a:lstStyle/>
        <a:p>
          <a:endParaRPr lang="ru-RU"/>
        </a:p>
      </dgm:t>
    </dgm:pt>
    <dgm:pt modelId="{4DB0EA3F-05F3-4F34-AF6F-274931B3004F}" type="pres">
      <dgm:prSet presAssocID="{7B96ECDA-09DD-468B-865E-5E0A15A63947}" presName="picture_5" presStyleCnt="0"/>
      <dgm:spPr/>
    </dgm:pt>
    <dgm:pt modelId="{8112808B-1055-4914-8A45-96EFC69A500C}" type="pres">
      <dgm:prSet presAssocID="{7B96ECDA-09DD-468B-865E-5E0A15A63947}" presName="pictureRepeatNode" presStyleLbl="alignImgPlace1" presStyleIdx="4" presStyleCnt="6" custScaleX="143299" custScaleY="143299" custLinFactX="-130234" custLinFactY="-100000" custLinFactNeighborX="-200000" custLinFactNeighborY="-167406"/>
      <dgm:spPr/>
      <dgm:t>
        <a:bodyPr/>
        <a:lstStyle/>
        <a:p>
          <a:endParaRPr lang="ru-RU"/>
        </a:p>
      </dgm:t>
    </dgm:pt>
    <dgm:pt modelId="{52387E86-4CED-45AA-B1EC-844F8D925D68}" type="pres">
      <dgm:prSet presAssocID="{4BEF2492-5B6C-414B-94C4-BCE8A8B2EC58}" presName="line_5" presStyleLbl="parChTrans1D1" presStyleIdx="3" presStyleCnt="5" custFlipVert="1" custFlipHor="0" custSzY="1768586" custScaleX="9569" custLinFactY="-1300000" custLinFactNeighborX="45366" custLinFactNeighborY="-1391645"/>
      <dgm:spPr/>
    </dgm:pt>
    <dgm:pt modelId="{627D3192-B2BA-41B9-BCD7-955A60A5A4D3}" type="pres">
      <dgm:prSet presAssocID="{4BEF2492-5B6C-414B-94C4-BCE8A8B2EC58}" presName="textparent_5" presStyleLbl="node1" presStyleIdx="0" presStyleCnt="0"/>
      <dgm:spPr/>
    </dgm:pt>
    <dgm:pt modelId="{AEEEF363-BAAD-47AE-A6C8-5176BE08D289}" type="pres">
      <dgm:prSet presAssocID="{4BEF2492-5B6C-414B-94C4-BCE8A8B2EC58}" presName="text_5" presStyleLbl="revTx" presStyleIdx="3" presStyleCnt="5">
        <dgm:presLayoutVars>
          <dgm:bulletEnabled val="1"/>
        </dgm:presLayoutVars>
      </dgm:prSet>
      <dgm:spPr/>
      <dgm:t>
        <a:bodyPr/>
        <a:lstStyle/>
        <a:p>
          <a:endParaRPr lang="ru-RU"/>
        </a:p>
      </dgm:t>
    </dgm:pt>
    <dgm:pt modelId="{CA5E63F6-CBF0-488D-BFD3-45FBCE07A231}" type="pres">
      <dgm:prSet presAssocID="{F5E4BFCC-2B0A-49BF-90A5-2D83641CCAF3}" presName="picture_6" presStyleCnt="0"/>
      <dgm:spPr/>
    </dgm:pt>
    <dgm:pt modelId="{FC09FF0F-9EFC-4C3D-BB09-AACA6233104F}" type="pres">
      <dgm:prSet presAssocID="{F5E4BFCC-2B0A-49BF-90A5-2D83641CCAF3}" presName="pictureRepeatNode" presStyleLbl="alignImgPlace1" presStyleIdx="5" presStyleCnt="6" custScaleX="177580" custScaleY="177580" custLinFactX="-159517" custLinFactY="-55937" custLinFactNeighborX="-200000" custLinFactNeighborY="-100000"/>
      <dgm:spPr/>
      <dgm:t>
        <a:bodyPr/>
        <a:lstStyle/>
        <a:p>
          <a:endParaRPr lang="ru-RU"/>
        </a:p>
      </dgm:t>
    </dgm:pt>
    <dgm:pt modelId="{6759E7A4-5CF0-4F0C-AA7E-CD799F239B0C}" type="pres">
      <dgm:prSet presAssocID="{47A7A1C9-BF5D-46A5-9C57-236FB81CFA72}" presName="line_6" presStyleLbl="parChTrans1D1" presStyleIdx="4" presStyleCnt="5" custFlipVert="1" custSzY="45720" custScaleX="61593" custLinFactY="-4200000" custLinFactNeighborX="51994" custLinFactNeighborY="-4239920"/>
      <dgm:spPr/>
    </dgm:pt>
    <dgm:pt modelId="{018CA53E-5C7A-4A34-9B85-6969F4997A1A}" type="pres">
      <dgm:prSet presAssocID="{47A7A1C9-BF5D-46A5-9C57-236FB81CFA72}" presName="textparent_6" presStyleLbl="node1" presStyleIdx="0" presStyleCnt="0"/>
      <dgm:spPr/>
    </dgm:pt>
    <dgm:pt modelId="{2E010C44-291D-41E9-86F1-73D65D3405CE}" type="pres">
      <dgm:prSet presAssocID="{47A7A1C9-BF5D-46A5-9C57-236FB81CFA72}" presName="text_6" presStyleLbl="revTx" presStyleIdx="4" presStyleCnt="5">
        <dgm:presLayoutVars>
          <dgm:bulletEnabled val="1"/>
        </dgm:presLayoutVars>
      </dgm:prSet>
      <dgm:spPr/>
      <dgm:t>
        <a:bodyPr/>
        <a:lstStyle/>
        <a:p>
          <a:endParaRPr lang="ru-RU"/>
        </a:p>
      </dgm:t>
    </dgm:pt>
  </dgm:ptLst>
  <dgm:cxnLst>
    <dgm:cxn modelId="{2ABE32F1-E778-4B75-AC4B-9C5A2C86AF2E}" type="presOf" srcId="{9F962153-F981-491C-A315-8878BB82D727}" destId="{DFCC900C-EAA9-4E00-8DC1-AEC420279D6D}" srcOrd="0" destOrd="0" presId="urn:microsoft.com/office/officeart/2008/layout/CircularPictureCallout"/>
    <dgm:cxn modelId="{3A55E3B6-FE4C-4DA4-B006-07EFF88192CC}" type="presOf" srcId="{DC3ACFE6-EFA2-4C75-AE8C-81BFDD71512C}" destId="{455C7130-95A6-40C6-A1FA-55EE64B95EDF}" srcOrd="0" destOrd="0" presId="urn:microsoft.com/office/officeart/2008/layout/CircularPictureCallout"/>
    <dgm:cxn modelId="{170F07AA-E769-451D-B9F3-8CF28CCE94AB}" type="presOf" srcId="{F5E4BFCC-2B0A-49BF-90A5-2D83641CCAF3}" destId="{FC09FF0F-9EFC-4C3D-BB09-AACA6233104F}" srcOrd="0" destOrd="0" presId="urn:microsoft.com/office/officeart/2008/layout/CircularPictureCallout"/>
    <dgm:cxn modelId="{67400A99-9942-434F-AF97-7880F22FD440}" srcId="{FF23DAE6-285A-43F4-90F8-D64DCFC082DC}" destId="{A8AC5BBE-44DC-422F-BA8A-A03DB350D07A}" srcOrd="0" destOrd="0" parTransId="{FAF5B2C4-B019-4A14-8085-7D783F09A51C}" sibTransId="{BD4904D4-E617-4624-8905-147C3659600B}"/>
    <dgm:cxn modelId="{C25F95ED-3DF5-40E3-98CE-7615045E9FC3}" srcId="{FF23DAE6-285A-43F4-90F8-D64DCFC082DC}" destId="{9F962153-F981-491C-A315-8878BB82D727}" srcOrd="3" destOrd="0" parTransId="{0685D85A-780C-4C8E-97AA-87AA8CFAE126}" sibTransId="{DC3ACFE6-EFA2-4C75-AE8C-81BFDD71512C}"/>
    <dgm:cxn modelId="{C266A5A9-A5D4-4C6F-B80E-042EEE0EE3AD}" type="presOf" srcId="{EDF9257B-39E2-4309-AC8F-4EE6E1A467BC}" destId="{15F06570-D17C-4C90-8797-57DC5CF18E08}" srcOrd="0" destOrd="0" presId="urn:microsoft.com/office/officeart/2008/layout/CircularPictureCallout"/>
    <dgm:cxn modelId="{29D1E85E-C369-442B-B63A-F1783545C23A}" type="presOf" srcId="{4BEF2492-5B6C-414B-94C4-BCE8A8B2EC58}" destId="{AEEEF363-BAAD-47AE-A6C8-5176BE08D289}" srcOrd="0" destOrd="0" presId="urn:microsoft.com/office/officeart/2008/layout/CircularPictureCallout"/>
    <dgm:cxn modelId="{751FA634-2197-4BFA-9216-1EFD6876248F}" type="presOf" srcId="{92270C63-8426-4BF8-8AD6-01D8FD2FFDDB}" destId="{3B9629CC-8836-421D-A023-B0C06204E612}" srcOrd="0" destOrd="0" presId="urn:microsoft.com/office/officeart/2008/layout/CircularPictureCallout"/>
    <dgm:cxn modelId="{DF2882B8-0110-4AFA-840A-20309B151E05}" type="presOf" srcId="{7B96ECDA-09DD-468B-865E-5E0A15A63947}" destId="{8112808B-1055-4914-8A45-96EFC69A500C}" srcOrd="0" destOrd="0" presId="urn:microsoft.com/office/officeart/2008/layout/CircularPictureCallout"/>
    <dgm:cxn modelId="{4A3FF9A8-0DB6-4D38-A304-F313B73E0E1A}" type="presOf" srcId="{C8D92355-699D-4744-BE2E-5A533F8BCB99}" destId="{2FD612DD-9C38-456B-94A6-187CCE447103}" srcOrd="0" destOrd="0" presId="urn:microsoft.com/office/officeart/2008/layout/CircularPictureCallout"/>
    <dgm:cxn modelId="{E19B353B-7078-45F9-8F96-EFCAE849C79D}" type="presOf" srcId="{A8AC5BBE-44DC-422F-BA8A-A03DB350D07A}" destId="{4ED2ED03-D63D-4E62-8F72-5916F32FEAC2}" srcOrd="0" destOrd="0" presId="urn:microsoft.com/office/officeart/2008/layout/CircularPictureCallout"/>
    <dgm:cxn modelId="{8D4F91D4-1E22-4FF3-B911-9936FAB06984}" srcId="{FF23DAE6-285A-43F4-90F8-D64DCFC082DC}" destId="{47A7A1C9-BF5D-46A5-9C57-236FB81CFA72}" srcOrd="5" destOrd="0" parTransId="{3BCBBBE1-C520-440F-899C-C2AE9C1906D2}" sibTransId="{F5E4BFCC-2B0A-49BF-90A5-2D83641CCAF3}"/>
    <dgm:cxn modelId="{2ECC9EB1-C8DA-431C-8CD5-320A0429FF72}" type="presOf" srcId="{EF0B3233-D6B0-4E14-AF3E-E2114E9B296B}" destId="{CD39A2ED-26C9-4216-8B69-F846A9547AD0}" srcOrd="0" destOrd="0" presId="urn:microsoft.com/office/officeart/2008/layout/CircularPictureCallout"/>
    <dgm:cxn modelId="{7E2E62E2-D92C-4F7A-8F01-AEADFA7C6877}" srcId="{FF23DAE6-285A-43F4-90F8-D64DCFC082DC}" destId="{4BEF2492-5B6C-414B-94C4-BCE8A8B2EC58}" srcOrd="4" destOrd="0" parTransId="{D12901EA-01E2-4F6D-BABC-B66D3E74DE37}" sibTransId="{7B96ECDA-09DD-468B-865E-5E0A15A63947}"/>
    <dgm:cxn modelId="{0F6D648F-AA7B-4008-88B8-C94160559C0A}" type="presOf" srcId="{BD4904D4-E617-4624-8905-147C3659600B}" destId="{E49C2721-913D-43C1-BD8A-7B3289456DBC}" srcOrd="0" destOrd="0" presId="urn:microsoft.com/office/officeart/2008/layout/CircularPictureCallout"/>
    <dgm:cxn modelId="{5EC28A3F-A87D-4A76-9D63-1C25709D96AB}" type="presOf" srcId="{47A7A1C9-BF5D-46A5-9C57-236FB81CFA72}" destId="{2E010C44-291D-41E9-86F1-73D65D3405CE}" srcOrd="0" destOrd="0" presId="urn:microsoft.com/office/officeart/2008/layout/CircularPictureCallout"/>
    <dgm:cxn modelId="{43EB7C7B-7412-49A6-B7BD-F29F30B6AA3B}" srcId="{FF23DAE6-285A-43F4-90F8-D64DCFC082DC}" destId="{EDF9257B-39E2-4309-AC8F-4EE6E1A467BC}" srcOrd="2" destOrd="0" parTransId="{456E7101-5AC4-480D-8E7A-0E2EC2FE1C27}" sibTransId="{EF0B3233-D6B0-4E14-AF3E-E2114E9B296B}"/>
    <dgm:cxn modelId="{B9C32920-3C3B-4D2C-A683-DCFACE129BBA}" type="presOf" srcId="{FF23DAE6-285A-43F4-90F8-D64DCFC082DC}" destId="{3B95FF8D-591B-4C33-91D0-805DD3705FD5}" srcOrd="0" destOrd="0" presId="urn:microsoft.com/office/officeart/2008/layout/CircularPictureCallout"/>
    <dgm:cxn modelId="{CA0BBFB1-9E99-4756-9695-555275A4DB66}" srcId="{FF23DAE6-285A-43F4-90F8-D64DCFC082DC}" destId="{C8D92355-699D-4744-BE2E-5A533F8BCB99}" srcOrd="1" destOrd="0" parTransId="{DBE62955-30FE-4CDD-A8F7-B159E96B9C98}" sibTransId="{92270C63-8426-4BF8-8AD6-01D8FD2FFDDB}"/>
    <dgm:cxn modelId="{CADF6BA7-F3B5-42BC-8CC1-E0C64B025D28}" type="presParOf" srcId="{3B95FF8D-591B-4C33-91D0-805DD3705FD5}" destId="{B1023D08-BB67-4F49-B0BE-237507283458}" srcOrd="0" destOrd="0" presId="urn:microsoft.com/office/officeart/2008/layout/CircularPictureCallout"/>
    <dgm:cxn modelId="{78DB4D7C-97D3-4319-83A3-20E476C13D3C}" type="presParOf" srcId="{B1023D08-BB67-4F49-B0BE-237507283458}" destId="{63A25C90-7663-4C93-A2CD-1C7262E1528C}" srcOrd="0" destOrd="0" presId="urn:microsoft.com/office/officeart/2008/layout/CircularPictureCallout"/>
    <dgm:cxn modelId="{8C6E287F-63C7-4E9C-B7F7-63F62012E5DF}" type="presParOf" srcId="{63A25C90-7663-4C93-A2CD-1C7262E1528C}" destId="{E49C2721-913D-43C1-BD8A-7B3289456DBC}" srcOrd="0" destOrd="0" presId="urn:microsoft.com/office/officeart/2008/layout/CircularPictureCallout"/>
    <dgm:cxn modelId="{8363E5E2-EAAC-43B8-8546-78A393A2C91C}" type="presParOf" srcId="{B1023D08-BB67-4F49-B0BE-237507283458}" destId="{4ED2ED03-D63D-4E62-8F72-5916F32FEAC2}" srcOrd="1" destOrd="0" presId="urn:microsoft.com/office/officeart/2008/layout/CircularPictureCallout"/>
    <dgm:cxn modelId="{A39D2045-0C3E-4045-858C-90B41BDD9EF7}" type="presParOf" srcId="{B1023D08-BB67-4F49-B0BE-237507283458}" destId="{AB47605D-D15A-4E5C-A98C-65424DB3EA64}" srcOrd="2" destOrd="0" presId="urn:microsoft.com/office/officeart/2008/layout/CircularPictureCallout"/>
    <dgm:cxn modelId="{B524A0BB-CFF6-4C01-9575-93E687FA66C8}" type="presParOf" srcId="{AB47605D-D15A-4E5C-A98C-65424DB3EA64}" destId="{3B9629CC-8836-421D-A023-B0C06204E612}" srcOrd="0" destOrd="0" presId="urn:microsoft.com/office/officeart/2008/layout/CircularPictureCallout"/>
    <dgm:cxn modelId="{75FDC575-3491-4CDB-84B2-61124E7DB59A}" type="presParOf" srcId="{B1023D08-BB67-4F49-B0BE-237507283458}" destId="{9524ED4D-11A8-43F5-BBBD-087FA7CF8701}" srcOrd="3" destOrd="0" presId="urn:microsoft.com/office/officeart/2008/layout/CircularPictureCallout"/>
    <dgm:cxn modelId="{82970181-E7F7-4395-B2BF-F32E15E20EBD}" type="presParOf" srcId="{B1023D08-BB67-4F49-B0BE-237507283458}" destId="{0966F148-8507-457C-897F-253FBA951E21}" srcOrd="4" destOrd="0" presId="urn:microsoft.com/office/officeart/2008/layout/CircularPictureCallout"/>
    <dgm:cxn modelId="{01FD58F1-E30E-449A-B907-1FA0FB4019F1}" type="presParOf" srcId="{0966F148-8507-457C-897F-253FBA951E21}" destId="{2FD612DD-9C38-456B-94A6-187CCE447103}" srcOrd="0" destOrd="0" presId="urn:microsoft.com/office/officeart/2008/layout/CircularPictureCallout"/>
    <dgm:cxn modelId="{1648F499-B7BD-4BDF-86FA-C3DC0CC69916}" type="presParOf" srcId="{B1023D08-BB67-4F49-B0BE-237507283458}" destId="{5ACD2A1B-FA29-462E-9081-03D10EAC5F25}" srcOrd="5" destOrd="0" presId="urn:microsoft.com/office/officeart/2008/layout/CircularPictureCallout"/>
    <dgm:cxn modelId="{319535C5-C359-47E5-A413-32D11C08869E}" type="presParOf" srcId="{5ACD2A1B-FA29-462E-9081-03D10EAC5F25}" destId="{CD39A2ED-26C9-4216-8B69-F846A9547AD0}" srcOrd="0" destOrd="0" presId="urn:microsoft.com/office/officeart/2008/layout/CircularPictureCallout"/>
    <dgm:cxn modelId="{B3DCCC8A-7E65-4DFB-80D6-A916CD886E6E}" type="presParOf" srcId="{B1023D08-BB67-4F49-B0BE-237507283458}" destId="{7A4DD8D8-F391-4EE8-AE97-EBDBC1CBD67E}" srcOrd="6" destOrd="0" presId="urn:microsoft.com/office/officeart/2008/layout/CircularPictureCallout"/>
    <dgm:cxn modelId="{82B5FCE7-4F09-474F-A8A4-901B92354CF8}" type="presParOf" srcId="{B1023D08-BB67-4F49-B0BE-237507283458}" destId="{E71C5210-BBAF-4FD9-BC1C-4EA6172567F6}" srcOrd="7" destOrd="0" presId="urn:microsoft.com/office/officeart/2008/layout/CircularPictureCallout"/>
    <dgm:cxn modelId="{6100AEAD-8A0B-4970-9762-52665E4CD147}" type="presParOf" srcId="{E71C5210-BBAF-4FD9-BC1C-4EA6172567F6}" destId="{15F06570-D17C-4C90-8797-57DC5CF18E08}" srcOrd="0" destOrd="0" presId="urn:microsoft.com/office/officeart/2008/layout/CircularPictureCallout"/>
    <dgm:cxn modelId="{C5DEBD05-91AF-4D4F-8806-82536DAF05FE}" type="presParOf" srcId="{B1023D08-BB67-4F49-B0BE-237507283458}" destId="{39B31CD8-10CA-4E1A-AC16-D02E6C4F0A33}" srcOrd="8" destOrd="0" presId="urn:microsoft.com/office/officeart/2008/layout/CircularPictureCallout"/>
    <dgm:cxn modelId="{EAE76C7B-E218-42A0-BFC7-28D6BBA6D11F}" type="presParOf" srcId="{39B31CD8-10CA-4E1A-AC16-D02E6C4F0A33}" destId="{455C7130-95A6-40C6-A1FA-55EE64B95EDF}" srcOrd="0" destOrd="0" presId="urn:microsoft.com/office/officeart/2008/layout/CircularPictureCallout"/>
    <dgm:cxn modelId="{C2BC00E9-79DA-4D2D-BFA8-0E03CEC8FEF5}" type="presParOf" srcId="{B1023D08-BB67-4F49-B0BE-237507283458}" destId="{7527E65F-91DB-4AE7-A039-A178ED11ADC3}" srcOrd="9" destOrd="0" presId="urn:microsoft.com/office/officeart/2008/layout/CircularPictureCallout"/>
    <dgm:cxn modelId="{D737AD43-97F0-4269-A922-951E2263E83D}" type="presParOf" srcId="{B1023D08-BB67-4F49-B0BE-237507283458}" destId="{4081E72E-FF19-42C9-A1A5-BB16FAF8AD91}" srcOrd="10" destOrd="0" presId="urn:microsoft.com/office/officeart/2008/layout/CircularPictureCallout"/>
    <dgm:cxn modelId="{AFAF8520-D56A-46AD-A2E2-FFD1A3D8D4A2}" type="presParOf" srcId="{4081E72E-FF19-42C9-A1A5-BB16FAF8AD91}" destId="{DFCC900C-EAA9-4E00-8DC1-AEC420279D6D}" srcOrd="0" destOrd="0" presId="urn:microsoft.com/office/officeart/2008/layout/CircularPictureCallout"/>
    <dgm:cxn modelId="{C85C521E-9C04-43A8-9D98-42D57DAC228F}" type="presParOf" srcId="{B1023D08-BB67-4F49-B0BE-237507283458}" destId="{4DB0EA3F-05F3-4F34-AF6F-274931B3004F}" srcOrd="11" destOrd="0" presId="urn:microsoft.com/office/officeart/2008/layout/CircularPictureCallout"/>
    <dgm:cxn modelId="{930D5483-397A-4013-B690-8414C233B007}" type="presParOf" srcId="{4DB0EA3F-05F3-4F34-AF6F-274931B3004F}" destId="{8112808B-1055-4914-8A45-96EFC69A500C}" srcOrd="0" destOrd="0" presId="urn:microsoft.com/office/officeart/2008/layout/CircularPictureCallout"/>
    <dgm:cxn modelId="{3479F432-811B-4B96-8147-24F55EBF03A4}" type="presParOf" srcId="{B1023D08-BB67-4F49-B0BE-237507283458}" destId="{52387E86-4CED-45AA-B1EC-844F8D925D68}" srcOrd="12" destOrd="0" presId="urn:microsoft.com/office/officeart/2008/layout/CircularPictureCallout"/>
    <dgm:cxn modelId="{7AACB1AA-A308-4584-8924-7D813672A3D0}" type="presParOf" srcId="{B1023D08-BB67-4F49-B0BE-237507283458}" destId="{627D3192-B2BA-41B9-BCD7-955A60A5A4D3}" srcOrd="13" destOrd="0" presId="urn:microsoft.com/office/officeart/2008/layout/CircularPictureCallout"/>
    <dgm:cxn modelId="{E254A9DC-989F-4B44-93A3-54FA4E1B0D74}" type="presParOf" srcId="{627D3192-B2BA-41B9-BCD7-955A60A5A4D3}" destId="{AEEEF363-BAAD-47AE-A6C8-5176BE08D289}" srcOrd="0" destOrd="0" presId="urn:microsoft.com/office/officeart/2008/layout/CircularPictureCallout"/>
    <dgm:cxn modelId="{D1B34133-524B-49AF-B522-E1E62D418B2B}" type="presParOf" srcId="{B1023D08-BB67-4F49-B0BE-237507283458}" destId="{CA5E63F6-CBF0-488D-BFD3-45FBCE07A231}" srcOrd="14" destOrd="0" presId="urn:microsoft.com/office/officeart/2008/layout/CircularPictureCallout"/>
    <dgm:cxn modelId="{BAD18467-F639-4B98-B314-E82CDDDEADBF}" type="presParOf" srcId="{CA5E63F6-CBF0-488D-BFD3-45FBCE07A231}" destId="{FC09FF0F-9EFC-4C3D-BB09-AACA6233104F}" srcOrd="0" destOrd="0" presId="urn:microsoft.com/office/officeart/2008/layout/CircularPictureCallout"/>
    <dgm:cxn modelId="{72B1B0CB-2D81-40E1-9EDC-17ABA437DF35}" type="presParOf" srcId="{B1023D08-BB67-4F49-B0BE-237507283458}" destId="{6759E7A4-5CF0-4F0C-AA7E-CD799F239B0C}" srcOrd="15" destOrd="0" presId="urn:microsoft.com/office/officeart/2008/layout/CircularPictureCallout"/>
    <dgm:cxn modelId="{E4788EB0-1D3F-4F13-914E-8DD2BC356F4B}" type="presParOf" srcId="{B1023D08-BB67-4F49-B0BE-237507283458}" destId="{018CA53E-5C7A-4A34-9B85-6969F4997A1A}" srcOrd="16" destOrd="0" presId="urn:microsoft.com/office/officeart/2008/layout/CircularPictureCallout"/>
    <dgm:cxn modelId="{8E7223BD-5FC6-49E2-AA1D-6AD504A5D211}" type="presParOf" srcId="{018CA53E-5C7A-4A34-9B85-6969F4997A1A}" destId="{2E010C44-291D-41E9-86F1-73D65D3405CE}" srcOrd="0" destOrd="0" presId="urn:microsoft.com/office/officeart/2008/layout/CircularPictureCallou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9E7A4-5CF0-4F0C-AA7E-CD799F239B0C}">
      <dsp:nvSpPr>
        <dsp:cNvPr id="0" name=""/>
        <dsp:cNvSpPr/>
      </dsp:nvSpPr>
      <dsp:spPr>
        <a:xfrm flipV="1">
          <a:off x="7586713" y="1252838"/>
          <a:ext cx="3004002" cy="4572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387E86-4CED-45AA-B1EC-844F8D925D68}">
      <dsp:nvSpPr>
        <dsp:cNvPr id="0" name=""/>
        <dsp:cNvSpPr/>
      </dsp:nvSpPr>
      <dsp:spPr>
        <a:xfrm flipV="1">
          <a:off x="7847513" y="1638139"/>
          <a:ext cx="394377" cy="176858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27E65F-91DB-4AE7-A039-A178ED11ADC3}">
      <dsp:nvSpPr>
        <dsp:cNvPr id="0" name=""/>
        <dsp:cNvSpPr/>
      </dsp:nvSpPr>
      <dsp:spPr>
        <a:xfrm flipV="1">
          <a:off x="6524836" y="1523332"/>
          <a:ext cx="995795" cy="1091822"/>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4DD8D8-F391-4EE8-AE97-EBDBC1CBD67E}">
      <dsp:nvSpPr>
        <dsp:cNvPr id="0" name=""/>
        <dsp:cNvSpPr/>
      </dsp:nvSpPr>
      <dsp:spPr>
        <a:xfrm>
          <a:off x="5214615" y="1168492"/>
          <a:ext cx="1920739" cy="46747"/>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24ED4D-11A8-43F5-BBBD-087FA7CF8701}">
      <dsp:nvSpPr>
        <dsp:cNvPr id="0" name=""/>
        <dsp:cNvSpPr/>
      </dsp:nvSpPr>
      <dsp:spPr>
        <a:xfrm>
          <a:off x="8351333" y="1992571"/>
          <a:ext cx="1012795" cy="94345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9C2721-913D-43C1-BD8A-7B3289456DBC}">
      <dsp:nvSpPr>
        <dsp:cNvPr id="0" name=""/>
        <dsp:cNvSpPr/>
      </dsp:nvSpPr>
      <dsp:spPr>
        <a:xfrm>
          <a:off x="6956715" y="149680"/>
          <a:ext cx="2251210" cy="225121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D2ED03-D63D-4E62-8F72-5916F32FEAC2}">
      <dsp:nvSpPr>
        <dsp:cNvPr id="0" name=""/>
        <dsp:cNvSpPr/>
      </dsp:nvSpPr>
      <dsp:spPr>
        <a:xfrm>
          <a:off x="2574829" y="2490779"/>
          <a:ext cx="3078906" cy="158756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rtlCol="0" anchor="b" anchorCtr="0">
          <a:noAutofit/>
        </a:bodyPr>
        <a:lstStyle/>
        <a:p>
          <a:pPr lvl="0" algn="ctr" defTabSz="2889250" rtl="0">
            <a:lnSpc>
              <a:spcPct val="90000"/>
            </a:lnSpc>
            <a:spcBef>
              <a:spcPct val="0"/>
            </a:spcBef>
            <a:spcAft>
              <a:spcPct val="35000"/>
            </a:spcAft>
          </a:pPr>
          <a:endParaRPr lang="en-US" sz="6500" kern="1200"/>
        </a:p>
      </dsp:txBody>
      <dsp:txXfrm>
        <a:off x="2574829" y="2490779"/>
        <a:ext cx="3078906" cy="1587561"/>
      </dsp:txXfrm>
    </dsp:sp>
    <dsp:sp modelId="{3B9629CC-8836-421D-A023-B0C06204E612}">
      <dsp:nvSpPr>
        <dsp:cNvPr id="0" name=""/>
        <dsp:cNvSpPr/>
      </dsp:nvSpPr>
      <dsp:spPr>
        <a:xfrm>
          <a:off x="7206132" y="2915152"/>
          <a:ext cx="1282738" cy="128273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FD612DD-9C38-456B-94A6-187CCE447103}">
      <dsp:nvSpPr>
        <dsp:cNvPr id="0" name=""/>
        <dsp:cNvSpPr/>
      </dsp:nvSpPr>
      <dsp:spPr>
        <a:xfrm>
          <a:off x="9424435" y="-63750"/>
          <a:ext cx="475968"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lvl="0" algn="l" defTabSz="1111250" rtl="0">
            <a:lnSpc>
              <a:spcPct val="90000"/>
            </a:lnSpc>
            <a:spcBef>
              <a:spcPct val="0"/>
            </a:spcBef>
            <a:spcAft>
              <a:spcPct val="35000"/>
            </a:spcAft>
          </a:pPr>
          <a:endParaRPr lang="en-US" sz="2500" kern="1200"/>
        </a:p>
      </dsp:txBody>
      <dsp:txXfrm>
        <a:off x="9424435" y="-63750"/>
        <a:ext cx="475968" cy="865942"/>
      </dsp:txXfrm>
    </dsp:sp>
    <dsp:sp modelId="{CD39A2ED-26C9-4216-8B69-F846A9547AD0}">
      <dsp:nvSpPr>
        <dsp:cNvPr id="0" name=""/>
        <dsp:cNvSpPr/>
      </dsp:nvSpPr>
      <dsp:spPr>
        <a:xfrm>
          <a:off x="9650058" y="409136"/>
          <a:ext cx="1632544" cy="163253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5F06570-D17C-4C90-8797-57DC5CF18E08}">
      <dsp:nvSpPr>
        <dsp:cNvPr id="0" name=""/>
        <dsp:cNvSpPr/>
      </dsp:nvSpPr>
      <dsp:spPr>
        <a:xfrm>
          <a:off x="8668659" y="758894"/>
          <a:ext cx="551546"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lvl="0" algn="l" defTabSz="1111250" rtl="0">
            <a:lnSpc>
              <a:spcPct val="90000"/>
            </a:lnSpc>
            <a:spcBef>
              <a:spcPct val="0"/>
            </a:spcBef>
            <a:spcAft>
              <a:spcPct val="35000"/>
            </a:spcAft>
          </a:pPr>
          <a:endParaRPr lang="en-US" sz="2500" kern="1200"/>
        </a:p>
      </dsp:txBody>
      <dsp:txXfrm>
        <a:off x="8668659" y="758894"/>
        <a:ext cx="551546" cy="865942"/>
      </dsp:txXfrm>
    </dsp:sp>
    <dsp:sp modelId="{455C7130-95A6-40C6-A1FA-55EE64B95EDF}">
      <dsp:nvSpPr>
        <dsp:cNvPr id="0" name=""/>
        <dsp:cNvSpPr/>
      </dsp:nvSpPr>
      <dsp:spPr>
        <a:xfrm>
          <a:off x="9042474" y="2772594"/>
          <a:ext cx="1213072" cy="121307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FCC900C-EAA9-4E00-8DC1-AEC420279D6D}">
      <dsp:nvSpPr>
        <dsp:cNvPr id="0" name=""/>
        <dsp:cNvSpPr/>
      </dsp:nvSpPr>
      <dsp:spPr>
        <a:xfrm>
          <a:off x="8395887" y="1908674"/>
          <a:ext cx="578823"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lvl="0" algn="l" defTabSz="1111250" rtl="0">
            <a:lnSpc>
              <a:spcPct val="90000"/>
            </a:lnSpc>
            <a:spcBef>
              <a:spcPct val="0"/>
            </a:spcBef>
            <a:spcAft>
              <a:spcPct val="35000"/>
            </a:spcAft>
          </a:pPr>
          <a:endParaRPr lang="en-US" sz="2500" kern="1200" dirty="0"/>
        </a:p>
        <a:p>
          <a:pPr lvl="0" algn="l" defTabSz="1111250" rtl="0">
            <a:lnSpc>
              <a:spcPct val="90000"/>
            </a:lnSpc>
            <a:spcBef>
              <a:spcPct val="0"/>
            </a:spcBef>
            <a:spcAft>
              <a:spcPct val="35000"/>
            </a:spcAft>
          </a:pPr>
          <a:endParaRPr lang="en-US" sz="2500" kern="1200" dirty="0"/>
        </a:p>
      </dsp:txBody>
      <dsp:txXfrm>
        <a:off x="8395887" y="1908674"/>
        <a:ext cx="578823" cy="865942"/>
      </dsp:txXfrm>
    </dsp:sp>
    <dsp:sp modelId="{8112808B-1055-4914-8A45-96EFC69A500C}">
      <dsp:nvSpPr>
        <dsp:cNvPr id="0" name=""/>
        <dsp:cNvSpPr/>
      </dsp:nvSpPr>
      <dsp:spPr>
        <a:xfrm>
          <a:off x="4755608" y="555398"/>
          <a:ext cx="1240887" cy="1240887"/>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EEEF363-BAAD-47AE-A6C8-5176BE08D289}">
      <dsp:nvSpPr>
        <dsp:cNvPr id="0" name=""/>
        <dsp:cNvSpPr/>
      </dsp:nvSpPr>
      <dsp:spPr>
        <a:xfrm>
          <a:off x="8668659" y="3058453"/>
          <a:ext cx="551546"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lvl="0" algn="l" defTabSz="1111250" rtl="0">
            <a:lnSpc>
              <a:spcPct val="90000"/>
            </a:lnSpc>
            <a:spcBef>
              <a:spcPct val="0"/>
            </a:spcBef>
            <a:spcAft>
              <a:spcPct val="35000"/>
            </a:spcAft>
          </a:pPr>
          <a:endParaRPr lang="en-US" sz="2500" kern="1200" dirty="0"/>
        </a:p>
      </dsp:txBody>
      <dsp:txXfrm>
        <a:off x="8668659" y="3058453"/>
        <a:ext cx="551546" cy="865942"/>
      </dsp:txXfrm>
    </dsp:sp>
    <dsp:sp modelId="{FC09FF0F-9EFC-4C3D-BB09-AACA6233104F}">
      <dsp:nvSpPr>
        <dsp:cNvPr id="0" name=""/>
        <dsp:cNvSpPr/>
      </dsp:nvSpPr>
      <dsp:spPr>
        <a:xfrm>
          <a:off x="5109382" y="2194874"/>
          <a:ext cx="1537740" cy="1537740"/>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010C44-291D-41E9-86F1-73D65D3405CE}">
      <dsp:nvSpPr>
        <dsp:cNvPr id="0" name=""/>
        <dsp:cNvSpPr/>
      </dsp:nvSpPr>
      <dsp:spPr>
        <a:xfrm>
          <a:off x="9424435" y="3881098"/>
          <a:ext cx="475968"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lvl="0" algn="l" defTabSz="1111250" rtl="0">
            <a:lnSpc>
              <a:spcPct val="90000"/>
            </a:lnSpc>
            <a:spcBef>
              <a:spcPct val="0"/>
            </a:spcBef>
            <a:spcAft>
              <a:spcPct val="35000"/>
            </a:spcAft>
          </a:pPr>
          <a:endParaRPr lang="en-US" sz="2500" kern="1200" dirty="0"/>
        </a:p>
      </dsp:txBody>
      <dsp:txXfrm>
        <a:off x="9424435" y="3881098"/>
        <a:ext cx="475968" cy="865942"/>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D41081BF-235F-456B-8A53-EBFC6B441198}" type="datetimeFigureOut">
              <a:rPr lang="en-US" smtClean="0"/>
              <a:t>9/28/2020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
              <a:t>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16DF8D1-1EAB-443D-BCA2-61A04CF788F6}" type="slidenum">
              <a:rPr lang="en-US" smtClean="0"/>
              <a:t>‹#›</a:t>
            </a:fld>
            <a:endParaRPr lang="en-US"/>
          </a:p>
        </p:txBody>
      </p:sp>
    </p:spTree>
    <p:extLst>
      <p:ext uri="{BB962C8B-B14F-4D97-AF65-F5344CB8AC3E}">
        <p14:creationId xmlns:p14="http://schemas.microsoft.com/office/powerpoint/2010/main" val="3440607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youtube.com/user/ansidotorg/playlists?view=50&amp;sort=dd&amp;shelf_id=5" TargetMode="External"/><Relationship Id="rId3" Type="http://schemas.openxmlformats.org/officeDocument/2006/relationships/hyperlink" Target="https://www.youtube.com/watch?v=DhNaJqEZvoM&amp;feature=youtu.be" TargetMode="External"/><Relationship Id="rId7" Type="http://schemas.openxmlformats.org/officeDocument/2006/relationships/hyperlink" Target="https://v.youku.com/v_show/id_XNDc4MzA0OTkyOA==.html?spm=a2hbt.13141534.app.5~5!2~5!2~5~5~5!2~5~5!2~5!2~5!2~5~5~A"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youtube.com/watch?v=ASPT3YMJdNo" TargetMode="External"/><Relationship Id="rId5" Type="http://schemas.openxmlformats.org/officeDocument/2006/relationships/hyperlink" Target="https://www.youtube.com/watch?v=9TJPg1AkoJ0&amp;" TargetMode="External"/><Relationship Id="rId4" Type="http://schemas.openxmlformats.org/officeDocument/2006/relationships/hyperlink" Target="https://www.youtube.com/watch?v=Gxl_DB-peqc"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UEJhNzE-p-I" TargetMode="External"/><Relationship Id="rId7" Type="http://schemas.openxmlformats.org/officeDocument/2006/relationships/hyperlink" Target="https://www.youtube.com/watch?v=_Xoxhfc_W_g"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youtube.com/watch?v=Qkzcp9bm8fQ" TargetMode="External"/><Relationship Id="rId5" Type="http://schemas.openxmlformats.org/officeDocument/2006/relationships/hyperlink" Target="https://www.youtube.com/watch?v=DpwcO5rytb0" TargetMode="External"/><Relationship Id="rId4" Type="http://schemas.openxmlformats.org/officeDocument/2006/relationships/hyperlink" Target="https://www.youtube.com/watch?v=GVj5jApNIV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a:t>
            </a:fld>
            <a:endParaRPr lang="en-US"/>
          </a:p>
        </p:txBody>
      </p:sp>
    </p:spTree>
    <p:extLst>
      <p:ext uri="{BB962C8B-B14F-4D97-AF65-F5344CB8AC3E}">
        <p14:creationId xmlns:p14="http://schemas.microsoft.com/office/powerpoint/2010/main" val="1144571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sz="1200" dirty="0"/>
              <a:t>Copiez/collez les liens suivants dans votre navigateur Web pour les afficher dans votre langue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dirty="0"/>
              <a:t>Regardez une vidéo de 2 minutes sur les normes d’assainissement</a:t>
            </a:r>
            <a:r>
              <a:rPr lang="fr" sz="1200" kern="1200" dirty="0">
                <a:solidFill>
                  <a:schemeClr val="tx1"/>
                </a:solidFill>
                <a:effectLst/>
                <a:latin typeface="+mn-lt"/>
                <a:ea typeface="+mn-ea"/>
                <a:cs typeface="+mn-cs"/>
              </a:rPr>
              <a:t> dans la langue de votre choix :</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kern="1200" dirty="0">
                <a:solidFill>
                  <a:schemeClr val="tx1"/>
                </a:solidFill>
                <a:effectLst/>
                <a:latin typeface="+mn-lt"/>
                <a:ea typeface="+mn-ea"/>
                <a:cs typeface="+mn-cs"/>
              </a:rPr>
              <a:t>Sanitation Standards Explained in 2 Minutes (English Subtitles) </a:t>
            </a:r>
            <a:r>
              <a:rPr lang="fr" sz="1200" u="sng" kern="1200" dirty="0">
                <a:solidFill>
                  <a:schemeClr val="tx1"/>
                </a:solidFill>
                <a:effectLst/>
                <a:latin typeface="+mn-lt"/>
                <a:ea typeface="+mn-ea"/>
                <a:cs typeface="+mn-cs"/>
                <a:hlinkClick r:id="rId3"/>
              </a:rPr>
              <a:t>https://www.youtube.com/watch?v=DhNaJqEZvoM&amp;feature=youtu.be</a:t>
            </a:r>
            <a:endParaRPr lang="en-US" sz="1200"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kern="1200" dirty="0">
                <a:solidFill>
                  <a:schemeClr val="tx1"/>
                </a:solidFill>
                <a:effectLst/>
                <a:latin typeface="+mn-lt"/>
                <a:ea typeface="+mn-ea"/>
                <a:cs typeface="+mn-cs"/>
              </a:rPr>
              <a:t>Normes d'assainissement en 2 minutes (sous-titres Français) </a:t>
            </a:r>
            <a:r>
              <a:rPr lang="fr" sz="1200" u="sng" kern="1200" dirty="0">
                <a:solidFill>
                  <a:schemeClr val="tx1"/>
                </a:solidFill>
                <a:effectLst/>
                <a:latin typeface="+mn-lt"/>
                <a:ea typeface="+mn-ea"/>
                <a:cs typeface="+mn-cs"/>
                <a:hlinkClick r:id="rId4"/>
              </a:rPr>
              <a:t>https://www.youtube.com/watch?v=Gxl_DB-peqc</a:t>
            </a:r>
            <a:endParaRPr lang="fr-FR" sz="1200" u="sng"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kern="1200" dirty="0">
                <a:solidFill>
                  <a:schemeClr val="tx1"/>
                </a:solidFill>
                <a:effectLst/>
                <a:latin typeface="+mn-lt"/>
                <a:ea typeface="+mn-ea"/>
                <a:cs typeface="+mn-cs"/>
              </a:rPr>
              <a:t>Normas de saneamento em 2 minutos (legendas </a:t>
            </a:r>
            <a:r>
              <a:rPr lang="fr" dirty="0"/>
              <a:t>em Português</a:t>
            </a:r>
            <a:r>
              <a:rPr lang="fr" sz="1200" kern="1200" dirty="0">
                <a:solidFill>
                  <a:schemeClr val="tx1"/>
                </a:solidFill>
                <a:effectLst/>
                <a:latin typeface="+mn-lt"/>
                <a:ea typeface="+mn-ea"/>
                <a:cs typeface="+mn-cs"/>
              </a:rPr>
              <a:t>) </a:t>
            </a:r>
            <a:r>
              <a:rPr lang="fr" sz="1200" u="sng" kern="1200" dirty="0">
                <a:solidFill>
                  <a:schemeClr val="tx1"/>
                </a:solidFill>
                <a:effectLst/>
                <a:latin typeface="+mn-lt"/>
                <a:ea typeface="+mn-ea"/>
                <a:cs typeface="+mn-cs"/>
                <a:hlinkClick r:id="rId5"/>
              </a:rPr>
              <a:t>https://www.youtube.com/watch?v=9TJPg1AkoJ0&amp;</a:t>
            </a:r>
            <a:r>
              <a:rPr lang="fr" sz="1200" kern="1200" dirty="0">
                <a:solidFill>
                  <a:schemeClr val="tx1"/>
                </a:solidFill>
                <a:effectLst/>
                <a:latin typeface="+mn-lt"/>
                <a:ea typeface="+mn-ea"/>
                <a:cs typeface="+mn-cs"/>
              </a:rPr>
              <a:t> </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kern="1200" dirty="0">
                <a:solidFill>
                  <a:schemeClr val="tx1"/>
                </a:solidFill>
                <a:effectLst/>
                <a:latin typeface="+mn-lt"/>
                <a:ea typeface="+mn-ea"/>
                <a:cs typeface="+mn-cs"/>
              </a:rPr>
              <a:t>Sanitation Standards Explained in 2 Minutes (Chinese subtitles)/ 两分钟了解卫生标准 </a:t>
            </a:r>
            <a:r>
              <a:rPr lang="fr" sz="1200" b="1" kern="1200" dirty="0">
                <a:solidFill>
                  <a:schemeClr val="tx1"/>
                </a:solidFill>
                <a:effectLst/>
                <a:latin typeface="+mn-lt"/>
                <a:ea typeface="+mn-ea"/>
                <a:cs typeface="+mn-cs"/>
              </a:rPr>
              <a:t>（中文字幕）</a:t>
            </a:r>
            <a:r>
              <a:rPr lang="fr" sz="1200" u="sng" kern="1200" dirty="0">
                <a:solidFill>
                  <a:schemeClr val="tx1"/>
                </a:solidFill>
                <a:effectLst/>
                <a:latin typeface="+mn-lt"/>
                <a:ea typeface="+mn-ea"/>
                <a:cs typeface="+mn-cs"/>
                <a:hlinkClick r:id="rId6"/>
              </a:rPr>
              <a:t>https://www.youtube.com/watch?v=ASPT3YMJdNo</a:t>
            </a:r>
            <a:r>
              <a:rPr lang="fr" sz="1200" u="sng" kern="1200" dirty="0">
                <a:solidFill>
                  <a:schemeClr val="tx1"/>
                </a:solidFill>
                <a:effectLst/>
                <a:latin typeface="+mn-lt"/>
                <a:ea typeface="+mn-ea"/>
                <a:cs typeface="+mn-cs"/>
              </a:rPr>
              <a:t> </a:t>
            </a:r>
            <a:r>
              <a:rPr lang="fr" sz="1200" b="1" u="none" kern="1200" dirty="0">
                <a:solidFill>
                  <a:schemeClr val="tx1"/>
                </a:solidFill>
                <a:effectLst/>
                <a:latin typeface="+mn-lt"/>
                <a:ea typeface="+mn-ea"/>
                <a:cs typeface="+mn-cs"/>
              </a:rPr>
              <a:t>ou</a:t>
            </a:r>
            <a:r>
              <a:rPr lang="fr" sz="1200" u="sng" kern="1200" dirty="0">
                <a:solidFill>
                  <a:schemeClr val="tx1"/>
                </a:solidFill>
                <a:effectLst/>
                <a:latin typeface="+mn-lt"/>
                <a:ea typeface="+mn-ea"/>
                <a:cs typeface="+mn-cs"/>
                <a:hlinkClick r:id="rId7"/>
              </a:rPr>
              <a:t>https://v.youku.com/v_show/id_XNDc4MzA0OTkyOA==.html?spm=a2hbt.13141534.app.5~5!2~5!2~5~5~5!2~5~5!2~5!2~5!2~5~5~A</a:t>
            </a:r>
            <a:endParaRPr lang="en-US" sz="1200" b="1" u="none"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sz="1200" b="0" u="none" kern="1200" dirty="0">
                <a:solidFill>
                  <a:schemeClr val="tx1"/>
                </a:solidFill>
                <a:effectLst/>
                <a:latin typeface="+mn-lt"/>
                <a:ea typeface="+mn-ea"/>
                <a:cs typeface="+mn-cs"/>
              </a:rPr>
              <a:t>V</a:t>
            </a:r>
            <a:r>
              <a:rPr lang="fr" sz="1200" u="none" kern="1200" dirty="0">
                <a:solidFill>
                  <a:schemeClr val="tx1"/>
                </a:solidFill>
                <a:effectLst/>
                <a:latin typeface="+mn-lt"/>
                <a:ea typeface="+mn-ea"/>
                <a:cs typeface="+mn-cs"/>
              </a:rPr>
              <a:t>euillez visionner les vidéos ici : </a:t>
            </a:r>
            <a:r>
              <a:rPr lang="fr" dirty="0">
                <a:hlinkClick r:id="rId8"/>
              </a:rPr>
              <a:t>https://www.youtube.com/user/ansidotorg/playlists?view=50&amp;sort=dd&amp;shelf_id=5</a:t>
            </a:r>
            <a:endParaRPr lang="en-US" sz="1200" kern="1200" dirty="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18</a:t>
            </a:fld>
            <a:endParaRPr lang="en-US"/>
          </a:p>
        </p:txBody>
      </p:sp>
    </p:spTree>
    <p:extLst>
      <p:ext uri="{BB962C8B-B14F-4D97-AF65-F5344CB8AC3E}">
        <p14:creationId xmlns:p14="http://schemas.microsoft.com/office/powerpoint/2010/main" val="3997624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sz="1200" dirty="0"/>
              <a:t>Copiez/collez ce lien dans votre navigateur Web pour consulter la boîte à outils </a:t>
            </a:r>
            <a:r>
              <a:rPr lang="fr" sz="1200" dirty="0" smtClean="0"/>
              <a:t>:</a:t>
            </a:r>
            <a:r>
              <a:rPr lang="en-US" dirty="0" smtClean="0"/>
              <a:t>https://sanitation.ansi.org/FrenchToolbox</a:t>
            </a:r>
          </a:p>
          <a:p>
            <a:pPr rtl="0"/>
            <a:endParaRPr lang="en-US" sz="1200" dirty="0"/>
          </a:p>
          <a:p>
            <a:pPr rtl="0"/>
            <a:r>
              <a:rPr lang="fr" sz="1200" dirty="0"/>
              <a:t>Pour télécharger le PowerPoint sur les règlementations sud-africaines dans le secteur de l’eau et de l’assainissement _WRC copiez/collez ce lient dans votre navigateur Web : </a:t>
            </a:r>
            <a:r>
              <a:rPr lang="en-US" dirty="0" smtClean="0"/>
              <a:t>https://sanitation.ansi.org/pdfs/PowerPoint-sur-les-r%C3%A8glementations-sud-africaines-dans-le-secteur.pptx</a:t>
            </a:r>
            <a:endParaRPr lang="fr"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19</a:t>
            </a:fld>
            <a:endParaRPr lang="en-US"/>
          </a:p>
        </p:txBody>
      </p:sp>
    </p:spTree>
    <p:extLst>
      <p:ext uri="{BB962C8B-B14F-4D97-AF65-F5344CB8AC3E}">
        <p14:creationId xmlns:p14="http://schemas.microsoft.com/office/powerpoint/2010/main" val="2065700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200" dirty="0"/>
              <a:t>Copiez/collez ce lien dans votre navigateur Web pour consulter la boîte à outils </a:t>
            </a:r>
            <a:r>
              <a:rPr lang="fr" sz="1200" dirty="0" smtClean="0"/>
              <a:t>:</a:t>
            </a:r>
            <a:r>
              <a:rPr lang="en-US" dirty="0" smtClean="0"/>
              <a:t>https://sanitation.ansi.org/FrenchToolbox</a:t>
            </a:r>
          </a:p>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20</a:t>
            </a:fld>
            <a:endParaRPr lang="en-US"/>
          </a:p>
        </p:txBody>
      </p:sp>
    </p:spTree>
    <p:extLst>
      <p:ext uri="{BB962C8B-B14F-4D97-AF65-F5344CB8AC3E}">
        <p14:creationId xmlns:p14="http://schemas.microsoft.com/office/powerpoint/2010/main" val="3812097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a:t>Ce PowerPoint est destiné à aider les parties prenantes du secteur de l’EAH à se familiariser au site Web de l’ANSI et à utiliser les outils disponibles pour partager des informations sur les normes ISO d’assainissement autonome. Les ressources comprennent les normes disponibles en téléchargement, des vidéos explicatives, des formations virtuelles, des présentations PowerPoint, des exemples de technologies de toilettes, des témoignages d’experts, etc.</a:t>
            </a:r>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2</a:t>
            </a:fld>
            <a:endParaRPr lang="en-US"/>
          </a:p>
        </p:txBody>
      </p:sp>
    </p:spTree>
    <p:extLst>
      <p:ext uri="{BB962C8B-B14F-4D97-AF65-F5344CB8AC3E}">
        <p14:creationId xmlns:p14="http://schemas.microsoft.com/office/powerpoint/2010/main" val="1869371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endParaRPr lang="en-US" dirty="0"/>
          </a:p>
        </p:txBody>
      </p:sp>
    </p:spTree>
    <p:extLst>
      <p:ext uri="{BB962C8B-B14F-4D97-AF65-F5344CB8AC3E}">
        <p14:creationId xmlns:p14="http://schemas.microsoft.com/office/powerpoint/2010/main" val="2518765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6</a:t>
            </a:fld>
            <a:endParaRPr lang="en-US"/>
          </a:p>
        </p:txBody>
      </p:sp>
    </p:spTree>
    <p:extLst>
      <p:ext uri="{BB962C8B-B14F-4D97-AF65-F5344CB8AC3E}">
        <p14:creationId xmlns:p14="http://schemas.microsoft.com/office/powerpoint/2010/main" val="2769569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7</a:t>
            </a:fld>
            <a:endParaRPr lang="en-US"/>
          </a:p>
        </p:txBody>
      </p:sp>
    </p:spTree>
    <p:extLst>
      <p:ext uri="{BB962C8B-B14F-4D97-AF65-F5344CB8AC3E}">
        <p14:creationId xmlns:p14="http://schemas.microsoft.com/office/powerpoint/2010/main" val="2892399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12</a:t>
            </a:fld>
            <a:endParaRPr lang="en-US"/>
          </a:p>
        </p:txBody>
      </p:sp>
    </p:spTree>
    <p:extLst>
      <p:ext uri="{BB962C8B-B14F-4D97-AF65-F5344CB8AC3E}">
        <p14:creationId xmlns:p14="http://schemas.microsoft.com/office/powerpoint/2010/main" val="44578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13</a:t>
            </a:fld>
            <a:endParaRPr lang="en-US"/>
          </a:p>
        </p:txBody>
      </p:sp>
    </p:spTree>
    <p:extLst>
      <p:ext uri="{BB962C8B-B14F-4D97-AF65-F5344CB8AC3E}">
        <p14:creationId xmlns:p14="http://schemas.microsoft.com/office/powerpoint/2010/main" val="1477856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16</a:t>
            </a:fld>
            <a:endParaRPr lang="en-US" dirty="0"/>
          </a:p>
        </p:txBody>
      </p:sp>
    </p:spTree>
    <p:extLst>
      <p:ext uri="{BB962C8B-B14F-4D97-AF65-F5344CB8AC3E}">
        <p14:creationId xmlns:p14="http://schemas.microsoft.com/office/powerpoint/2010/main" val="3959358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sz="1200" dirty="0"/>
              <a:t>Copiez/collez ce lien dans votre navigateur Web pour consulter la boîte à outils </a:t>
            </a:r>
            <a:r>
              <a:rPr lang="fr" sz="1200" dirty="0" smtClean="0"/>
              <a:t>:</a:t>
            </a:r>
            <a:r>
              <a:rPr lang="en-US" dirty="0" smtClean="0"/>
              <a:t>https://sanitation.ansi.org/FrenchToolbox</a:t>
            </a:r>
          </a:p>
          <a:p>
            <a:pPr rtl="0"/>
            <a:endParaRPr lang="en-US" sz="1200" b="1" kern="1200" baseline="0" dirty="0">
              <a:solidFill>
                <a:schemeClr val="tx1"/>
              </a:solidFill>
              <a:effectLst/>
              <a:latin typeface="+mn-lt"/>
              <a:ea typeface="+mn-ea"/>
              <a:cs typeface="+mn-cs"/>
            </a:endParaRPr>
          </a:p>
          <a:p>
            <a:pPr rtl="0"/>
            <a:r>
              <a:rPr lang="fr" sz="1200" b="1" kern="1200" dirty="0">
                <a:solidFill>
                  <a:schemeClr val="tx1"/>
                </a:solidFill>
                <a:effectLst/>
                <a:latin typeface="+mn-lt"/>
                <a:ea typeface="+mn-ea"/>
                <a:cs typeface="+mn-cs"/>
              </a:rPr>
              <a:t>Réseaux sociaux (anglais avec sous-titres)</a:t>
            </a:r>
            <a:endParaRPr lang="en-US" sz="1200" kern="1200" dirty="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Qu’est-ce qu’une norme et quels sont ses avantages pour le secteur de l’eau et l’assainissement (sous-titres Français) </a:t>
            </a:r>
            <a:r>
              <a:rPr lang="fr-FR" sz="1200" u="sng" kern="1200" dirty="0" smtClean="0">
                <a:solidFill>
                  <a:schemeClr val="tx1"/>
                </a:solidFill>
                <a:effectLst/>
                <a:latin typeface="+mn-lt"/>
                <a:ea typeface="+mn-ea"/>
                <a:cs typeface="+mn-cs"/>
                <a:hlinkClick r:id="rId3"/>
              </a:rPr>
              <a:t>https://www.youtube.com/watch?v=UEJhNzE-p-I</a:t>
            </a:r>
            <a:endParaRPr lang="en-US"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Normes ISO et ODD (sous-titres Français) </a:t>
            </a:r>
            <a:r>
              <a:rPr lang="fr-FR" sz="1200" u="sng" kern="1200" dirty="0" smtClean="0">
                <a:solidFill>
                  <a:schemeClr val="tx1"/>
                </a:solidFill>
                <a:effectLst/>
                <a:latin typeface="+mn-lt"/>
                <a:ea typeface="+mn-ea"/>
                <a:cs typeface="+mn-cs"/>
                <a:hlinkClick r:id="rId4"/>
              </a:rPr>
              <a:t>https://www.youtube.com/watch?v=GVj5jApNIVg</a:t>
            </a:r>
            <a:endParaRPr lang="en-US"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ISO 30500: des avantages pour tous (sous-titres Français) </a:t>
            </a:r>
            <a:r>
              <a:rPr lang="fr-FR" sz="1200" u="sng" kern="1200" dirty="0" smtClean="0">
                <a:solidFill>
                  <a:schemeClr val="tx1"/>
                </a:solidFill>
                <a:effectLst/>
                <a:latin typeface="+mn-lt"/>
                <a:ea typeface="+mn-ea"/>
                <a:cs typeface="+mn-cs"/>
                <a:hlinkClick r:id="rId5"/>
              </a:rPr>
              <a:t>https://www.youtube.com/watch?v=DpwcO5rytb0</a:t>
            </a:r>
            <a:endParaRPr lang="en-US"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ISO 24521: une norme que nous pouvons utiliser maintenant (sous-titres Français) </a:t>
            </a:r>
            <a:r>
              <a:rPr lang="fr-FR" sz="1200" u="sng" kern="1200" dirty="0" smtClean="0">
                <a:solidFill>
                  <a:schemeClr val="tx1"/>
                </a:solidFill>
                <a:effectLst/>
                <a:latin typeface="+mn-lt"/>
                <a:ea typeface="+mn-ea"/>
                <a:cs typeface="+mn-cs"/>
                <a:hlinkClick r:id="rId6"/>
              </a:rPr>
              <a:t>https://www.youtube.com/watch?v=Qkzcp9bm8fQ</a:t>
            </a:r>
            <a:endParaRPr lang="en-US"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ISO 30500 et ISO 24521: main dans la main (sous-titres Français) </a:t>
            </a:r>
            <a:r>
              <a:rPr lang="fr-FR" sz="1200" u="sng" kern="1200" dirty="0" smtClean="0">
                <a:solidFill>
                  <a:schemeClr val="tx1"/>
                </a:solidFill>
                <a:effectLst/>
                <a:latin typeface="+mn-lt"/>
                <a:ea typeface="+mn-ea"/>
                <a:cs typeface="+mn-cs"/>
                <a:hlinkClick r:id="rId7"/>
              </a:rPr>
              <a:t>https://www.youtube.com/watch?v=_Xoxhfc_W_g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17</a:t>
            </a:fld>
            <a:endParaRPr lang="en-US" dirty="0"/>
          </a:p>
        </p:txBody>
      </p:sp>
    </p:spTree>
    <p:extLst>
      <p:ext uri="{BB962C8B-B14F-4D97-AF65-F5344CB8AC3E}">
        <p14:creationId xmlns:p14="http://schemas.microsoft.com/office/powerpoint/2010/main" val="1076837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7182D8-AC61-FE4C-9C12-9BDD095860EA}"/>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B9EA2A7-AB4E-6D47-B359-E456A7C23DC7}"/>
              </a:ext>
            </a:extLst>
          </p:cNvPr>
          <p:cNvSpPr>
            <a:spLocks noGrp="1"/>
          </p:cNvSpPr>
          <p:nvPr>
            <p:ph type="subTitle" idx="1" hasCustomPrompt="1"/>
          </p:nvPr>
        </p:nvSpPr>
        <p:spPr>
          <a:xfrm>
            <a:off x="7817224" y="3931960"/>
            <a:ext cx="4231341" cy="1930961"/>
          </a:xfrm>
          <a:prstGeom prst="rect">
            <a:avLst/>
          </a:prstGeom>
        </p:spPr>
        <p:txBody>
          <a:bodyPr rtlCol="0">
            <a:normAutofit/>
          </a:bodyPr>
          <a:lstStyle>
            <a:lvl1pPr marL="0" marR="0" indent="0" algn="r"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rtl="0"/>
            <a:r>
              <a:rPr lang="fr"/>
              <a:t>Presenter(s)</a:t>
            </a:r>
          </a:p>
          <a:p>
            <a:pPr rtl="0"/>
            <a:r>
              <a:rPr lang="fr"/>
              <a:t>Date</a:t>
            </a:r>
          </a:p>
          <a:p>
            <a:pPr rtl="0"/>
            <a:r>
              <a:rPr lang="fr"/>
              <a:t>Event</a:t>
            </a:r>
          </a:p>
          <a:p>
            <a:pPr rtl="0"/>
            <a:r>
              <a:rPr lang="fr"/>
              <a:t>Location</a:t>
            </a:r>
          </a:p>
        </p:txBody>
      </p:sp>
      <p:sp>
        <p:nvSpPr>
          <p:cNvPr id="4" name="Date Placeholder 3">
            <a:extLst>
              <a:ext uri="{FF2B5EF4-FFF2-40B4-BE49-F238E27FC236}">
                <a16:creationId xmlns:a16="http://schemas.microsoft.com/office/drawing/2014/main" id="{A4944FD1-6E88-FA4F-9802-157F7D1C546E}"/>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5" name="Footer Placeholder 4">
            <a:extLst>
              <a:ext uri="{FF2B5EF4-FFF2-40B4-BE49-F238E27FC236}">
                <a16:creationId xmlns:a16="http://schemas.microsoft.com/office/drawing/2014/main" id="{374AD5C0-3D80-F647-AE90-78ABB6911015}"/>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F8F0C3D1-C7A1-B848-A973-87B4CFCF286A}"/>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sp>
        <p:nvSpPr>
          <p:cNvPr id="12" name="Text Placeholder 11">
            <a:extLst>
              <a:ext uri="{FF2B5EF4-FFF2-40B4-BE49-F238E27FC236}">
                <a16:creationId xmlns:a16="http://schemas.microsoft.com/office/drawing/2014/main" id="{3DA257D5-5F3F-E248-9373-1DE92F7C52D2}"/>
              </a:ext>
            </a:extLst>
          </p:cNvPr>
          <p:cNvSpPr>
            <a:spLocks noGrp="1"/>
          </p:cNvSpPr>
          <p:nvPr>
            <p:ph type="body" sz="quarter" idx="13" hasCustomPrompt="1"/>
          </p:nvPr>
        </p:nvSpPr>
        <p:spPr>
          <a:xfrm>
            <a:off x="99588" y="1894682"/>
            <a:ext cx="4686725" cy="855662"/>
          </a:xfrm>
          <a:prstGeom prst="rect">
            <a:avLst/>
          </a:prstGeom>
        </p:spPr>
        <p:txBody>
          <a:bodyPr lIns="0" tIns="0" rIns="0" bIns="0" rtlCol="0" anchor="t"/>
          <a:lstStyle>
            <a:lvl1pPr marL="0" indent="0" algn="r">
              <a:buNone/>
              <a:defRPr/>
            </a:lvl1pPr>
          </a:lstStyle>
          <a:p>
            <a:pPr lvl="0" rtl="0"/>
            <a:r>
              <a:rPr lang="fr"/>
              <a:t>subhead</a:t>
            </a:r>
          </a:p>
        </p:txBody>
      </p:sp>
      <p:sp>
        <p:nvSpPr>
          <p:cNvPr id="15" name="Title 1">
            <a:extLst>
              <a:ext uri="{FF2B5EF4-FFF2-40B4-BE49-F238E27FC236}">
                <a16:creationId xmlns:a16="http://schemas.microsoft.com/office/drawing/2014/main" id="{88895574-6685-FF49-9137-361CF3C52A97}"/>
              </a:ext>
            </a:extLst>
          </p:cNvPr>
          <p:cNvSpPr>
            <a:spLocks noGrp="1"/>
          </p:cNvSpPr>
          <p:nvPr>
            <p:ph type="title" hasCustomPrompt="1"/>
          </p:nvPr>
        </p:nvSpPr>
        <p:spPr>
          <a:xfrm>
            <a:off x="859791" y="1038069"/>
            <a:ext cx="3926524" cy="715145"/>
          </a:xfrm>
        </p:spPr>
        <p:txBody>
          <a:bodyPr lIns="0" tIns="0" rIns="0" bIns="0" rtlCol="0" anchor="ctr" anchorCtr="0"/>
          <a:lstStyle>
            <a:lvl1pPr algn="r">
              <a:defRPr b="1">
                <a:solidFill>
                  <a:srgbClr val="0A55A3"/>
                </a:solidFill>
              </a:defRPr>
            </a:lvl1pPr>
          </a:lstStyle>
          <a:p>
            <a:pPr rtl="0"/>
            <a:r>
              <a:rPr lang="fr"/>
              <a:t>title style</a:t>
            </a:r>
          </a:p>
        </p:txBody>
      </p:sp>
    </p:spTree>
    <p:extLst>
      <p:ext uri="{BB962C8B-B14F-4D97-AF65-F5344CB8AC3E}">
        <p14:creationId xmlns:p14="http://schemas.microsoft.com/office/powerpoint/2010/main" val="2003193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losing slide - more info">
    <p:bg>
      <p:bgPr>
        <a:solidFill>
          <a:srgbClr val="0074B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3" t="94054" r="103" b="-103"/>
          <a:stretch/>
        </p:blipFill>
        <p:spPr>
          <a:xfrm rot="10800000" flipH="1">
            <a:off x="-9525" y="6474756"/>
            <a:ext cx="12201525" cy="383248"/>
          </a:xfrm>
          <a:prstGeom prst="rect">
            <a:avLst/>
          </a:prstGeom>
        </p:spPr>
      </p:pic>
      <p:sp>
        <p:nvSpPr>
          <p:cNvPr id="8" name="TextBox 7"/>
          <p:cNvSpPr txBox="1"/>
          <p:nvPr userDrawn="1"/>
        </p:nvSpPr>
        <p:spPr>
          <a:xfrm>
            <a:off x="644437" y="469045"/>
            <a:ext cx="7197907" cy="594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0" marR="0" lvl="0" indent="0" algn="just" defTabSz="308059" rtl="0" eaLnBrk="1" fontAlgn="auto" latinLnBrk="0" hangingPunct="0">
              <a:lnSpc>
                <a:spcPct val="130000"/>
              </a:lnSpc>
              <a:spcBef>
                <a:spcPts val="0"/>
              </a:spcBef>
              <a:spcAft>
                <a:spcPts val="0"/>
              </a:spcAft>
              <a:buClrTx/>
              <a:buSzTx/>
              <a:buFontTx/>
              <a:buNone/>
              <a:tabLst/>
              <a:defRPr/>
            </a:pPr>
            <a:r>
              <a:rPr lang="fr" sz="2700" b="0" spc="0">
                <a:solidFill>
                  <a:srgbClr val="97D2FF"/>
                </a:solidFill>
                <a:latin typeface="+mj-lt"/>
              </a:rPr>
              <a:t>For More Information</a:t>
            </a:r>
            <a:endParaRPr kumimoji="0" lang="en-US" sz="2700" b="0" i="0" u="none" strike="noStrike" cap="none" spc="-27" normalizeH="0" baseline="0" dirty="0">
              <a:ln>
                <a:noFill/>
              </a:ln>
              <a:solidFill>
                <a:srgbClr val="97D2FF"/>
              </a:solidFill>
              <a:effectLst/>
              <a:uFillTx/>
              <a:latin typeface="+mj-lt"/>
              <a:ea typeface="Source Sans Pro"/>
              <a:cs typeface="Source Sans Pro"/>
              <a:sym typeface="Source Sans Pro"/>
            </a:endParaRPr>
          </a:p>
        </p:txBody>
      </p:sp>
      <p:sp>
        <p:nvSpPr>
          <p:cNvPr id="9" name="TextBox 8"/>
          <p:cNvSpPr txBox="1"/>
          <p:nvPr userDrawn="1"/>
        </p:nvSpPr>
        <p:spPr>
          <a:xfrm>
            <a:off x="5381627" y="1526471"/>
            <a:ext cx="5981700" cy="414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0" marR="0" lvl="0" indent="0" algn="l" defTabSz="308059" rtl="0" eaLnBrk="1" fontAlgn="auto" latinLnBrk="0" hangingPunct="0">
              <a:lnSpc>
                <a:spcPct val="130000"/>
              </a:lnSpc>
              <a:spcBef>
                <a:spcPts val="0"/>
              </a:spcBef>
              <a:spcAft>
                <a:spcPts val="0"/>
              </a:spcAft>
              <a:buClrTx/>
              <a:buSzTx/>
              <a:buFontTx/>
              <a:buNone/>
              <a:tabLst/>
              <a:defRPr/>
            </a:pPr>
            <a:r>
              <a:rPr lang="fr" sz="1800" b="1" spc="0">
                <a:solidFill>
                  <a:srgbClr val="FFFFFF"/>
                </a:solidFill>
                <a:latin typeface="+mj-lt"/>
              </a:rPr>
              <a:t>American National Standards Institute</a:t>
            </a:r>
            <a:endParaRPr kumimoji="0" lang="en-US" sz="1800" b="1" i="0" u="none" strike="noStrike" cap="none" spc="-27" normalizeH="0" baseline="0" dirty="0">
              <a:ln>
                <a:noFill/>
              </a:ln>
              <a:solidFill>
                <a:srgbClr val="828994"/>
              </a:solidFill>
              <a:effectLst/>
              <a:uFillTx/>
              <a:latin typeface="+mj-lt"/>
              <a:ea typeface="Source Sans Pro"/>
              <a:cs typeface="Source Sans Pro"/>
              <a:sym typeface="Source Sans Pro"/>
            </a:endParaRPr>
          </a:p>
        </p:txBody>
      </p:sp>
      <p:sp>
        <p:nvSpPr>
          <p:cNvPr id="11" name="Rectangle 4"/>
          <p:cNvSpPr>
            <a:spLocks noChangeArrowheads="1"/>
          </p:cNvSpPr>
          <p:nvPr userDrawn="1"/>
        </p:nvSpPr>
        <p:spPr bwMode="auto">
          <a:xfrm>
            <a:off x="5381625" y="2111703"/>
            <a:ext cx="6279152" cy="478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69B3"/>
                </a:solidFill>
                <a:miter lim="800000"/>
                <a:headEnd type="none" w="sm" len="sm"/>
                <a:tailEnd type="none" w="sm" len="sm"/>
              </a14:hiddenLine>
            </a:ext>
          </a:extLst>
        </p:spPr>
        <p:txBody>
          <a:bodyPr wrap="square" rtlCol="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rtl="0">
              <a:lnSpc>
                <a:spcPct val="125000"/>
              </a:lnSpc>
              <a:defRPr/>
            </a:pPr>
            <a:r>
              <a:rPr lang="fr" sz="1351" b="1" spc="0">
                <a:solidFill>
                  <a:srgbClr val="97D2FF"/>
                </a:solidFill>
                <a:latin typeface="+mj-lt"/>
                <a:ea typeface="ＭＳ Ｐゴシック" charset="-128"/>
              </a:rPr>
              <a:t>Headquarters</a:t>
            </a:r>
            <a:r>
              <a:rPr lang="fr" sz="1351" spc="0">
                <a:solidFill>
                  <a:srgbClr val="97D2FF"/>
                </a:solidFill>
                <a:latin typeface="+mj-lt"/>
                <a:ea typeface="ＭＳ Ｐゴシック" charset="-128"/>
              </a:rPr>
              <a:t>					</a:t>
            </a:r>
            <a:r>
              <a:rPr lang="fr" sz="1351" b="1" spc="0">
                <a:solidFill>
                  <a:srgbClr val="97D2FF"/>
                </a:solidFill>
                <a:latin typeface="+mj-lt"/>
                <a:ea typeface="ＭＳ Ｐゴシック" charset="-128"/>
              </a:rPr>
              <a:t>New York Office</a:t>
            </a:r>
          </a:p>
          <a:p>
            <a:pPr algn="l" rtl="0">
              <a:lnSpc>
                <a:spcPct val="125000"/>
              </a:lnSpc>
              <a:defRPr/>
            </a:pPr>
            <a:r>
              <a:rPr lang="fr" sz="1351" spc="0">
                <a:solidFill>
                  <a:srgbClr val="97D2FF"/>
                </a:solidFill>
                <a:latin typeface="+mj-lt"/>
                <a:ea typeface="ＭＳ Ｐゴシック" charset="-128"/>
              </a:rPr>
              <a:t>1899 L Street, NW				25 West 43rd Street</a:t>
            </a:r>
          </a:p>
          <a:p>
            <a:pPr algn="l" rtl="0">
              <a:lnSpc>
                <a:spcPct val="125000"/>
              </a:lnSpc>
              <a:defRPr/>
            </a:pPr>
            <a:r>
              <a:rPr lang="fr" sz="1351" spc="0">
                <a:solidFill>
                  <a:srgbClr val="97D2FF"/>
                </a:solidFill>
                <a:latin typeface="+mj-lt"/>
                <a:ea typeface="ＭＳ Ｐゴシック" charset="-128"/>
              </a:rPr>
              <a:t>11th Floor						4th Floor	</a:t>
            </a:r>
          </a:p>
          <a:p>
            <a:pPr algn="l" rtl="0">
              <a:lnSpc>
                <a:spcPct val="125000"/>
              </a:lnSpc>
              <a:defRPr/>
            </a:pPr>
            <a:r>
              <a:rPr lang="fr" sz="1351" spc="0">
                <a:solidFill>
                  <a:srgbClr val="97D2FF"/>
                </a:solidFill>
                <a:latin typeface="+mj-lt"/>
                <a:ea typeface="ＭＳ Ｐゴシック" charset="-128"/>
              </a:rPr>
              <a:t>Washington, DC  20036			New York, NY 10036	</a:t>
            </a:r>
          </a:p>
          <a:p>
            <a:pPr algn="l" rtl="0">
              <a:lnSpc>
                <a:spcPct val="125000"/>
              </a:lnSpc>
              <a:defRPr/>
            </a:pPr>
            <a:r>
              <a:rPr lang="fr" sz="1351" spc="0">
                <a:solidFill>
                  <a:srgbClr val="97D2FF"/>
                </a:solidFill>
                <a:latin typeface="+mj-lt"/>
                <a:ea typeface="ＭＳ Ｐゴシック" charset="-128"/>
              </a:rPr>
              <a:t>T:  202.293.8020				T:   212.642.4900 </a:t>
            </a:r>
            <a:r>
              <a:rPr lang="en-US" altLang="en-US" sz="1351" spc="0" baseline="0" dirty="0">
                <a:solidFill>
                  <a:srgbClr val="97D2FF"/>
                </a:solidFill>
                <a:latin typeface="+mj-lt"/>
                <a:ea typeface="ＭＳ Ｐゴシック" charset="-128"/>
              </a:rPr>
              <a:t/>
            </a:r>
            <a:br>
              <a:rPr lang="en-US" altLang="en-US" sz="1351" spc="0" baseline="0" dirty="0">
                <a:solidFill>
                  <a:srgbClr val="97D2FF"/>
                </a:solidFill>
                <a:latin typeface="+mj-lt"/>
                <a:ea typeface="ＭＳ Ｐゴシック" charset="-128"/>
              </a:rPr>
            </a:br>
            <a:r>
              <a:rPr lang="fr" sz="1351" spc="0">
                <a:solidFill>
                  <a:srgbClr val="97D2FF"/>
                </a:solidFill>
                <a:latin typeface="+mj-lt"/>
                <a:ea typeface="ＭＳ Ｐゴシック" charset="-128"/>
              </a:rPr>
              <a:t>F:  202.293.9287				F:   212.398.0023 </a:t>
            </a:r>
          </a:p>
          <a:p>
            <a:pPr algn="l" rtl="0">
              <a:lnSpc>
                <a:spcPct val="125000"/>
              </a:lnSpc>
              <a:defRPr/>
            </a:pPr>
            <a:endParaRPr lang="en-US" altLang="en-US" sz="1651" spc="0" baseline="0" dirty="0">
              <a:solidFill>
                <a:srgbClr val="FFFFFF"/>
              </a:solidFill>
              <a:latin typeface="+mj-lt"/>
              <a:ea typeface="ＭＳ Ｐゴシック" charset="-128"/>
            </a:endParaRPr>
          </a:p>
          <a:p>
            <a:pPr algn="ctr" rtl="0">
              <a:lnSpc>
                <a:spcPct val="150000"/>
              </a:lnSpc>
              <a:defRPr/>
            </a:pPr>
            <a:r>
              <a:rPr lang="fr" sz="2025" b="1" spc="0">
                <a:solidFill>
                  <a:srgbClr val="FFFFFF"/>
                </a:solidFill>
                <a:latin typeface="+mj-lt"/>
                <a:ea typeface="ＭＳ Ｐゴシック" charset="-128"/>
              </a:rPr>
              <a:t>www.ansi.org</a:t>
            </a:r>
          </a:p>
          <a:p>
            <a:pPr algn="ctr" rtl="0">
              <a:lnSpc>
                <a:spcPct val="150000"/>
              </a:lnSpc>
              <a:defRPr/>
            </a:pPr>
            <a:endParaRPr lang="en-US" altLang="en-US" sz="1000" b="1" spc="0" baseline="0" dirty="0">
              <a:solidFill>
                <a:srgbClr val="FFFFFF"/>
              </a:solidFill>
              <a:latin typeface="+mj-lt"/>
              <a:ea typeface="ＭＳ Ｐゴシック" charset="-128"/>
            </a:endParaRPr>
          </a:p>
          <a:p>
            <a:pPr algn="ctr" rtl="0">
              <a:lnSpc>
                <a:spcPct val="150000"/>
              </a:lnSpc>
              <a:defRPr/>
            </a:pPr>
            <a:r>
              <a:rPr lang="fr" sz="2025" b="1" spc="0">
                <a:solidFill>
                  <a:srgbClr val="FFFFFF"/>
                </a:solidFill>
                <a:latin typeface="+mj-lt"/>
                <a:ea typeface="ＭＳ Ｐゴシック" charset="-128"/>
              </a:rPr>
              <a:t>webstore.ansi.org</a:t>
            </a:r>
          </a:p>
          <a:p>
            <a:pPr algn="ctr" rtl="0">
              <a:lnSpc>
                <a:spcPct val="150000"/>
              </a:lnSpc>
              <a:defRPr/>
            </a:pPr>
            <a:endParaRPr lang="en-US" altLang="en-US" sz="1000" b="1" spc="0" baseline="0" dirty="0">
              <a:solidFill>
                <a:srgbClr val="FFFFFF"/>
              </a:solidFill>
              <a:latin typeface="+mj-lt"/>
              <a:ea typeface="ＭＳ Ｐゴシック" charset="-128"/>
            </a:endParaRPr>
          </a:p>
          <a:p>
            <a:pPr algn="ctr" rtl="0">
              <a:lnSpc>
                <a:spcPct val="150000"/>
              </a:lnSpc>
              <a:defRPr/>
            </a:pPr>
            <a:r>
              <a:rPr lang="fr" sz="2025" b="1" spc="0">
                <a:solidFill>
                  <a:srgbClr val="FFFFFF"/>
                </a:solidFill>
                <a:latin typeface="+mj-lt"/>
                <a:ea typeface="ＭＳ Ｐゴシック" charset="-128"/>
              </a:rPr>
              <a:t>sanitation.ansi.org</a:t>
            </a:r>
          </a:p>
          <a:p>
            <a:pPr algn="ctr" rtl="0">
              <a:lnSpc>
                <a:spcPct val="140000"/>
              </a:lnSpc>
              <a:defRPr/>
            </a:pPr>
            <a:endParaRPr lang="en-US" altLang="en-US" sz="2025" b="1" spc="0" baseline="0" dirty="0">
              <a:solidFill>
                <a:srgbClr val="FFFFFF"/>
              </a:solidFill>
              <a:latin typeface="+mj-lt"/>
              <a:ea typeface="ＭＳ Ｐゴシック" charset="-128"/>
            </a:endParaRPr>
          </a:p>
        </p:txBody>
      </p:sp>
      <p:sp>
        <p:nvSpPr>
          <p:cNvPr id="14" name="Text Placeholder 13"/>
          <p:cNvSpPr>
            <a:spLocks noGrp="1"/>
          </p:cNvSpPr>
          <p:nvPr userDrawn="1">
            <p:ph type="body" sz="quarter" idx="10" hasCustomPrompt="1"/>
          </p:nvPr>
        </p:nvSpPr>
        <p:spPr>
          <a:xfrm>
            <a:off x="644437" y="1557206"/>
            <a:ext cx="4254681" cy="2708117"/>
          </a:xfrm>
          <a:prstGeom prst="rect">
            <a:avLst/>
          </a:prstGeom>
        </p:spPr>
        <p:txBody>
          <a:bodyPr rtlCol="0"/>
          <a:lstStyle>
            <a:lvl1pPr marL="0" indent="0">
              <a:buFontTx/>
              <a:buNone/>
              <a:defRPr sz="1500" b="1" spc="0" baseline="0">
                <a:solidFill>
                  <a:srgbClr val="FFFFFF"/>
                </a:solidFill>
                <a:latin typeface="+mj-lt"/>
              </a:defRPr>
            </a:lvl1pPr>
            <a:lvl2pPr marL="166680" indent="0">
              <a:buFontTx/>
              <a:buNone/>
              <a:defRPr/>
            </a:lvl2pPr>
            <a:lvl3pPr marL="333358" indent="0">
              <a:buFontTx/>
              <a:buNone/>
              <a:defRPr/>
            </a:lvl3pPr>
            <a:lvl4pPr marL="500038" indent="0">
              <a:buFontTx/>
              <a:buNone/>
              <a:defRPr/>
            </a:lvl4pPr>
            <a:lvl5pPr marL="666718" indent="0">
              <a:buFontTx/>
              <a:buNone/>
              <a:defRPr/>
            </a:lvl5pPr>
          </a:lstStyle>
          <a:p>
            <a:pPr lvl="0" rtl="0"/>
            <a:r>
              <a:rPr lang="fr"/>
              <a:t>Contact Name</a:t>
            </a:r>
          </a:p>
          <a:p>
            <a:pPr lvl="0" rtl="0"/>
            <a:r>
              <a:rPr lang="fr"/>
              <a:t>Job Title</a:t>
            </a:r>
          </a:p>
          <a:p>
            <a:pPr lvl="0" rtl="0"/>
            <a:r>
              <a:rPr lang="fr"/>
              <a:t>Phone</a:t>
            </a:r>
          </a:p>
          <a:p>
            <a:pPr lvl="0" rtl="0"/>
            <a:r>
              <a:rPr lang="fr"/>
              <a:t>Email</a:t>
            </a:r>
          </a:p>
          <a:p>
            <a:pPr lvl="0" rtl="0"/>
            <a:endParaRPr lang="en-US" dirty="0"/>
          </a:p>
          <a:p>
            <a:pPr lvl="0" rtl="0"/>
            <a:r>
              <a:rPr lang="fr"/>
              <a:t>Web Page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191" y="5324622"/>
            <a:ext cx="3624351" cy="1616265"/>
          </a:xfrm>
          <a:prstGeom prst="rect">
            <a:avLst/>
          </a:prstGeom>
        </p:spPr>
      </p:pic>
    </p:spTree>
    <p:extLst>
      <p:ext uri="{BB962C8B-B14F-4D97-AF65-F5344CB8AC3E}">
        <p14:creationId xmlns:p14="http://schemas.microsoft.com/office/powerpoint/2010/main" val="147491856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9B406B-9A3E-DF4B-9113-23A0BDAEE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p:txBody>
          <a:bodyPr rtlCol="0"/>
          <a:lstStyle/>
          <a:p>
            <a:pPr rtl="0"/>
            <a:r>
              <a:rPr lang="en-US"/>
              <a:t>9/18/2020</a:t>
            </a:r>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
        <p:nvSpPr>
          <p:cNvPr id="8" name="Text Placeholder 2">
            <a:extLst>
              <a:ext uri="{FF2B5EF4-FFF2-40B4-BE49-F238E27FC236}">
                <a16:creationId xmlns:a16="http://schemas.microsoft.com/office/drawing/2014/main" id="{15A10FDA-7958-4B46-B0C1-0D84F19369B8}"/>
              </a:ext>
            </a:extLst>
          </p:cNvPr>
          <p:cNvSpPr>
            <a:spLocks noGrp="1"/>
          </p:cNvSpPr>
          <p:nvPr>
            <p:ph type="body" idx="1" hasCustomPrompt="1"/>
          </p:nvPr>
        </p:nvSpPr>
        <p:spPr>
          <a:xfrm>
            <a:off x="628650" y="300038"/>
            <a:ext cx="2952750" cy="2371725"/>
          </a:xfrm>
        </p:spPr>
        <p:txBody>
          <a:bodyPr rtlCol="0">
            <a:normAutofit/>
          </a:bodyPr>
          <a:lstStyle>
            <a:lvl1pPr marL="0" indent="0">
              <a:buNone/>
              <a:defRPr sz="3600">
                <a:solidFill>
                  <a:srgbClr val="0A55A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
              <a:t>discussion</a:t>
            </a:r>
          </a:p>
        </p:txBody>
      </p:sp>
      <p:sp>
        <p:nvSpPr>
          <p:cNvPr id="11" name="Subtitle 2">
            <a:extLst>
              <a:ext uri="{FF2B5EF4-FFF2-40B4-BE49-F238E27FC236}">
                <a16:creationId xmlns:a16="http://schemas.microsoft.com/office/drawing/2014/main" id="{98E84DB1-0342-934F-A91A-A893E50BE9DB}"/>
              </a:ext>
            </a:extLst>
          </p:cNvPr>
          <p:cNvSpPr>
            <a:spLocks noGrp="1"/>
          </p:cNvSpPr>
          <p:nvPr>
            <p:ph type="subTitle" idx="13" hasCustomPrompt="1"/>
          </p:nvPr>
        </p:nvSpPr>
        <p:spPr>
          <a:xfrm>
            <a:off x="8501063" y="3931956"/>
            <a:ext cx="3547501" cy="1930961"/>
          </a:xfrm>
        </p:spPr>
        <p:txBody>
          <a:bodyPr rtlCol="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Presenter(s)</a:t>
            </a:r>
          </a:p>
          <a:p>
            <a:pPr rtl="0"/>
            <a:r>
              <a:rPr lang="fr"/>
              <a:t>Date</a:t>
            </a:r>
          </a:p>
          <a:p>
            <a:pPr rtl="0"/>
            <a:r>
              <a:rPr lang="fr"/>
              <a:t>Event</a:t>
            </a:r>
          </a:p>
          <a:p>
            <a:pPr rtl="0"/>
            <a:r>
              <a:rPr lang="fr"/>
              <a:t>Location</a:t>
            </a:r>
          </a:p>
        </p:txBody>
      </p:sp>
      <p:pic>
        <p:nvPicPr>
          <p:cNvPr id="12" name="Picture 11">
            <a:extLst>
              <a:ext uri="{FF2B5EF4-FFF2-40B4-BE49-F238E27FC236}">
                <a16:creationId xmlns:a16="http://schemas.microsoft.com/office/drawing/2014/main" id="{9131B10C-51C0-4F44-83DD-E32ABCA7A26D}"/>
              </a:ext>
            </a:extLst>
          </p:cNvPr>
          <p:cNvPicPr>
            <a:picLocks noChangeAspect="1"/>
          </p:cNvPicPr>
          <p:nvPr userDrawn="1"/>
        </p:nvPicPr>
        <p:blipFill>
          <a:blip r:embed="rId3"/>
          <a:stretch>
            <a:fillRect/>
          </a:stretch>
        </p:blipFill>
        <p:spPr>
          <a:xfrm>
            <a:off x="8138649" y="5972175"/>
            <a:ext cx="2834640" cy="885825"/>
          </a:xfrm>
          <a:prstGeom prst="rect">
            <a:avLst/>
          </a:prstGeom>
        </p:spPr>
      </p:pic>
    </p:spTree>
    <p:extLst>
      <p:ext uri="{BB962C8B-B14F-4D97-AF65-F5344CB8AC3E}">
        <p14:creationId xmlns:p14="http://schemas.microsoft.com/office/powerpoint/2010/main" val="3747859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796-74C3-844E-94C0-5AECC782C728}"/>
              </a:ext>
            </a:extLst>
          </p:cNvPr>
          <p:cNvSpPr>
            <a:spLocks noGrp="1"/>
          </p:cNvSpPr>
          <p:nvPr>
            <p:ph type="title"/>
          </p:nvPr>
        </p:nvSpPr>
        <p:spPr>
          <a:xfrm>
            <a:off x="809625" y="0"/>
            <a:ext cx="10515600" cy="1325563"/>
          </a:xfrm>
        </p:spPr>
        <p:txBody>
          <a:bodyPr rtlCol="0"/>
          <a:lstStyle>
            <a:lvl1pPr>
              <a:defRPr b="1"/>
            </a:lvl1pPr>
          </a:lstStyle>
          <a:p>
            <a:pPr rtl="0"/>
            <a:r>
              <a:rPr lang="fr"/>
              <a:t>Click to edit Master title style</a:t>
            </a:r>
          </a:p>
        </p:txBody>
      </p:sp>
      <p:sp>
        <p:nvSpPr>
          <p:cNvPr id="3" name="Date Placeholder 2">
            <a:extLst>
              <a:ext uri="{FF2B5EF4-FFF2-40B4-BE49-F238E27FC236}">
                <a16:creationId xmlns:a16="http://schemas.microsoft.com/office/drawing/2014/main" id="{671EAB79-5A74-4248-AEE5-2E783A4AED6F}"/>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4" name="Footer Placeholder 3">
            <a:extLst>
              <a:ext uri="{FF2B5EF4-FFF2-40B4-BE49-F238E27FC236}">
                <a16:creationId xmlns:a16="http://schemas.microsoft.com/office/drawing/2014/main" id="{0C5B15A9-EA18-5A4F-9732-70013C78D661}"/>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8392A80-31D5-9F42-A620-88FF3A067DD4}"/>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6" name="Picture 5">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1246417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2C80C7-310B-1A43-BD7E-DD76A3347752}"/>
              </a:ext>
            </a:extLst>
          </p:cNvPr>
          <p:cNvPicPr>
            <a:picLocks noChangeAspect="1"/>
          </p:cNvPicPr>
          <p:nvPr userDrawn="1"/>
        </p:nvPicPr>
        <p:blipFill rotWithShape="1">
          <a:blip r:embed="rId2">
            <a:alphaModFix/>
          </a:blip>
          <a:srcRect t="513" r="68807" b="30775"/>
          <a:stretch/>
        </p:blipFill>
        <p:spPr>
          <a:xfrm>
            <a:off x="-37003" y="0"/>
            <a:ext cx="5534709" cy="6858000"/>
          </a:xfrm>
          <a:prstGeom prst="rect">
            <a:avLst/>
          </a:prstGeom>
        </p:spPr>
      </p:pic>
      <p:sp>
        <p:nvSpPr>
          <p:cNvPr id="2" name="Title 1">
            <a:extLst>
              <a:ext uri="{FF2B5EF4-FFF2-40B4-BE49-F238E27FC236}">
                <a16:creationId xmlns:a16="http://schemas.microsoft.com/office/drawing/2014/main" id="{5CC6BF06-BDF3-5546-BF2E-1DA9421FC3AD}"/>
              </a:ext>
            </a:extLst>
          </p:cNvPr>
          <p:cNvSpPr>
            <a:spLocks noGrp="1"/>
          </p:cNvSpPr>
          <p:nvPr>
            <p:ph type="title" hasCustomPrompt="1"/>
          </p:nvPr>
        </p:nvSpPr>
        <p:spPr>
          <a:xfrm>
            <a:off x="389135" y="2515235"/>
            <a:ext cx="3926524" cy="1325880"/>
          </a:xfrm>
        </p:spPr>
        <p:txBody>
          <a:bodyPr lIns="0" tIns="0" rIns="0" bIns="0" rtlCol="0" anchor="ctr" anchorCtr="0"/>
          <a:lstStyle>
            <a:lvl1pPr algn="r">
              <a:defRPr b="1" baseline="0">
                <a:solidFill>
                  <a:srgbClr val="0A55A3"/>
                </a:solidFill>
              </a:defRPr>
            </a:lvl1pPr>
          </a:lstStyle>
          <a:p>
            <a:pPr rtl="0"/>
            <a:r>
              <a:rPr lang="fr"/>
              <a:t>title style</a:t>
            </a:r>
          </a:p>
        </p:txBody>
      </p:sp>
      <p:sp>
        <p:nvSpPr>
          <p:cNvPr id="3"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3" y="1252728"/>
            <a:ext cx="5683392" cy="4352544"/>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4" name="Date Placeholder 3">
            <a:extLst>
              <a:ext uri="{FF2B5EF4-FFF2-40B4-BE49-F238E27FC236}">
                <a16:creationId xmlns:a16="http://schemas.microsoft.com/office/drawing/2014/main" id="{04695BE2-42D1-FA41-B94E-C38DD3FF3561}"/>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6" name="Slide Number Placeholder 5">
            <a:extLst>
              <a:ext uri="{FF2B5EF4-FFF2-40B4-BE49-F238E27FC236}">
                <a16:creationId xmlns:a16="http://schemas.microsoft.com/office/drawing/2014/main" id="{ECF3DB2E-EE73-F942-A54E-26D3DE29946F}"/>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3"/>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1176026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2E259E-8B94-1748-884F-311C6C0C255E}"/>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45507C57-2048-2046-AD54-0E863C98F1E1}"/>
              </a:ext>
            </a:extLst>
          </p:cNvPr>
          <p:cNvSpPr>
            <a:spLocks noGrp="1"/>
          </p:cNvSpPr>
          <p:nvPr>
            <p:ph type="body" idx="1" hasCustomPrompt="1"/>
          </p:nvPr>
        </p:nvSpPr>
        <p:spPr>
          <a:xfrm>
            <a:off x="838200" y="1928817"/>
            <a:ext cx="10515600" cy="1500187"/>
          </a:xfrm>
          <a:prstGeom prst="rect">
            <a:avLst/>
          </a:prstGeom>
        </p:spPr>
        <p:txBody>
          <a:bodyPr rtlCol="0">
            <a:normAutofit/>
          </a:bodyPr>
          <a:lstStyle>
            <a:lvl1pPr marL="0" indent="0">
              <a:buNone/>
              <a:defRPr sz="3600">
                <a:solidFill>
                  <a:srgbClr val="0A55A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rtl="0"/>
            <a:r>
              <a:rPr lang="fr"/>
              <a:t>discussion</a:t>
            </a:r>
          </a:p>
        </p:txBody>
      </p:sp>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30389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05D4-CBAF-5046-A811-F35AE54F985F}"/>
              </a:ext>
            </a:extLst>
          </p:cNvPr>
          <p:cNvSpPr>
            <a:spLocks noGrp="1"/>
          </p:cNvSpPr>
          <p:nvPr>
            <p:ph type="title"/>
          </p:nvPr>
        </p:nvSpPr>
        <p:spPr/>
        <p:txBody>
          <a:bodyPr rtlCol="0"/>
          <a:lstStyle>
            <a:lvl1pPr>
              <a:defRPr b="1"/>
            </a:lvl1pPr>
          </a:lstStyle>
          <a:p>
            <a:pPr rtl="0"/>
            <a:r>
              <a:rPr lang="fr"/>
              <a:t>Click to edit Master title style</a:t>
            </a:r>
          </a:p>
        </p:txBody>
      </p:sp>
      <p:sp>
        <p:nvSpPr>
          <p:cNvPr id="5" name="Date Placeholder 4">
            <a:extLst>
              <a:ext uri="{FF2B5EF4-FFF2-40B4-BE49-F238E27FC236}">
                <a16:creationId xmlns:a16="http://schemas.microsoft.com/office/drawing/2014/main" id="{918AE237-BCEB-F042-B839-5F804625181E}"/>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6" name="Footer Placeholder 5">
            <a:extLst>
              <a:ext uri="{FF2B5EF4-FFF2-40B4-BE49-F238E27FC236}">
                <a16:creationId xmlns:a16="http://schemas.microsoft.com/office/drawing/2014/main" id="{1C727A8C-7831-A14B-92AE-0C8819504190}"/>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6A2DA942-7081-564E-B272-A18036B82EF8}"/>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
        <p:nvSpPr>
          <p:cNvPr id="9"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3" y="1252728"/>
            <a:ext cx="5683392" cy="4352544"/>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Tree>
    <p:extLst>
      <p:ext uri="{BB962C8B-B14F-4D97-AF65-F5344CB8AC3E}">
        <p14:creationId xmlns:p14="http://schemas.microsoft.com/office/powerpoint/2010/main" val="3868118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062D-B4FD-FC4C-811D-C48421AA920C}"/>
              </a:ext>
            </a:extLst>
          </p:cNvPr>
          <p:cNvSpPr>
            <a:spLocks noGrp="1"/>
          </p:cNvSpPr>
          <p:nvPr>
            <p:ph type="title"/>
          </p:nvPr>
        </p:nvSpPr>
        <p:spPr>
          <a:xfrm>
            <a:off x="838200" y="0"/>
            <a:ext cx="10515600" cy="1325563"/>
          </a:xfrm>
        </p:spPr>
        <p:txBody>
          <a:bodyPr rtlCol="0"/>
          <a:lstStyle>
            <a:lvl1pPr>
              <a:defRPr b="1"/>
            </a:lvl1pPr>
          </a:lstStyle>
          <a:p>
            <a:pPr rtl="0"/>
            <a:r>
              <a:rPr lang="fr"/>
              <a:t>Click to edit Master title style</a:t>
            </a:r>
          </a:p>
        </p:txBody>
      </p:sp>
      <p:sp>
        <p:nvSpPr>
          <p:cNvPr id="3" name="Text Placeholder 2">
            <a:extLst>
              <a:ext uri="{FF2B5EF4-FFF2-40B4-BE49-F238E27FC236}">
                <a16:creationId xmlns:a16="http://schemas.microsoft.com/office/drawing/2014/main" id="{5A0A4432-9C52-6F46-8954-7A023B5D5E2A}"/>
              </a:ext>
            </a:extLst>
          </p:cNvPr>
          <p:cNvSpPr>
            <a:spLocks noGrp="1"/>
          </p:cNvSpPr>
          <p:nvPr>
            <p:ph type="body" idx="1"/>
          </p:nvPr>
        </p:nvSpPr>
        <p:spPr>
          <a:xfrm>
            <a:off x="838200" y="1681163"/>
            <a:ext cx="5157787" cy="823912"/>
          </a:xfrm>
          <a:prstGeom prst="rect">
            <a:avLst/>
          </a:prstGeom>
        </p:spPr>
        <p:txBody>
          <a:bodyPr rtlCol="0"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rtl="0"/>
            <a:r>
              <a:rPr lang="fr"/>
              <a:t>Click to edit Master text styles</a:t>
            </a:r>
          </a:p>
        </p:txBody>
      </p:sp>
      <p:sp>
        <p:nvSpPr>
          <p:cNvPr id="5" name="Text Placeholder 4">
            <a:extLst>
              <a:ext uri="{FF2B5EF4-FFF2-40B4-BE49-F238E27FC236}">
                <a16:creationId xmlns:a16="http://schemas.microsoft.com/office/drawing/2014/main" id="{AA8456CC-A5D6-C746-87C6-DD1866691BEB}"/>
              </a:ext>
            </a:extLst>
          </p:cNvPr>
          <p:cNvSpPr>
            <a:spLocks noGrp="1"/>
          </p:cNvSpPr>
          <p:nvPr>
            <p:ph type="body" sz="quarter" idx="3"/>
          </p:nvPr>
        </p:nvSpPr>
        <p:spPr>
          <a:xfrm>
            <a:off x="6172202" y="1681163"/>
            <a:ext cx="5183188" cy="823912"/>
          </a:xfrm>
          <a:prstGeom prst="rect">
            <a:avLst/>
          </a:prstGeom>
        </p:spPr>
        <p:txBody>
          <a:bodyPr rtlCol="0"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rtl="0"/>
            <a:r>
              <a:rPr lang="fr"/>
              <a:t>Click to edit Master text styles</a:t>
            </a:r>
          </a:p>
        </p:txBody>
      </p:sp>
      <p:sp>
        <p:nvSpPr>
          <p:cNvPr id="7" name="Date Placeholder 6">
            <a:extLst>
              <a:ext uri="{FF2B5EF4-FFF2-40B4-BE49-F238E27FC236}">
                <a16:creationId xmlns:a16="http://schemas.microsoft.com/office/drawing/2014/main" id="{CFE1A214-1752-7B48-81FD-1A083073CB4D}"/>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8" name="Footer Placeholder 7">
            <a:extLst>
              <a:ext uri="{FF2B5EF4-FFF2-40B4-BE49-F238E27FC236}">
                <a16:creationId xmlns:a16="http://schemas.microsoft.com/office/drawing/2014/main" id="{95BF65E2-571C-DB4E-8DC1-F70EDA9B735F}"/>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2B524C6A-2D26-6A4E-BDDA-EB26829C36A4}"/>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
        <p:nvSpPr>
          <p:cNvPr id="13" name="Content Placeholder 2">
            <a:extLst>
              <a:ext uri="{FF2B5EF4-FFF2-40B4-BE49-F238E27FC236}">
                <a16:creationId xmlns:a16="http://schemas.microsoft.com/office/drawing/2014/main" id="{341E2711-88DD-F94E-B9DF-70CB450E5F4A}"/>
              </a:ext>
            </a:extLst>
          </p:cNvPr>
          <p:cNvSpPr>
            <a:spLocks noGrp="1"/>
          </p:cNvSpPr>
          <p:nvPr>
            <p:ph idx="14"/>
          </p:nvPr>
        </p:nvSpPr>
        <p:spPr>
          <a:xfrm>
            <a:off x="838200" y="2505075"/>
            <a:ext cx="5157787" cy="3755236"/>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14" name="Content Placeholder 2">
            <a:extLst>
              <a:ext uri="{FF2B5EF4-FFF2-40B4-BE49-F238E27FC236}">
                <a16:creationId xmlns:a16="http://schemas.microsoft.com/office/drawing/2014/main" id="{341E2711-88DD-F94E-B9DF-70CB450E5F4A}"/>
              </a:ext>
            </a:extLst>
          </p:cNvPr>
          <p:cNvSpPr>
            <a:spLocks noGrp="1"/>
          </p:cNvSpPr>
          <p:nvPr>
            <p:ph idx="15"/>
          </p:nvPr>
        </p:nvSpPr>
        <p:spPr>
          <a:xfrm>
            <a:off x="6184902" y="2505075"/>
            <a:ext cx="5157787" cy="3755236"/>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Tree>
    <p:extLst>
      <p:ext uri="{BB962C8B-B14F-4D97-AF65-F5344CB8AC3E}">
        <p14:creationId xmlns:p14="http://schemas.microsoft.com/office/powerpoint/2010/main" val="369480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796-74C3-844E-94C0-5AECC782C728}"/>
              </a:ext>
            </a:extLst>
          </p:cNvPr>
          <p:cNvSpPr>
            <a:spLocks noGrp="1"/>
          </p:cNvSpPr>
          <p:nvPr>
            <p:ph type="title"/>
          </p:nvPr>
        </p:nvSpPr>
        <p:spPr>
          <a:xfrm>
            <a:off x="809625" y="0"/>
            <a:ext cx="10515600" cy="1325563"/>
          </a:xfrm>
        </p:spPr>
        <p:txBody>
          <a:bodyPr rtlCol="0"/>
          <a:lstStyle>
            <a:lvl1pPr>
              <a:defRPr b="1"/>
            </a:lvl1pPr>
          </a:lstStyle>
          <a:p>
            <a:pPr rtl="0"/>
            <a:r>
              <a:rPr lang="fr"/>
              <a:t>Click to edit Master title style</a:t>
            </a:r>
          </a:p>
        </p:txBody>
      </p:sp>
      <p:sp>
        <p:nvSpPr>
          <p:cNvPr id="3" name="Date Placeholder 2">
            <a:extLst>
              <a:ext uri="{FF2B5EF4-FFF2-40B4-BE49-F238E27FC236}">
                <a16:creationId xmlns:a16="http://schemas.microsoft.com/office/drawing/2014/main" id="{671EAB79-5A74-4248-AEE5-2E783A4AED6F}"/>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4" name="Footer Placeholder 3">
            <a:extLst>
              <a:ext uri="{FF2B5EF4-FFF2-40B4-BE49-F238E27FC236}">
                <a16:creationId xmlns:a16="http://schemas.microsoft.com/office/drawing/2014/main" id="{0C5B15A9-EA18-5A4F-9732-70013C78D661}"/>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8392A80-31D5-9F42-A620-88FF3A067DD4}"/>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6" name="Picture 5">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
        <p:nvSpPr>
          <p:cNvPr id="7"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3" y="1252728"/>
            <a:ext cx="5683392" cy="4352544"/>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Tree>
    <p:extLst>
      <p:ext uri="{BB962C8B-B14F-4D97-AF65-F5344CB8AC3E}">
        <p14:creationId xmlns:p14="http://schemas.microsoft.com/office/powerpoint/2010/main" val="1350856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91D22-A5B6-4C47-905D-416D80F2D6B4}"/>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3" name="Footer Placeholder 2">
            <a:extLst>
              <a:ext uri="{FF2B5EF4-FFF2-40B4-BE49-F238E27FC236}">
                <a16:creationId xmlns:a16="http://schemas.microsoft.com/office/drawing/2014/main" id="{5D7F3AFB-7A6B-DA40-A900-F037276F6530}"/>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183A714-81A9-F541-B241-8E250DD6A6FE}"/>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5" name="Picture 4">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4107193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030D23-0584-8A44-93F9-1D90EDEAA7CE}"/>
              </a:ext>
            </a:extLst>
          </p:cNvPr>
          <p:cNvSpPr>
            <a:spLocks noGrp="1"/>
          </p:cNvSpPr>
          <p:nvPr>
            <p:ph idx="1" hasCustomPrompt="1"/>
          </p:nvPr>
        </p:nvSpPr>
        <p:spPr>
          <a:xfrm>
            <a:off x="838202" y="987429"/>
            <a:ext cx="10517188" cy="4873625"/>
          </a:xfrm>
          <a:prstGeom prst="rect">
            <a:avLst/>
          </a:prstGeom>
        </p:spPr>
        <p:txBody>
          <a:bodyPr rtlCol="0"/>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
              <a:t>[VIDEO]</a:t>
            </a:r>
          </a:p>
        </p:txBody>
      </p:sp>
      <p:sp>
        <p:nvSpPr>
          <p:cNvPr id="5" name="Date Placeholder 4">
            <a:extLst>
              <a:ext uri="{FF2B5EF4-FFF2-40B4-BE49-F238E27FC236}">
                <a16:creationId xmlns:a16="http://schemas.microsoft.com/office/drawing/2014/main" id="{A0F8AB91-85C2-284E-B7A5-394EB18A291D}"/>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6" name="Footer Placeholder 5">
            <a:extLst>
              <a:ext uri="{FF2B5EF4-FFF2-40B4-BE49-F238E27FC236}">
                <a16:creationId xmlns:a16="http://schemas.microsoft.com/office/drawing/2014/main" id="{A13AEB2E-49EA-B94D-9DC4-DD308EE40FF2}"/>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0B46456F-1D63-4C4D-84AD-07BA116F39FD}"/>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1480191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00522-2591-6544-A3EE-DE5B4BDF4467}"/>
              </a:ext>
            </a:extLst>
          </p:cNvPr>
          <p:cNvSpPr>
            <a:spLocks noGrp="1"/>
          </p:cNvSpPr>
          <p:nvPr>
            <p:ph type="title"/>
          </p:nvPr>
        </p:nvSpPr>
        <p:spPr>
          <a:xfrm>
            <a:off x="839788" y="457200"/>
            <a:ext cx="3932237" cy="1600200"/>
          </a:xfrm>
        </p:spPr>
        <p:txBody>
          <a:bodyPr rtlCol="0" anchor="b"/>
          <a:lstStyle>
            <a:lvl1pPr>
              <a:defRPr sz="3200"/>
            </a:lvl1pPr>
          </a:lstStyle>
          <a:p>
            <a:pPr rtl="0"/>
            <a:r>
              <a:rPr lang="fr"/>
              <a:t>Click to edit Master title style</a:t>
            </a:r>
          </a:p>
        </p:txBody>
      </p:sp>
      <p:sp>
        <p:nvSpPr>
          <p:cNvPr id="3" name="Picture Placeholder 2">
            <a:extLst>
              <a:ext uri="{FF2B5EF4-FFF2-40B4-BE49-F238E27FC236}">
                <a16:creationId xmlns:a16="http://schemas.microsoft.com/office/drawing/2014/main" id="{AEEBDD08-A3E3-B844-80D1-C933171EB581}"/>
              </a:ext>
            </a:extLst>
          </p:cNvPr>
          <p:cNvSpPr>
            <a:spLocks noGrp="1"/>
          </p:cNvSpPr>
          <p:nvPr>
            <p:ph type="pic" idx="1"/>
          </p:nvPr>
        </p:nvSpPr>
        <p:spPr>
          <a:xfrm>
            <a:off x="5183188" y="987429"/>
            <a:ext cx="6172200" cy="4873625"/>
          </a:xfrm>
          <a:prstGeom prst="rect">
            <a:avLst/>
          </a:prstGeom>
        </p:spPr>
        <p:txBody>
          <a:bodyPr rtlCol="0"/>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rtl="0"/>
            <a:endParaRPr lang="en-US"/>
          </a:p>
        </p:txBody>
      </p:sp>
      <p:sp>
        <p:nvSpPr>
          <p:cNvPr id="4" name="Text Placeholder 3">
            <a:extLst>
              <a:ext uri="{FF2B5EF4-FFF2-40B4-BE49-F238E27FC236}">
                <a16:creationId xmlns:a16="http://schemas.microsoft.com/office/drawing/2014/main" id="{327F237E-8602-EC41-997A-021E9CF3C0C3}"/>
              </a:ext>
            </a:extLst>
          </p:cNvPr>
          <p:cNvSpPr>
            <a:spLocks noGrp="1"/>
          </p:cNvSpPr>
          <p:nvPr>
            <p:ph type="body" sz="half" idx="2"/>
          </p:nvPr>
        </p:nvSpPr>
        <p:spPr>
          <a:xfrm>
            <a:off x="839788" y="2057400"/>
            <a:ext cx="3932237" cy="3811588"/>
          </a:xfrm>
          <a:prstGeom prst="rect">
            <a:avLst/>
          </a:prstGeom>
        </p:spPr>
        <p:txBody>
          <a:bodyPr rtlCol="0"/>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rtl="0"/>
            <a:r>
              <a:rPr lang="fr"/>
              <a:t>Click to edit Master text styles</a:t>
            </a:r>
          </a:p>
        </p:txBody>
      </p:sp>
      <p:sp>
        <p:nvSpPr>
          <p:cNvPr id="5" name="Date Placeholder 4">
            <a:extLst>
              <a:ext uri="{FF2B5EF4-FFF2-40B4-BE49-F238E27FC236}">
                <a16:creationId xmlns:a16="http://schemas.microsoft.com/office/drawing/2014/main" id="{04718F18-7780-5640-A40F-98A72D81B947}"/>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6" name="Footer Placeholder 5">
            <a:extLst>
              <a:ext uri="{FF2B5EF4-FFF2-40B4-BE49-F238E27FC236}">
                <a16:creationId xmlns:a16="http://schemas.microsoft.com/office/drawing/2014/main" id="{994DA447-ED4A-024D-BAF5-57703115C0A0}"/>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9ECAB821-EC67-9E4D-BD97-72414B357757}"/>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2190718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E6D6F-715E-D64A-8F1E-FAF5C6D8EFD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pPr rtl="0"/>
            <a:r>
              <a:rPr lang="fr"/>
              <a:t>Click to edit Master title style</a:t>
            </a:r>
          </a:p>
        </p:txBody>
      </p:sp>
      <p:sp>
        <p:nvSpPr>
          <p:cNvPr id="6" name="Slide Number Placeholder 5">
            <a:extLst>
              <a:ext uri="{FF2B5EF4-FFF2-40B4-BE49-F238E27FC236}">
                <a16:creationId xmlns:a16="http://schemas.microsoft.com/office/drawing/2014/main" id="{0B7D2D8D-2001-3846-82C7-BABE3E23ECF8}"/>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21754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5" r:id="rId10"/>
    <p:sldLayoutId id="2147483676" r:id="rId11"/>
    <p:sldLayoutId id="2147483677" r:id="rId12"/>
  </p:sldLayoutIdLst>
  <p:hf hdr="0" ftr="0" dt="0"/>
  <p:txStyles>
    <p:titleStyle>
      <a:lvl1pPr algn="l" defTabSz="914377" rtl="0" eaLnBrk="1" latinLnBrk="0" hangingPunct="1">
        <a:lnSpc>
          <a:spcPct val="90000"/>
        </a:lnSpc>
        <a:spcBef>
          <a:spcPct val="0"/>
        </a:spcBef>
        <a:buNone/>
        <a:defRPr sz="4400" kern="1200">
          <a:solidFill>
            <a:srgbClr val="0A55A3"/>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28.png"/><Relationship Id="rId5" Type="http://schemas.openxmlformats.org/officeDocument/2006/relationships/hyperlink" Target="https://sanitation.ansi.org/RTTech" TargetMode="Externa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hyperlink" Target="https://www.ansi.org/news_publications/news_story?menuid=7&amp;articleid=31a52d0b-aa36-4840-a166-107a67048b31" TargetMode="External"/><Relationship Id="rId3" Type="http://schemas.openxmlformats.org/officeDocument/2006/relationships/hyperlink" Target="https://sanitation.ansi.org/Forum" TargetMode="External"/><Relationship Id="rId7" Type="http://schemas.openxmlformats.org/officeDocument/2006/relationships/hyperlink" Target="https://www.iso.org/news/ref2506.html"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hyperlink" Target="https://sanitation.ansi.org/News" TargetMode="External"/><Relationship Id="rId10"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hyperlink" Target="https://cap-net.org/cap-net-and-ansi-partner-to-support-national-adoption-of-non-sewered-sanitation-standards-in-africa-and-asia/"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sanitation.ansi.org/Resources" TargetMode="Externa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hyperlink" Target="https://sanitation.ansi.org/EnglishToolbox" TargetMode="External"/><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sanitation.ansi.org/ChineseToolbox" TargetMode="External"/><Relationship Id="rId5" Type="http://schemas.openxmlformats.org/officeDocument/2006/relationships/hyperlink" Target="https://sanitation.ansi.org/PortugueseToolbox" TargetMode="External"/><Relationship Id="rId4" Type="http://schemas.openxmlformats.org/officeDocument/2006/relationships/hyperlink" Target="https://sanitation.ansi.org/FrenchToolbox"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hyperlink" Target="https://v.youku.com/v_show/id_XNDc4MzA0OTkyOA==.html?spm=a2hbt.13141534.app.5~5!2~5!2~5~5~5!2~5~5!2~5!2~5!2~5~5~A" TargetMode="External"/><Relationship Id="rId3" Type="http://schemas.openxmlformats.org/officeDocument/2006/relationships/notesSlide" Target="../notesSlides/notesSlide10.xml"/><Relationship Id="rId7" Type="http://schemas.openxmlformats.org/officeDocument/2006/relationships/hyperlink" Target="https://www.youtube.com/watch?v=9TJPg1AkoJ0&amp;" TargetMode="External"/><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hyperlink" Target="https://www.youtube.com/watch?v=Gxl_DB-peqc" TargetMode="External"/><Relationship Id="rId5" Type="http://schemas.openxmlformats.org/officeDocument/2006/relationships/hyperlink" Target="https://www.youtube.com/watch?v=DhNaJqEZvoM&amp;feature=youtu.be" TargetMode="External"/><Relationship Id="rId4" Type="http://schemas.openxmlformats.org/officeDocument/2006/relationships/image" Target="../media/image39.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sanitation.ansi.org/" TargetMode="Externa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slideLayout" Target="../slideLayouts/slideLayout11.xml"/><Relationship Id="rId1" Type="http://schemas.openxmlformats.org/officeDocument/2006/relationships/tags" Target="../tags/tag1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sanitation.ansi.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hyperlink" Target="https://sanitation.ansi.org/" TargetMode="Externa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sanitation.ansi.org/Download"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sanitation.ansi.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hyperlink" Target="https://sanitation.ansi.org/Download" TargetMode="Externa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rtlCol="0">
            <a:normAutofit/>
          </a:bodyPr>
          <a:lstStyle/>
          <a:p>
            <a:pPr rtl="0"/>
            <a:r>
              <a:rPr lang="fr"/>
              <a:t>Nom de l’animateur</a:t>
            </a:r>
          </a:p>
          <a:p>
            <a:pPr rtl="0"/>
            <a:r>
              <a:rPr lang="fr"/>
              <a:t>Organisation</a:t>
            </a:r>
          </a:p>
          <a:p>
            <a:pPr rtl="0"/>
            <a:r>
              <a:rPr lang="fr"/>
              <a:t>Date</a:t>
            </a:r>
          </a:p>
          <a:p>
            <a:pPr rtl="0"/>
            <a:r>
              <a:rPr lang="fr"/>
              <a:t>Lieu</a:t>
            </a:r>
          </a:p>
        </p:txBody>
      </p:sp>
      <p:sp>
        <p:nvSpPr>
          <p:cNvPr id="6" name="Text Placeholder 5"/>
          <p:cNvSpPr>
            <a:spLocks noGrp="1"/>
          </p:cNvSpPr>
          <p:nvPr>
            <p:ph type="body" sz="quarter" idx="13"/>
          </p:nvPr>
        </p:nvSpPr>
        <p:spPr>
          <a:xfrm>
            <a:off x="859792" y="1986923"/>
            <a:ext cx="7387931" cy="855663"/>
          </a:xfrm>
        </p:spPr>
        <p:txBody>
          <a:bodyPr rtlCol="0">
            <a:normAutofit fontScale="77500" lnSpcReduction="20000"/>
          </a:bodyPr>
          <a:lstStyle/>
          <a:p>
            <a:pPr algn="l" rtl="0"/>
            <a:r>
              <a:rPr lang="fr"/>
              <a:t>À propos des normes ISO sur l’assainissement autonome</a:t>
            </a:r>
          </a:p>
          <a:p>
            <a:pPr algn="l" rtl="0"/>
            <a:r>
              <a:rPr lang="fr">
                <a:hlinkClick r:id="rId3"/>
              </a:rPr>
              <a:t>sanitation.ansi.org </a:t>
            </a:r>
            <a:endParaRPr lang="en-US" dirty="0"/>
          </a:p>
          <a:p>
            <a:pPr algn="l" rtl="0"/>
            <a:endParaRPr lang="en-US" dirty="0"/>
          </a:p>
        </p:txBody>
      </p:sp>
      <p:sp>
        <p:nvSpPr>
          <p:cNvPr id="4" name="Title 3"/>
          <p:cNvSpPr>
            <a:spLocks noGrp="1"/>
          </p:cNvSpPr>
          <p:nvPr>
            <p:ph type="title"/>
          </p:nvPr>
        </p:nvSpPr>
        <p:spPr>
          <a:xfrm>
            <a:off x="859792" y="1038069"/>
            <a:ext cx="10792633" cy="715145"/>
          </a:xfrm>
        </p:spPr>
        <p:txBody>
          <a:bodyPr rtlCol="0">
            <a:normAutofit fontScale="90000"/>
          </a:bodyPr>
          <a:lstStyle/>
          <a:p>
            <a:pPr algn="l" rtl="0"/>
            <a:r>
              <a:rPr lang="fr"/>
              <a:t>ANSI Sanitation :</a:t>
            </a:r>
            <a:r>
              <a:rPr lang="en-US" dirty="0"/>
              <a:t/>
            </a:r>
            <a:br>
              <a:rPr lang="en-US" dirty="0"/>
            </a:br>
            <a:r>
              <a:rPr lang="fr"/>
              <a:t>Site Web et ressources</a:t>
            </a:r>
          </a:p>
        </p:txBody>
      </p:sp>
      <p:sp>
        <p:nvSpPr>
          <p:cNvPr id="8" name="Text Placeholder 5"/>
          <p:cNvSpPr txBox="1">
            <a:spLocks/>
          </p:cNvSpPr>
          <p:nvPr/>
        </p:nvSpPr>
        <p:spPr>
          <a:xfrm>
            <a:off x="5684833" y="6430173"/>
            <a:ext cx="6363731" cy="855663"/>
          </a:xfrm>
          <a:prstGeom prst="rect">
            <a:avLst/>
          </a:prstGeom>
        </p:spPr>
        <p:txBody>
          <a:bodyPr vert="horz" lIns="0" tIns="0" rIns="0" bIns="0" rtlCol="0" anchor="t">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rgbClr val="0A55A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fr" sz="1600"/>
              <a:t>Toutes les informations sont à jour en date du 20 août 2020</a:t>
            </a:r>
          </a:p>
          <a:p>
            <a:pPr rtl="0"/>
            <a:endParaRPr lang="en-US" sz="1600" dirty="0"/>
          </a:p>
        </p:txBody>
      </p:sp>
    </p:spTree>
    <p:extLst>
      <p:ext uri="{BB962C8B-B14F-4D97-AF65-F5344CB8AC3E}">
        <p14:creationId xmlns:p14="http://schemas.microsoft.com/office/powerpoint/2010/main" val="1114483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rtlCol="0">
            <a:normAutofit/>
          </a:bodyPr>
          <a:lstStyle/>
          <a:p>
            <a:pPr rtl="0"/>
            <a:r>
              <a:rPr lang="fr" b="1"/>
              <a:t>Explorez </a:t>
            </a:r>
            <a:r>
              <a:rPr lang="fr" b="1">
                <a:hlinkClick r:id="rId3"/>
              </a:rPr>
              <a:t>https://sanitation.ansi.org</a:t>
            </a:r>
            <a:r>
              <a:rPr lang="fr" b="1"/>
              <a:t> </a:t>
            </a:r>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714715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fontScale="90000"/>
          </a:bodyPr>
          <a:lstStyle/>
          <a:p>
            <a:pPr rtl="0"/>
            <a:r>
              <a:rPr lang="fr"/>
              <a:t>Pour en savoir plus sur les normes d’assainissement autonome (« NSS ») : </a:t>
            </a:r>
          </a:p>
        </p:txBody>
      </p:sp>
      <p:sp>
        <p:nvSpPr>
          <p:cNvPr id="9" name="Footer Placeholder 1"/>
          <p:cNvSpPr txBox="1">
            <a:spLocks/>
          </p:cNvSpPr>
          <p:nvPr/>
        </p:nvSpPr>
        <p:spPr>
          <a:xfrm flipH="1">
            <a:off x="116686" y="6381750"/>
            <a:ext cx="2569364" cy="371475"/>
          </a:xfrm>
          <a:prstGeom prst="rect">
            <a:avLst/>
          </a:prstGeom>
        </p:spPr>
        <p:txBody>
          <a:bodyPr vert="horz" lIns="45720" tIns="22860" rIns="45720" bIns="2286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algn="l" rtl="0"/>
            <a:r>
              <a:rPr lang="fr" sz="1600">
                <a:solidFill>
                  <a:srgbClr val="3F648B"/>
                </a:solidFill>
                <a:hlinkClick r:id="rId3"/>
              </a:rPr>
              <a:t>https://sanitation.ansi.org/</a:t>
            </a:r>
            <a:r>
              <a:rPr lang="fr" sz="1600">
                <a:solidFill>
                  <a:srgbClr val="3F648B"/>
                </a:solidFill>
              </a:rPr>
              <a:t> </a:t>
            </a:r>
          </a:p>
        </p:txBody>
      </p:sp>
      <p:grpSp>
        <p:nvGrpSpPr>
          <p:cNvPr id="60" name="Group 59">
            <a:extLst>
              <a:ext uri="{FF2B5EF4-FFF2-40B4-BE49-F238E27FC236}">
                <a16:creationId xmlns:a16="http://schemas.microsoft.com/office/drawing/2014/main" id="{C00DDB92-E509-4320-A399-09FB25C7A9C0}"/>
              </a:ext>
            </a:extLst>
          </p:cNvPr>
          <p:cNvGrpSpPr/>
          <p:nvPr/>
        </p:nvGrpSpPr>
        <p:grpSpPr>
          <a:xfrm>
            <a:off x="0" y="1239895"/>
            <a:ext cx="12192000" cy="4895849"/>
            <a:chOff x="0" y="1239895"/>
            <a:chExt cx="12192000" cy="4895849"/>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239895"/>
              <a:ext cx="12192000" cy="4895849"/>
            </a:xfrm>
            <a:prstGeom prst="rect">
              <a:avLst/>
            </a:prstGeom>
          </p:spPr>
        </p:pic>
        <p:sp>
          <p:nvSpPr>
            <p:cNvPr id="7" name="Oval 6"/>
            <p:cNvSpPr/>
            <p:nvPr/>
          </p:nvSpPr>
          <p:spPr>
            <a:xfrm>
              <a:off x="2320489" y="1646624"/>
              <a:ext cx="2829361" cy="340926"/>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fontScale="77500" lnSpcReduction="20000"/>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sp>
          <p:nvSpPr>
            <p:cNvPr id="2" name="TextBox 1">
              <a:extLst>
                <a:ext uri="{FF2B5EF4-FFF2-40B4-BE49-F238E27FC236}">
                  <a16:creationId xmlns:a16="http://schemas.microsoft.com/office/drawing/2014/main" id="{E5768B76-390D-4BEB-9E9C-A5556D397ADA}"/>
                </a:ext>
              </a:extLst>
            </p:cNvPr>
            <p:cNvSpPr txBox="1"/>
            <p:nvPr/>
          </p:nvSpPr>
          <p:spPr>
            <a:xfrm>
              <a:off x="1522334" y="1453829"/>
              <a:ext cx="37425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L="0" marR="0" lvl="0" indent="0"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Accueil</a:t>
              </a:r>
            </a:p>
          </p:txBody>
        </p:sp>
        <p:sp>
          <p:nvSpPr>
            <p:cNvPr id="3" name="TextBox 2">
              <a:extLst>
                <a:ext uri="{FF2B5EF4-FFF2-40B4-BE49-F238E27FC236}">
                  <a16:creationId xmlns:a16="http://schemas.microsoft.com/office/drawing/2014/main" id="{8B5FD3A0-1B2E-4F2B-8536-B40715849BCA}"/>
                </a:ext>
              </a:extLst>
            </p:cNvPr>
            <p:cNvSpPr txBox="1"/>
            <p:nvPr/>
          </p:nvSpPr>
          <p:spPr>
            <a:xfrm>
              <a:off x="1894732" y="1454650"/>
              <a:ext cx="62658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800" kern="0">
                  <a:solidFill>
                    <a:srgbClr val="8BBDDD"/>
                  </a:solidFill>
                  <a:latin typeface="Arial" panose="020B0604020202020204" pitchFamily="34" charset="0"/>
                  <a:ea typeface="Source Sans Pro"/>
                  <a:cs typeface="Arial" panose="020B0604020202020204" pitchFamily="34" charset="0"/>
                  <a:sym typeface="Source Sans Pro"/>
                </a:rPr>
                <a:t>Contexte</a:t>
              </a:r>
            </a:p>
          </p:txBody>
        </p:sp>
        <p:sp>
          <p:nvSpPr>
            <p:cNvPr id="4" name="TextBox 3">
              <a:extLst>
                <a:ext uri="{FF2B5EF4-FFF2-40B4-BE49-F238E27FC236}">
                  <a16:creationId xmlns:a16="http://schemas.microsoft.com/office/drawing/2014/main" id="{DFE04C51-171D-4E02-960B-0CAA8205DEF0}"/>
                </a:ext>
              </a:extLst>
            </p:cNvPr>
            <p:cNvSpPr txBox="1"/>
            <p:nvPr/>
          </p:nvSpPr>
          <p:spPr>
            <a:xfrm>
              <a:off x="2661237" y="1452459"/>
              <a:ext cx="58704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fr" sz="800" kern="0">
                  <a:solidFill>
                    <a:srgbClr val="8BBDDD"/>
                  </a:solidFill>
                  <a:latin typeface="Arial" panose="020B0604020202020204" pitchFamily="34" charset="0"/>
                  <a:ea typeface="Source Sans Pro"/>
                  <a:cs typeface="Arial" panose="020B0604020202020204" pitchFamily="34" charset="0"/>
                  <a:sym typeface="Source Sans Pro"/>
                </a:rPr>
                <a:t>Normes</a:t>
              </a:r>
            </a:p>
          </p:txBody>
        </p:sp>
        <p:sp>
          <p:nvSpPr>
            <p:cNvPr id="13" name="TextBox 12">
              <a:extLst>
                <a:ext uri="{FF2B5EF4-FFF2-40B4-BE49-F238E27FC236}">
                  <a16:creationId xmlns:a16="http://schemas.microsoft.com/office/drawing/2014/main" id="{C0848A24-539D-4CA5-A695-A0F8137B0018}"/>
                </a:ext>
              </a:extLst>
            </p:cNvPr>
            <p:cNvSpPr txBox="1"/>
            <p:nvPr/>
          </p:nvSpPr>
          <p:spPr>
            <a:xfrm>
              <a:off x="3334520" y="1452459"/>
              <a:ext cx="56201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R="0" lvl="0" indent="0" defTabSz="409877" rtl="0" fontAlgn="auto" hangingPunct="0">
                <a:lnSpc>
                  <a:spcPct val="100000"/>
                </a:lnSpc>
                <a:spcBef>
                  <a:spcPts val="0"/>
                </a:spcBef>
                <a:spcAft>
                  <a:spcPts val="0"/>
                </a:spcAft>
                <a:buClrTx/>
                <a:buSzTx/>
                <a:buFontTx/>
                <a:buNone/>
                <a:tabLst/>
                <a:defRPr/>
              </a:pPr>
              <a:r>
                <a:rPr lang="fr" sz="800" kern="0">
                  <a:solidFill>
                    <a:srgbClr val="8BBDDD"/>
                  </a:solidFill>
                  <a:latin typeface="Arial" panose="020B0604020202020204" pitchFamily="34" charset="0"/>
                  <a:ea typeface="Source Sans Pro"/>
                  <a:cs typeface="Arial" panose="020B0604020202020204" pitchFamily="34" charset="0"/>
                  <a:sym typeface="Source Sans Pro"/>
                </a:rPr>
                <a:t>Ressources</a:t>
              </a:r>
            </a:p>
          </p:txBody>
        </p:sp>
        <p:sp>
          <p:nvSpPr>
            <p:cNvPr id="15" name="TextBox 14">
              <a:extLst>
                <a:ext uri="{FF2B5EF4-FFF2-40B4-BE49-F238E27FC236}">
                  <a16:creationId xmlns:a16="http://schemas.microsoft.com/office/drawing/2014/main" id="{C4943BCB-A49D-40BD-8AD8-D204971C1CE1}"/>
                </a:ext>
              </a:extLst>
            </p:cNvPr>
            <p:cNvSpPr txBox="1"/>
            <p:nvPr/>
          </p:nvSpPr>
          <p:spPr>
            <a:xfrm>
              <a:off x="4007623" y="1453825"/>
              <a:ext cx="476882"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62500" lnSpcReduction="20000"/>
            </a:bodyPr>
            <a:lstStyle/>
            <a:p>
              <a:pPr marR="0" lvl="0" indent="0" defTabSz="409877" rtl="0" fontAlgn="auto" hangingPunct="0">
                <a:lnSpc>
                  <a:spcPct val="100000"/>
                </a:lnSpc>
                <a:spcBef>
                  <a:spcPts val="0"/>
                </a:spcBef>
                <a:spcAft>
                  <a:spcPts val="0"/>
                </a:spcAft>
                <a:buClrTx/>
                <a:buSzTx/>
                <a:buFontTx/>
                <a:buNone/>
                <a:tabLst/>
                <a:defRPr/>
              </a:pPr>
              <a:r>
                <a:rPr lang="fr" sz="800" kern="0">
                  <a:solidFill>
                    <a:srgbClr val="8BBDDD"/>
                  </a:solidFill>
                  <a:latin typeface="Arial" panose="020B0604020202020204" pitchFamily="34" charset="0"/>
                  <a:ea typeface="Source Sans Pro"/>
                  <a:cs typeface="Arial" panose="020B0604020202020204" pitchFamily="34" charset="0"/>
                  <a:sym typeface="Source Sans Pro"/>
                </a:rPr>
                <a:t>Événements</a:t>
              </a:r>
            </a:p>
          </p:txBody>
        </p:sp>
        <p:sp>
          <p:nvSpPr>
            <p:cNvPr id="17" name="TextBox 16">
              <a:extLst>
                <a:ext uri="{FF2B5EF4-FFF2-40B4-BE49-F238E27FC236}">
                  <a16:creationId xmlns:a16="http://schemas.microsoft.com/office/drawing/2014/main" id="{E302ACC5-68EB-40FE-9991-22A24BA62C4D}"/>
                </a:ext>
              </a:extLst>
            </p:cNvPr>
            <p:cNvSpPr txBox="1"/>
            <p:nvPr/>
          </p:nvSpPr>
          <p:spPr>
            <a:xfrm>
              <a:off x="4519366" y="1453825"/>
              <a:ext cx="671289"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defTabSz="409877" rtl="0" hangingPunct="0">
                <a:defRPr/>
              </a:pPr>
              <a:r>
                <a:rPr lang="fr" sz="800" kern="0">
                  <a:solidFill>
                    <a:srgbClr val="8BBDDD"/>
                  </a:solidFill>
                  <a:latin typeface="Arial" panose="020B0604020202020204" pitchFamily="34" charset="0"/>
                  <a:ea typeface="Source Sans Pro"/>
                  <a:cs typeface="Arial" panose="020B0604020202020204" pitchFamily="34" charset="0"/>
                  <a:sym typeface="Source Sans Pro"/>
                </a:rPr>
                <a:t>Témoignages</a:t>
              </a:r>
            </a:p>
          </p:txBody>
        </p:sp>
        <p:sp>
          <p:nvSpPr>
            <p:cNvPr id="19" name="TextBox 18">
              <a:extLst>
                <a:ext uri="{FF2B5EF4-FFF2-40B4-BE49-F238E27FC236}">
                  <a16:creationId xmlns:a16="http://schemas.microsoft.com/office/drawing/2014/main" id="{C70769AC-23F0-4FBD-A88F-55ECB95381AE}"/>
                </a:ext>
              </a:extLst>
            </p:cNvPr>
            <p:cNvSpPr txBox="1"/>
            <p:nvPr/>
          </p:nvSpPr>
          <p:spPr>
            <a:xfrm>
              <a:off x="5190656" y="1453825"/>
              <a:ext cx="33384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62500" lnSpcReduction="20000"/>
            </a:bodyPr>
            <a:lstStyle/>
            <a:p>
              <a:pPr defTabSz="409877" rtl="0" hangingPunct="0">
                <a:defRPr/>
              </a:pPr>
              <a:r>
                <a:rPr lang="fr" sz="800" kern="0">
                  <a:solidFill>
                    <a:srgbClr val="8BBDDD"/>
                  </a:solidFill>
                  <a:latin typeface="Arial" panose="020B0604020202020204" pitchFamily="34" charset="0"/>
                  <a:ea typeface="Source Sans Pro"/>
                  <a:cs typeface="Arial" panose="020B0604020202020204" pitchFamily="34" charset="0"/>
                  <a:sym typeface="Source Sans Pro"/>
                </a:rPr>
                <a:t>Nouvelles</a:t>
              </a:r>
            </a:p>
          </p:txBody>
        </p:sp>
        <p:sp>
          <p:nvSpPr>
            <p:cNvPr id="21" name="TextBox 20">
              <a:extLst>
                <a:ext uri="{FF2B5EF4-FFF2-40B4-BE49-F238E27FC236}">
                  <a16:creationId xmlns:a16="http://schemas.microsoft.com/office/drawing/2014/main" id="{E2F97082-D93D-402F-9DAB-1FA38FBBA4D3}"/>
                </a:ext>
              </a:extLst>
            </p:cNvPr>
            <p:cNvSpPr txBox="1"/>
            <p:nvPr/>
          </p:nvSpPr>
          <p:spPr>
            <a:xfrm>
              <a:off x="5535587" y="1456812"/>
              <a:ext cx="30006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800" kern="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23" name="TextBox 22">
              <a:extLst>
                <a:ext uri="{FF2B5EF4-FFF2-40B4-BE49-F238E27FC236}">
                  <a16:creationId xmlns:a16="http://schemas.microsoft.com/office/drawing/2014/main" id="{A1C6B05E-8738-4213-8E38-AAFBDB6792E5}"/>
                </a:ext>
              </a:extLst>
            </p:cNvPr>
            <p:cNvSpPr txBox="1"/>
            <p:nvPr/>
          </p:nvSpPr>
          <p:spPr>
            <a:xfrm>
              <a:off x="10036969" y="1457054"/>
              <a:ext cx="931070" cy="172644"/>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algn="ctr" defTabSz="409877" rtl="0" hangingPunct="0">
                <a:defRPr/>
              </a:pPr>
              <a:r>
                <a:rPr lang="fr" sz="700" kern="0">
                  <a:solidFill>
                    <a:srgbClr val="399EE2"/>
                  </a:solidFill>
                  <a:latin typeface="Arial" panose="020B0604020202020204" pitchFamily="34" charset="0"/>
                  <a:ea typeface="Source Sans Pro"/>
                  <a:cs typeface="Arial" panose="020B0604020202020204" pitchFamily="34" charset="0"/>
                  <a:sym typeface="Source Sans Pro"/>
                </a:rPr>
                <a:t>Télécharger les normes</a:t>
              </a:r>
            </a:p>
          </p:txBody>
        </p:sp>
        <p:sp>
          <p:nvSpPr>
            <p:cNvPr id="25" name="TextBox 24">
              <a:extLst>
                <a:ext uri="{FF2B5EF4-FFF2-40B4-BE49-F238E27FC236}">
                  <a16:creationId xmlns:a16="http://schemas.microsoft.com/office/drawing/2014/main" id="{4E7B037F-8623-46FE-A378-C6055DD195A4}"/>
                </a:ext>
              </a:extLst>
            </p:cNvPr>
            <p:cNvSpPr txBox="1"/>
            <p:nvPr/>
          </p:nvSpPr>
          <p:spPr>
            <a:xfrm>
              <a:off x="11124045" y="1464749"/>
              <a:ext cx="875074" cy="15725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70000" lnSpcReduction="200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6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CONNEXION/INSCRIPTION</a:t>
              </a:r>
            </a:p>
          </p:txBody>
        </p:sp>
        <p:sp>
          <p:nvSpPr>
            <p:cNvPr id="27" name="TextBox 26">
              <a:extLst>
                <a:ext uri="{FF2B5EF4-FFF2-40B4-BE49-F238E27FC236}">
                  <a16:creationId xmlns:a16="http://schemas.microsoft.com/office/drawing/2014/main" id="{A3BD330D-8633-4A4E-B7FB-EB31EFF10F16}"/>
                </a:ext>
              </a:extLst>
            </p:cNvPr>
            <p:cNvSpPr txBox="1"/>
            <p:nvPr/>
          </p:nvSpPr>
          <p:spPr>
            <a:xfrm>
              <a:off x="5835652" y="1456812"/>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800" kern="0">
                  <a:solidFill>
                    <a:srgbClr val="8BBDDD"/>
                  </a:solidFill>
                  <a:latin typeface="Arial" panose="020B0604020202020204" pitchFamily="34" charset="0"/>
                  <a:ea typeface="Source Sans Pro"/>
                  <a:cs typeface="Arial" panose="020B0604020202020204" pitchFamily="34" charset="0"/>
                  <a:sym typeface="Source Sans Pro"/>
                </a:rPr>
                <a:t>Forum</a:t>
              </a:r>
            </a:p>
          </p:txBody>
        </p:sp>
        <p:sp>
          <p:nvSpPr>
            <p:cNvPr id="53" name="TextBox 52">
              <a:extLst>
                <a:ext uri="{FF2B5EF4-FFF2-40B4-BE49-F238E27FC236}">
                  <a16:creationId xmlns:a16="http://schemas.microsoft.com/office/drawing/2014/main" id="{A0DAD6DB-1E2A-4B3D-9C46-D025D06B74B6}"/>
                </a:ext>
              </a:extLst>
            </p:cNvPr>
            <p:cNvSpPr txBox="1"/>
            <p:nvPr/>
          </p:nvSpPr>
          <p:spPr>
            <a:xfrm>
              <a:off x="2794796" y="1792762"/>
              <a:ext cx="2136774" cy="123111"/>
            </a:xfrm>
            <a:prstGeom prst="rect">
              <a:avLst/>
            </a:prstGeom>
            <a:noFill/>
          </p:spPr>
          <p:txBody>
            <a:bodyPr wrap="square" lIns="0" tIns="0" rIns="0" bIns="0" rtlCol="0">
              <a:normAutofit fontScale="77500" lnSpcReduction="20000"/>
            </a:bodyPr>
            <a:lstStyle/>
            <a:p>
              <a:pPr rtl="0"/>
              <a:r>
                <a:rPr lang="fr" sz="800">
                  <a:solidFill>
                    <a:schemeClr val="tx1">
                      <a:lumMod val="65000"/>
                      <a:lumOff val="35000"/>
                    </a:schemeClr>
                  </a:solidFill>
                  <a:latin typeface="Arial" panose="020B0604020202020204" pitchFamily="34" charset="0"/>
                  <a:cs typeface="Arial" panose="020B0604020202020204" pitchFamily="34" charset="0"/>
                </a:rPr>
                <a:t>Systèmes d’assainissement</a:t>
              </a:r>
              <a:r>
                <a:rPr lang="fr" sz="800" i="0">
                  <a:solidFill>
                    <a:schemeClr val="tx1">
                      <a:lumMod val="65000"/>
                      <a:lumOff val="35000"/>
                    </a:schemeClr>
                  </a:solidFill>
                  <a:effectLst/>
                  <a:latin typeface="Arial" panose="020B0604020202020204" pitchFamily="34" charset="0"/>
                  <a:cs typeface="Arial" panose="020B0604020202020204" pitchFamily="34" charset="0"/>
                </a:rPr>
                <a:t> autonome/Norme ISO 30500</a:t>
              </a:r>
            </a:p>
          </p:txBody>
        </p:sp>
        <p:sp>
          <p:nvSpPr>
            <p:cNvPr id="54" name="TextBox 53">
              <a:extLst>
                <a:ext uri="{FF2B5EF4-FFF2-40B4-BE49-F238E27FC236}">
                  <a16:creationId xmlns:a16="http://schemas.microsoft.com/office/drawing/2014/main" id="{1A31391B-A6CA-43EF-B9E0-FCCCFB7E0FA2}"/>
                </a:ext>
              </a:extLst>
            </p:cNvPr>
            <p:cNvSpPr txBox="1"/>
            <p:nvPr/>
          </p:nvSpPr>
          <p:spPr>
            <a:xfrm>
              <a:off x="2794796" y="1999931"/>
              <a:ext cx="2136774" cy="123111"/>
            </a:xfrm>
            <a:prstGeom prst="rect">
              <a:avLst/>
            </a:prstGeom>
            <a:noFill/>
          </p:spPr>
          <p:txBody>
            <a:bodyPr wrap="square" lIns="0" tIns="0" rIns="0" bIns="0" rtlCol="0">
              <a:normAutofit fontScale="77500" lnSpcReduction="20000"/>
            </a:bodyPr>
            <a:lstStyle/>
            <a:p>
              <a:pPr rtl="0"/>
              <a:r>
                <a:rPr lang="fr" sz="800">
                  <a:solidFill>
                    <a:schemeClr val="tx1">
                      <a:lumMod val="65000"/>
                      <a:lumOff val="35000"/>
                    </a:schemeClr>
                  </a:solidFill>
                  <a:latin typeface="Arial" panose="020B0604020202020204" pitchFamily="34" charset="0"/>
                  <a:cs typeface="Arial" panose="020B0604020202020204" pitchFamily="34" charset="0"/>
                </a:rPr>
                <a:t>Directives de gestion des boues de vidange/Norme ISO 24521</a:t>
              </a:r>
            </a:p>
          </p:txBody>
        </p:sp>
        <p:sp>
          <p:nvSpPr>
            <p:cNvPr id="55" name="TextBox 54">
              <a:extLst>
                <a:ext uri="{FF2B5EF4-FFF2-40B4-BE49-F238E27FC236}">
                  <a16:creationId xmlns:a16="http://schemas.microsoft.com/office/drawing/2014/main" id="{CF04B22E-539B-4515-B138-32170165211F}"/>
                </a:ext>
              </a:extLst>
            </p:cNvPr>
            <p:cNvSpPr txBox="1"/>
            <p:nvPr/>
          </p:nvSpPr>
          <p:spPr>
            <a:xfrm>
              <a:off x="2794796" y="2200989"/>
              <a:ext cx="2136774" cy="123111"/>
            </a:xfrm>
            <a:prstGeom prst="rect">
              <a:avLst/>
            </a:prstGeom>
            <a:noFill/>
          </p:spPr>
          <p:txBody>
            <a:bodyPr wrap="square" lIns="0" tIns="0" rIns="0" bIns="0" rtlCol="0">
              <a:normAutofit fontScale="77500" lnSpcReduction="20000"/>
            </a:bodyPr>
            <a:lstStyle/>
            <a:p>
              <a:pPr rtl="0"/>
              <a:r>
                <a:rPr lang="fr" sz="800">
                  <a:solidFill>
                    <a:schemeClr val="tx1">
                      <a:lumMod val="65000"/>
                      <a:lumOff val="35000"/>
                    </a:schemeClr>
                  </a:solidFill>
                  <a:latin typeface="Arial" panose="020B0604020202020204" pitchFamily="34" charset="0"/>
                  <a:cs typeface="Arial" panose="020B0604020202020204" pitchFamily="34" charset="0"/>
                </a:rPr>
                <a:t>Systèmes d’assainissement autonome/Norme ISO 31800</a:t>
              </a:r>
            </a:p>
          </p:txBody>
        </p:sp>
        <p:sp>
          <p:nvSpPr>
            <p:cNvPr id="56" name="TextBox 55">
              <a:extLst>
                <a:ext uri="{FF2B5EF4-FFF2-40B4-BE49-F238E27FC236}">
                  <a16:creationId xmlns:a16="http://schemas.microsoft.com/office/drawing/2014/main" id="{A181541A-CFA9-41C4-94CE-A56B40FF4E9E}"/>
                </a:ext>
              </a:extLst>
            </p:cNvPr>
            <p:cNvSpPr txBox="1"/>
            <p:nvPr/>
          </p:nvSpPr>
          <p:spPr>
            <a:xfrm>
              <a:off x="2794796" y="2402744"/>
              <a:ext cx="2136774" cy="123111"/>
            </a:xfrm>
            <a:prstGeom prst="rect">
              <a:avLst/>
            </a:prstGeom>
            <a:noFill/>
          </p:spPr>
          <p:txBody>
            <a:bodyPr wrap="square" lIns="0" tIns="0" rIns="0" bIns="0" rtlCol="0">
              <a:normAutofit/>
            </a:bodyPr>
            <a:lstStyle/>
            <a:p>
              <a:pPr rtl="0"/>
              <a:r>
                <a:rPr lang="fr" sz="800">
                  <a:solidFill>
                    <a:schemeClr val="tx1">
                      <a:lumMod val="65000"/>
                      <a:lumOff val="35000"/>
                    </a:schemeClr>
                  </a:solidFill>
                  <a:latin typeface="Arial" panose="020B0604020202020204" pitchFamily="34" charset="0"/>
                  <a:cs typeface="Arial" panose="020B0604020202020204" pitchFamily="34" charset="0"/>
                </a:rPr>
                <a:t>Processus d’élaboration des normes ISO</a:t>
              </a:r>
            </a:p>
          </p:txBody>
        </p:sp>
        <p:sp>
          <p:nvSpPr>
            <p:cNvPr id="57" name="TextBox 56">
              <a:extLst>
                <a:ext uri="{FF2B5EF4-FFF2-40B4-BE49-F238E27FC236}">
                  <a16:creationId xmlns:a16="http://schemas.microsoft.com/office/drawing/2014/main" id="{FA4980E9-3D33-43AA-B248-5AE6D76917B4}"/>
                </a:ext>
              </a:extLst>
            </p:cNvPr>
            <p:cNvSpPr txBox="1"/>
            <p:nvPr/>
          </p:nvSpPr>
          <p:spPr>
            <a:xfrm>
              <a:off x="2794796" y="2604499"/>
              <a:ext cx="2136774" cy="123111"/>
            </a:xfrm>
            <a:prstGeom prst="rect">
              <a:avLst/>
            </a:prstGeom>
            <a:noFill/>
          </p:spPr>
          <p:txBody>
            <a:bodyPr wrap="square" lIns="0" tIns="0" rIns="0" bIns="0" rtlCol="0">
              <a:normAutofit/>
            </a:bodyPr>
            <a:lstStyle/>
            <a:p>
              <a:pPr rtl="0"/>
              <a:r>
                <a:rPr lang="fr" sz="800">
                  <a:solidFill>
                    <a:schemeClr val="tx1">
                      <a:lumMod val="65000"/>
                      <a:lumOff val="35000"/>
                    </a:schemeClr>
                  </a:solidFill>
                  <a:latin typeface="Arial" panose="020B0604020202020204" pitchFamily="34" charset="0"/>
                  <a:cs typeface="Arial" panose="020B0604020202020204" pitchFamily="34" charset="0"/>
                </a:rPr>
                <a:t>Carte d’adoption des normes nationales</a:t>
              </a:r>
            </a:p>
          </p:txBody>
        </p:sp>
        <p:sp>
          <p:nvSpPr>
            <p:cNvPr id="58" name="TextBox 57">
              <a:extLst>
                <a:ext uri="{FF2B5EF4-FFF2-40B4-BE49-F238E27FC236}">
                  <a16:creationId xmlns:a16="http://schemas.microsoft.com/office/drawing/2014/main" id="{4D98BE35-7C63-4D45-9476-41379D88CC50}"/>
                </a:ext>
              </a:extLst>
            </p:cNvPr>
            <p:cNvSpPr txBox="1"/>
            <p:nvPr/>
          </p:nvSpPr>
          <p:spPr>
            <a:xfrm>
              <a:off x="2521320" y="3296386"/>
              <a:ext cx="7194181" cy="2734851"/>
            </a:xfrm>
            <a:prstGeom prst="rect">
              <a:avLst/>
            </a:prstGeom>
            <a:noFill/>
          </p:spPr>
          <p:txBody>
            <a:bodyPr wrap="square" lIns="0" tIns="0" rIns="0" bIns="0" rtlCol="0">
              <a:normAutofit lnSpcReduction="10000"/>
            </a:bodyPr>
            <a:lstStyle/>
            <a:p>
              <a:pPr algn="l" rtl="0">
                <a:lnSpc>
                  <a:spcPct val="114000"/>
                </a:lnSpc>
                <a:spcBef>
                  <a:spcPts val="1000"/>
                </a:spcBef>
              </a:pPr>
              <a:r>
                <a:rPr lang="fr" sz="800" b="0" i="0">
                  <a:solidFill>
                    <a:srgbClr val="333333"/>
                  </a:solidFill>
                  <a:effectLst/>
                  <a:latin typeface="Arial" panose="020B0604020202020204" pitchFamily="34" charset="0"/>
                  <a:cs typeface="Arial" panose="020B0604020202020204" pitchFamily="34" charset="0"/>
                </a:rPr>
                <a:t>La norme ISO 30500 correspond aux systèmes d’assainissement autonome - Unités de traitement intégrées préfabriquées - Exigences générales de sécurité et de performance pour la conception et les essais.</a:t>
              </a:r>
            </a:p>
            <a:p>
              <a:pPr algn="l" rtl="0">
                <a:lnSpc>
                  <a:spcPct val="114000"/>
                </a:lnSpc>
                <a:spcBef>
                  <a:spcPts val="1000"/>
                </a:spcBef>
              </a:pPr>
              <a:r>
                <a:rPr lang="fr" sz="800" b="0" i="0">
                  <a:solidFill>
                    <a:srgbClr val="333333"/>
                  </a:solidFill>
                  <a:effectLst/>
                  <a:latin typeface="Arial" panose="020B0604020202020204" pitchFamily="34" charset="0"/>
                  <a:cs typeface="Arial" panose="020B0604020202020204" pitchFamily="34" charset="0"/>
                </a:rPr>
                <a:t>La norme ISO 30500 est une norme de produit internationale à caractère volontaire, publiée en octobre 2018, pour les systèmes d’assainissement autonomes (NSSS). Elle concerne les exigences générales de sécurité et de performance pour la conception et les tests de performance des unités de traitement intégrées préfabriquées qui ne sont pas raccordées à un réseau d’égout ou de drainage.</a:t>
              </a:r>
            </a:p>
            <a:p>
              <a:pPr algn="l" rtl="0">
                <a:lnSpc>
                  <a:spcPct val="114000"/>
                </a:lnSpc>
                <a:spcBef>
                  <a:spcPts val="1000"/>
                </a:spcBef>
              </a:pPr>
              <a:r>
                <a:rPr lang="fr" sz="800" b="0" i="0">
                  <a:solidFill>
                    <a:srgbClr val="333333"/>
                  </a:solidFill>
                  <a:effectLst/>
                  <a:latin typeface="Arial" panose="020B0604020202020204" pitchFamily="34" charset="0"/>
                  <a:cs typeface="Arial" panose="020B0604020202020204" pitchFamily="34" charset="0"/>
                </a:rPr>
                <a:t>La </a:t>
              </a:r>
              <a:r>
                <a:rPr lang="fr" sz="800">
                  <a:solidFill>
                    <a:srgbClr val="333333"/>
                  </a:solidFill>
                  <a:latin typeface="Arial" panose="020B0604020202020204" pitchFamily="34" charset="0"/>
                  <a:cs typeface="Arial" panose="020B0604020202020204" pitchFamily="34" charset="0"/>
                </a:rPr>
                <a:t>norme</a:t>
              </a:r>
              <a:r>
                <a:rPr lang="fr" sz="800" b="0" i="0">
                  <a:solidFill>
                    <a:srgbClr val="333333"/>
                  </a:solidFill>
                  <a:effectLst/>
                  <a:latin typeface="Arial" panose="020B0604020202020204" pitchFamily="34" charset="0"/>
                  <a:cs typeface="Arial" panose="020B0604020202020204" pitchFamily="34" charset="0"/>
                </a:rPr>
                <a:t> définit des exigences techniques, des méthodes d’essai et des principes de durabilité pour les systèmes d’assainissement autonome (« NSSS »). Elle définit les critères de sécurité, de fonctionnalité, de viabilité, de fiabilité et de maintenabilité du système, ainsi que sa compatibilité avec les objectifs de protection de l’environnement.</a:t>
              </a:r>
            </a:p>
            <a:p>
              <a:pPr algn="l" rtl="0">
                <a:lnSpc>
                  <a:spcPct val="114000"/>
                </a:lnSpc>
                <a:spcBef>
                  <a:spcPts val="1000"/>
                </a:spcBef>
              </a:pPr>
              <a:r>
                <a:rPr lang="fr" sz="800">
                  <a:solidFill>
                    <a:srgbClr val="333333"/>
                  </a:solidFill>
                  <a:latin typeface="Arial" panose="020B0604020202020204" pitchFamily="34" charset="0"/>
                  <a:cs typeface="Arial" panose="020B0604020202020204" pitchFamily="34" charset="0"/>
                </a:rPr>
                <a:t>La norme ISO</a:t>
              </a:r>
              <a:r>
                <a:rPr lang="fr" sz="800" b="0" i="0">
                  <a:solidFill>
                    <a:srgbClr val="333333"/>
                  </a:solidFill>
                  <a:effectLst/>
                  <a:latin typeface="Arial" panose="020B0604020202020204" pitchFamily="34" charset="0"/>
                  <a:cs typeface="Arial" panose="020B0604020202020204" pitchFamily="34" charset="0"/>
                </a:rPr>
                <a:t> 30500 concerne les besoins sanitaires de base et promeut la durabilité économique, sociale et environnementale par des stratégies qui peuvent inclure la minimisation de la consommation de ressources (par exemple, l’eau, l’énergie) et la transformation des déchets humains en une production sûre.</a:t>
              </a:r>
            </a:p>
            <a:p>
              <a:pPr algn="l" rtl="0">
                <a:lnSpc>
                  <a:spcPct val="114000"/>
                </a:lnSpc>
                <a:spcBef>
                  <a:spcPts val="1000"/>
                </a:spcBef>
              </a:pPr>
              <a:r>
                <a:rPr lang="fr" sz="800" b="0" i="0">
                  <a:solidFill>
                    <a:srgbClr val="333333"/>
                  </a:solidFill>
                  <a:effectLst/>
                  <a:latin typeface="Arial" panose="020B0604020202020204" pitchFamily="34" charset="0"/>
                  <a:cs typeface="Arial" panose="020B0604020202020204" pitchFamily="34" charset="0"/>
                </a:rPr>
                <a:t>La norme prévoit des exigences de sécurité et de performance pour les produits suivants :</a:t>
              </a:r>
            </a:p>
            <a:p>
              <a:pPr marL="285750" indent="-114300" algn="l" rtl="0">
                <a:lnSpc>
                  <a:spcPct val="114000"/>
                </a:lnSpc>
                <a:spcBef>
                  <a:spcPts val="1000"/>
                </a:spcBef>
                <a:buFont typeface="Symbol" panose="05050102010706020507" pitchFamily="18" charset="2"/>
                <a:buChar char="·"/>
              </a:pPr>
              <a:r>
                <a:rPr lang="fr" sz="800" b="0" i="0">
                  <a:solidFill>
                    <a:srgbClr val="333333"/>
                  </a:solidFill>
                  <a:effectLst/>
                  <a:latin typeface="Arial" panose="020B0604020202020204" pitchFamily="34" charset="0"/>
                  <a:cs typeface="Arial" panose="020B0604020202020204" pitchFamily="34" charset="0"/>
                </a:rPr>
                <a:t>Évacuation ou réutilisation sûre des matières solides</a:t>
              </a:r>
            </a:p>
            <a:p>
              <a:pPr marL="285750" indent="-114300" rtl="0">
                <a:lnSpc>
                  <a:spcPct val="114000"/>
                </a:lnSpc>
                <a:buFont typeface="Symbol" panose="05050102010706020507" pitchFamily="18" charset="2"/>
                <a:buChar char="·"/>
              </a:pPr>
              <a:r>
                <a:rPr lang="fr" sz="800">
                  <a:solidFill>
                    <a:srgbClr val="333333"/>
                  </a:solidFill>
                  <a:latin typeface="Arial" panose="020B0604020202020204" pitchFamily="34" charset="0"/>
                  <a:cs typeface="Arial" panose="020B0604020202020204" pitchFamily="34" charset="0"/>
                </a:rPr>
                <a:t>Évacuation ou réutilisation sûre des matières liquides</a:t>
              </a:r>
            </a:p>
            <a:p>
              <a:pPr marL="285750" indent="-114300" rtl="0">
                <a:lnSpc>
                  <a:spcPct val="114000"/>
                </a:lnSpc>
                <a:buFont typeface="Symbol" panose="05050102010706020507" pitchFamily="18" charset="2"/>
                <a:buChar char="·"/>
              </a:pPr>
              <a:r>
                <a:rPr lang="fr" sz="800">
                  <a:solidFill>
                    <a:srgbClr val="333333"/>
                  </a:solidFill>
                  <a:latin typeface="Arial" panose="020B0604020202020204" pitchFamily="34" charset="0"/>
                  <a:cs typeface="Arial" panose="020B0604020202020204" pitchFamily="34" charset="0"/>
                </a:rPr>
                <a:t>Émissions atmosphériques</a:t>
              </a:r>
            </a:p>
            <a:p>
              <a:pPr marL="285750" indent="-114300" rtl="0">
                <a:lnSpc>
                  <a:spcPct val="114000"/>
                </a:lnSpc>
                <a:buFont typeface="Symbol" panose="05050102010706020507" pitchFamily="18" charset="2"/>
                <a:buChar char="·"/>
              </a:pPr>
              <a:r>
                <a:rPr lang="fr" sz="800">
                  <a:solidFill>
                    <a:srgbClr val="333333"/>
                  </a:solidFill>
                  <a:latin typeface="Arial" panose="020B0604020202020204" pitchFamily="34" charset="0"/>
                  <a:cs typeface="Arial" panose="020B0604020202020204" pitchFamily="34" charset="0"/>
                </a:rPr>
                <a:t>Odeur</a:t>
              </a:r>
            </a:p>
            <a:p>
              <a:pPr marL="285750" indent="-114300" rtl="0">
                <a:lnSpc>
                  <a:spcPct val="114000"/>
                </a:lnSpc>
                <a:buFont typeface="Symbol" panose="05050102010706020507" pitchFamily="18" charset="2"/>
                <a:buChar char="·"/>
              </a:pPr>
              <a:r>
                <a:rPr lang="fr" sz="800">
                  <a:solidFill>
                    <a:srgbClr val="333333"/>
                  </a:solidFill>
                  <a:latin typeface="Arial" panose="020B0604020202020204" pitchFamily="34" charset="0"/>
                  <a:cs typeface="Arial" panose="020B0604020202020204" pitchFamily="34" charset="0"/>
                </a:rPr>
                <a:t>Bruit</a:t>
              </a:r>
            </a:p>
          </p:txBody>
        </p:sp>
        <p:sp>
          <p:nvSpPr>
            <p:cNvPr id="59" name="TextBox 58">
              <a:extLst>
                <a:ext uri="{FF2B5EF4-FFF2-40B4-BE49-F238E27FC236}">
                  <a16:creationId xmlns:a16="http://schemas.microsoft.com/office/drawing/2014/main" id="{C0BA09E7-D4AA-4A1F-858F-BAEEBEBDC031}"/>
                </a:ext>
              </a:extLst>
            </p:cNvPr>
            <p:cNvSpPr txBox="1"/>
            <p:nvPr/>
          </p:nvSpPr>
          <p:spPr>
            <a:xfrm>
              <a:off x="2528463" y="2788170"/>
              <a:ext cx="7194181" cy="225062"/>
            </a:xfrm>
            <a:prstGeom prst="rect">
              <a:avLst/>
            </a:prstGeom>
            <a:noFill/>
          </p:spPr>
          <p:txBody>
            <a:bodyPr wrap="square" lIns="0" tIns="0" rIns="0" bIns="0" rtlCol="0">
              <a:normAutofit lnSpcReduction="10000"/>
            </a:bodyPr>
            <a:lstStyle/>
            <a:p>
              <a:pPr algn="l" rtl="0">
                <a:lnSpc>
                  <a:spcPct val="114000"/>
                </a:lnSpc>
                <a:spcBef>
                  <a:spcPts val="1000"/>
                </a:spcBef>
              </a:pPr>
              <a:r>
                <a:rPr lang="fr" sz="1400" b="0" i="0">
                  <a:solidFill>
                    <a:srgbClr val="3398DC"/>
                  </a:solidFill>
                  <a:effectLst/>
                  <a:latin typeface="Arial" panose="020B0604020202020204" pitchFamily="34" charset="0"/>
                  <a:cs typeface="Arial" panose="020B0604020202020204" pitchFamily="34" charset="0"/>
                </a:rPr>
                <a:t>Qu’est-ce que la norme ISO 30500 ?</a:t>
              </a:r>
              <a:endParaRPr lang="en-US" sz="1400" dirty="0">
                <a:solidFill>
                  <a:srgbClr val="333333"/>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326808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92FE68A6-B47F-4021-90D4-83462BA60991}"/>
              </a:ext>
            </a:extLst>
          </p:cNvPr>
          <p:cNvGrpSpPr/>
          <p:nvPr/>
        </p:nvGrpSpPr>
        <p:grpSpPr>
          <a:xfrm>
            <a:off x="0" y="1527717"/>
            <a:ext cx="12192000" cy="5638800"/>
            <a:chOff x="0" y="1527717"/>
            <a:chExt cx="12192000" cy="5638800"/>
          </a:xfrm>
        </p:grpSpPr>
        <p:sp>
          <p:nvSpPr>
            <p:cNvPr id="5" name="Rectangle 4"/>
            <p:cNvSpPr/>
            <p:nvPr/>
          </p:nvSpPr>
          <p:spPr>
            <a:xfrm>
              <a:off x="8251902" y="5698273"/>
              <a:ext cx="3200400" cy="1159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rtl="0"/>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27717"/>
              <a:ext cx="12192000" cy="5638800"/>
            </a:xfrm>
            <a:prstGeom prst="rect">
              <a:avLst/>
            </a:prstGeom>
          </p:spPr>
        </p:pic>
        <p:sp>
          <p:nvSpPr>
            <p:cNvPr id="37" name="TextBox 36">
              <a:extLst>
                <a:ext uri="{FF2B5EF4-FFF2-40B4-BE49-F238E27FC236}">
                  <a16:creationId xmlns:a16="http://schemas.microsoft.com/office/drawing/2014/main" id="{1F860C22-C63D-442F-962A-FA16A13733B5}"/>
                </a:ext>
              </a:extLst>
            </p:cNvPr>
            <p:cNvSpPr txBox="1"/>
            <p:nvPr/>
          </p:nvSpPr>
          <p:spPr>
            <a:xfrm>
              <a:off x="1429007" y="1767614"/>
              <a:ext cx="9848593" cy="492443"/>
            </a:xfrm>
            <a:prstGeom prst="rect">
              <a:avLst/>
            </a:prstGeom>
            <a:noFill/>
          </p:spPr>
          <p:txBody>
            <a:bodyPr wrap="square" lIns="0" tIns="0" rIns="0" bIns="0" rtlCol="0">
              <a:normAutofit fontScale="92500"/>
            </a:bodyPr>
            <a:lstStyle/>
            <a:p>
              <a:pPr rtl="0"/>
              <a:r>
                <a:rPr lang="fr" sz="3200" b="0" i="0">
                  <a:solidFill>
                    <a:srgbClr val="3398DC"/>
                  </a:solidFill>
                  <a:effectLst/>
                  <a:latin typeface="Arial" panose="020B0604020202020204" pitchFamily="34" charset="0"/>
                  <a:cs typeface="Arial" panose="020B0604020202020204" pitchFamily="34" charset="0"/>
                </a:rPr>
                <a:t>La technologie des toilettes réinventée en développement</a:t>
              </a:r>
              <a:endParaRPr lang="en-US" sz="2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5E95AABD-FE5B-43AB-AA16-AE53266E19F3}"/>
                </a:ext>
              </a:extLst>
            </p:cNvPr>
            <p:cNvSpPr txBox="1"/>
            <p:nvPr/>
          </p:nvSpPr>
          <p:spPr>
            <a:xfrm>
              <a:off x="2867283" y="2803176"/>
              <a:ext cx="8448418" cy="2441694"/>
            </a:xfrm>
            <a:prstGeom prst="rect">
              <a:avLst/>
            </a:prstGeom>
            <a:noFill/>
          </p:spPr>
          <p:txBody>
            <a:bodyPr wrap="square" lIns="0" tIns="0" rIns="0" bIns="0" rtlCol="0">
              <a:normAutofit fontScale="92500" lnSpcReduction="10000"/>
            </a:bodyPr>
            <a:lstStyle/>
            <a:p>
              <a:pPr algn="l" rtl="0"/>
              <a:r>
                <a:rPr lang="fr" sz="2400" b="0" i="0" dirty="0">
                  <a:solidFill>
                    <a:srgbClr val="A81C2C"/>
                  </a:solidFill>
                  <a:effectLst/>
                  <a:latin typeface="Arial" panose="020B0604020202020204" pitchFamily="34" charset="0"/>
                  <a:cs typeface="Arial" panose="020B0604020202020204" pitchFamily="34" charset="0"/>
                </a:rPr>
                <a:t>Légende</a:t>
              </a:r>
              <a:endParaRPr lang="en-US" sz="1100" b="0" i="0" dirty="0">
                <a:solidFill>
                  <a:srgbClr val="A81C2C"/>
                </a:solidFill>
                <a:effectLst/>
                <a:latin typeface="Arial" panose="020B0604020202020204" pitchFamily="34" charset="0"/>
                <a:cs typeface="Arial" panose="020B0604020202020204" pitchFamily="34" charset="0"/>
              </a:endParaRPr>
            </a:p>
            <a:p>
              <a:pPr algn="l" rtl="0">
                <a:spcBef>
                  <a:spcPts val="800"/>
                </a:spcBef>
              </a:pPr>
              <a:r>
                <a:rPr lang="fr" sz="1300" b="0" i="0" dirty="0">
                  <a:solidFill>
                    <a:srgbClr val="333333"/>
                  </a:solidFill>
                  <a:effectLst/>
                  <a:latin typeface="Arial" panose="020B0604020202020204" pitchFamily="34" charset="0"/>
                  <a:cs typeface="Arial" panose="020B0604020202020204" pitchFamily="34" charset="0"/>
                </a:rPr>
                <a:t>Les </a:t>
              </a:r>
              <a:r>
                <a:rPr lang="fr" sz="1300" b="1" i="0" dirty="0">
                  <a:solidFill>
                    <a:srgbClr val="333333"/>
                  </a:solidFill>
                  <a:effectLst/>
                  <a:latin typeface="Arial" panose="020B0604020202020204" pitchFamily="34" charset="0"/>
                  <a:cs typeface="Arial" panose="020B0604020202020204" pitchFamily="34" charset="0"/>
                </a:rPr>
                <a:t>toilettes réinventées </a:t>
              </a:r>
              <a:r>
                <a:rPr lang="fr" sz="1300" b="0" i="0" dirty="0">
                  <a:solidFill>
                    <a:srgbClr val="333333"/>
                  </a:solidFill>
                  <a:effectLst/>
                  <a:latin typeface="Arial" panose="020B0604020202020204" pitchFamily="34" charset="0"/>
                  <a:cs typeface="Arial" panose="020B0604020202020204" pitchFamily="34" charset="0"/>
                </a:rPr>
                <a:t>sont une nouvelle génération de toilettes qui traitent les déchets et détruisent les agents pathogènes sans avoir besoin de les raccorder aux égouts, aux usines de traitement, à l’approvisionnement en eau ou à l’électricité en continu. Ces nouvelles toilettes recourent à diverses technologies innovantes pour décomposer les déchets humains et détruire les germes, permettant ainsi d’obtenir de l’eau propre et des matières solides qui ne nuisent ni aux personnes ni à l’environnement. Les toilettes peuvent être utilisées soit pour les ménages, soit pour des installations à cabines multiples qui peuvent répondre aux besoins des localités, des écoles, des immeubles à appartements et des entreprises commerciales.</a:t>
              </a:r>
            </a:p>
            <a:p>
              <a:pPr algn="l" rtl="0"/>
              <a:endParaRPr lang="en-US" sz="1200" b="1" i="0" dirty="0">
                <a:solidFill>
                  <a:srgbClr val="6C757D"/>
                </a:solidFill>
                <a:effectLst/>
                <a:latin typeface="Arial" panose="020B0604020202020204" pitchFamily="34" charset="0"/>
                <a:cs typeface="Arial" panose="020B0604020202020204" pitchFamily="34" charset="0"/>
              </a:endParaRPr>
            </a:p>
            <a:p>
              <a:pPr algn="l" rtl="0"/>
              <a:r>
                <a:rPr lang="fr" sz="1200" b="1" i="0" dirty="0">
                  <a:solidFill>
                    <a:srgbClr val="6C757D"/>
                  </a:solidFill>
                  <a:effectLst/>
                  <a:latin typeface="Arial" panose="020B0604020202020204" pitchFamily="34" charset="0"/>
                  <a:cs typeface="Arial" panose="020B0604020202020204" pitchFamily="34" charset="0"/>
                </a:rPr>
                <a:t>Le produit est adapté à :</a:t>
              </a:r>
            </a:p>
            <a:p>
              <a:pPr algn="l" rtl="0"/>
              <a:endParaRPr lang="en-US" sz="1300" dirty="0">
                <a:solidFill>
                  <a:srgbClr val="333333"/>
                </a:solidFill>
                <a:latin typeface="Arial" panose="020B0604020202020204" pitchFamily="34" charset="0"/>
                <a:cs typeface="Arial" panose="020B0604020202020204" pitchFamily="34" charset="0"/>
              </a:endParaRPr>
            </a:p>
            <a:p>
              <a:pPr algn="l" rtl="0"/>
              <a:r>
                <a:rPr lang="fr" sz="1300" dirty="0">
                  <a:solidFill>
                    <a:srgbClr val="333333"/>
                  </a:solidFill>
                  <a:latin typeface="Arial" panose="020B0604020202020204" pitchFamily="34" charset="0"/>
                  <a:cs typeface="Arial" panose="020B0604020202020204" pitchFamily="34" charset="0"/>
                </a:rPr>
                <a:t>Ces icônes indiquent que la technologie peut être utilisée pour les applications citées. Certaines solutions, par exemple, ne fonctionnent que dans certaines configurations comme en position accroupie, tandis que d’autres sont plus adaptables.</a:t>
              </a:r>
            </a:p>
          </p:txBody>
        </p:sp>
        <p:sp>
          <p:nvSpPr>
            <p:cNvPr id="39" name="TextBox 38">
              <a:extLst>
                <a:ext uri="{FF2B5EF4-FFF2-40B4-BE49-F238E27FC236}">
                  <a16:creationId xmlns:a16="http://schemas.microsoft.com/office/drawing/2014/main" id="{C72A9E4F-255D-49FE-AA26-1C7EE5727183}"/>
                </a:ext>
              </a:extLst>
            </p:cNvPr>
            <p:cNvSpPr txBox="1"/>
            <p:nvPr/>
          </p:nvSpPr>
          <p:spPr>
            <a:xfrm>
              <a:off x="2994992" y="6079388"/>
              <a:ext cx="708869" cy="153888"/>
            </a:xfrm>
            <a:prstGeom prst="rect">
              <a:avLst/>
            </a:prstGeom>
            <a:noFill/>
          </p:spPr>
          <p:txBody>
            <a:bodyPr wrap="square" lIns="0" tIns="0" rIns="0" bIns="0" rtlCol="0">
              <a:normAutofit fontScale="62500" lnSpcReduction="20000"/>
            </a:bodyPr>
            <a:lstStyle/>
            <a:p>
              <a:pPr algn="ctr" rtl="0"/>
              <a:r>
                <a:rPr lang="fr" sz="1000" b="0" i="0">
                  <a:solidFill>
                    <a:srgbClr val="A81C2C"/>
                  </a:solidFill>
                  <a:effectLst/>
                  <a:latin typeface="Arial" panose="020B0604020202020204" pitchFamily="34" charset="0"/>
                  <a:cs typeface="Arial" panose="020B0604020202020204" pitchFamily="34" charset="0"/>
                </a:rPr>
                <a:t>En position accroupie</a:t>
              </a:r>
              <a:endParaRPr lang="en-US" sz="600" dirty="0">
                <a:solidFill>
                  <a:srgbClr val="333333"/>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3063AE9A-7EBD-436C-A53B-10931FEC28C4}"/>
                </a:ext>
              </a:extLst>
            </p:cNvPr>
            <p:cNvSpPr txBox="1"/>
            <p:nvPr/>
          </p:nvSpPr>
          <p:spPr>
            <a:xfrm>
              <a:off x="3828665" y="6082960"/>
              <a:ext cx="708869" cy="153888"/>
            </a:xfrm>
            <a:prstGeom prst="rect">
              <a:avLst/>
            </a:prstGeom>
            <a:noFill/>
          </p:spPr>
          <p:txBody>
            <a:bodyPr wrap="square" lIns="0" tIns="0" rIns="0" bIns="0" rtlCol="0">
              <a:normAutofit fontScale="62500" lnSpcReduction="20000"/>
            </a:bodyPr>
            <a:lstStyle/>
            <a:p>
              <a:pPr algn="ctr" rtl="0"/>
              <a:r>
                <a:rPr lang="fr" sz="1000" b="0" i="0">
                  <a:solidFill>
                    <a:srgbClr val="A81C2C"/>
                  </a:solidFill>
                  <a:effectLst/>
                  <a:latin typeface="Arial" panose="020B0604020202020204" pitchFamily="34" charset="0"/>
                  <a:cs typeface="Arial" panose="020B0604020202020204" pitchFamily="34" charset="0"/>
                </a:rPr>
                <a:t>En position assise</a:t>
              </a:r>
              <a:endParaRPr lang="en-US" sz="600" dirty="0">
                <a:solidFill>
                  <a:srgbClr val="333333"/>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D002490F-AB22-409D-A9E2-07519E5289DC}"/>
                </a:ext>
              </a:extLst>
            </p:cNvPr>
            <p:cNvSpPr txBox="1"/>
            <p:nvPr/>
          </p:nvSpPr>
          <p:spPr>
            <a:xfrm>
              <a:off x="4729131" y="6106593"/>
              <a:ext cx="647732" cy="153888"/>
            </a:xfrm>
            <a:prstGeom prst="rect">
              <a:avLst/>
            </a:prstGeom>
            <a:noFill/>
          </p:spPr>
          <p:txBody>
            <a:bodyPr wrap="square" lIns="0" tIns="0" rIns="0" bIns="0" rtlCol="0">
              <a:normAutofit fontScale="62500" lnSpcReduction="20000"/>
            </a:bodyPr>
            <a:lstStyle/>
            <a:p>
              <a:pPr rtl="0"/>
              <a:r>
                <a:rPr lang="fr" sz="1000" b="0" i="0">
                  <a:solidFill>
                    <a:srgbClr val="A81C2C"/>
                  </a:solidFill>
                  <a:effectLst/>
                  <a:latin typeface="Arial" panose="020B0604020202020204" pitchFamily="34" charset="0"/>
                  <a:cs typeface="Arial" panose="020B0604020202020204" pitchFamily="34" charset="0"/>
                </a:rPr>
                <a:t>Avec papier hygiénique</a:t>
              </a:r>
              <a:endParaRPr lang="en-US" sz="600" dirty="0">
                <a:solidFill>
                  <a:srgbClr val="333333"/>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3B6F12B-E27F-470B-8027-78633376109B}"/>
                </a:ext>
              </a:extLst>
            </p:cNvPr>
            <p:cNvSpPr txBox="1"/>
            <p:nvPr/>
          </p:nvSpPr>
          <p:spPr>
            <a:xfrm>
              <a:off x="5608325" y="6109775"/>
              <a:ext cx="647732" cy="153888"/>
            </a:xfrm>
            <a:prstGeom prst="rect">
              <a:avLst/>
            </a:prstGeom>
            <a:noFill/>
          </p:spPr>
          <p:txBody>
            <a:bodyPr wrap="square" lIns="0" tIns="0" rIns="0" bIns="0" rtlCol="0">
              <a:normAutofit fontScale="70000" lnSpcReduction="20000"/>
            </a:bodyPr>
            <a:lstStyle/>
            <a:p>
              <a:pPr rtl="0"/>
              <a:r>
                <a:rPr lang="fr" sz="1000" b="0" i="0">
                  <a:solidFill>
                    <a:srgbClr val="A81C2C"/>
                  </a:solidFill>
                  <a:effectLst/>
                  <a:latin typeface="Arial" panose="020B0604020202020204" pitchFamily="34" charset="0"/>
                  <a:cs typeface="Arial" panose="020B0604020202020204" pitchFamily="34" charset="0"/>
                </a:rPr>
                <a:t>Avec douchette</a:t>
              </a:r>
              <a:endParaRPr lang="en-US" sz="600" dirty="0">
                <a:solidFill>
                  <a:srgbClr val="333333"/>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C2A84888-7DC2-44AD-A91F-AC3762060AAD}"/>
                </a:ext>
              </a:extLst>
            </p:cNvPr>
            <p:cNvSpPr txBox="1"/>
            <p:nvPr/>
          </p:nvSpPr>
          <p:spPr>
            <a:xfrm>
              <a:off x="2861128" y="6492479"/>
              <a:ext cx="6789857" cy="200055"/>
            </a:xfrm>
            <a:prstGeom prst="rect">
              <a:avLst/>
            </a:prstGeom>
            <a:noFill/>
          </p:spPr>
          <p:txBody>
            <a:bodyPr wrap="square" lIns="0" tIns="0" rIns="0" bIns="0" rtlCol="0">
              <a:normAutofit fontScale="92500"/>
            </a:bodyPr>
            <a:lstStyle/>
            <a:p>
              <a:pPr rtl="0"/>
              <a:r>
                <a:rPr lang="fr" sz="1300">
                  <a:solidFill>
                    <a:srgbClr val="333333"/>
                  </a:solidFill>
                  <a:latin typeface="Arial" panose="020B0604020202020204" pitchFamily="34" charset="0"/>
                  <a:cs typeface="Arial" panose="020B0604020202020204" pitchFamily="34" charset="0"/>
                </a:rPr>
                <a:t>Cliquez sur les titres de la barre de navigation de gauche pour explorer les différentes technologies.</a:t>
              </a:r>
            </a:p>
          </p:txBody>
        </p:sp>
        <p:sp>
          <p:nvSpPr>
            <p:cNvPr id="44" name="TextBox 43">
              <a:extLst>
                <a:ext uri="{FF2B5EF4-FFF2-40B4-BE49-F238E27FC236}">
                  <a16:creationId xmlns:a16="http://schemas.microsoft.com/office/drawing/2014/main" id="{1CF000CB-F255-4A24-B253-BCFE0F853883}"/>
                </a:ext>
              </a:extLst>
            </p:cNvPr>
            <p:cNvSpPr txBox="1"/>
            <p:nvPr/>
          </p:nvSpPr>
          <p:spPr>
            <a:xfrm>
              <a:off x="200025" y="2928681"/>
              <a:ext cx="2365798" cy="246221"/>
            </a:xfrm>
            <a:prstGeom prst="rect">
              <a:avLst/>
            </a:prstGeom>
            <a:noFill/>
          </p:spPr>
          <p:txBody>
            <a:bodyPr wrap="square" lIns="0" tIns="0" rIns="0" bIns="0" rtlCol="0">
              <a:noAutofit/>
            </a:bodyPr>
            <a:lstStyle/>
            <a:p>
              <a:pPr algn="ctr" rtl="0"/>
              <a:r>
                <a:rPr lang="fr" sz="1400" b="1" i="0" dirty="0">
                  <a:solidFill>
                    <a:srgbClr val="333333"/>
                  </a:solidFill>
                  <a:effectLst/>
                  <a:latin typeface="-apple-system"/>
                </a:rPr>
                <a:t>Navigation technologique</a:t>
              </a:r>
              <a:endParaRPr lang="en-US" sz="1400" b="1" dirty="0">
                <a:solidFill>
                  <a:srgbClr val="333333"/>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50CF68FB-D584-4D5E-82F5-A70D785CB767}"/>
                </a:ext>
              </a:extLst>
            </p:cNvPr>
            <p:cNvSpPr txBox="1"/>
            <p:nvPr/>
          </p:nvSpPr>
          <p:spPr>
            <a:xfrm>
              <a:off x="200025" y="3395856"/>
              <a:ext cx="2365798" cy="215444"/>
            </a:xfrm>
            <a:prstGeom prst="rect">
              <a:avLst/>
            </a:prstGeom>
            <a:noFill/>
          </p:spPr>
          <p:txBody>
            <a:bodyPr wrap="square" lIns="0" tIns="0" rIns="0" bIns="0" rtlCol="0">
              <a:normAutofit/>
            </a:bodyPr>
            <a:lstStyle/>
            <a:p>
              <a:pPr marL="171450" rtl="0"/>
              <a:r>
                <a:rPr lang="fr" sz="1350" b="0" i="0">
                  <a:solidFill>
                    <a:schemeClr val="bg1"/>
                  </a:solidFill>
                  <a:effectLst/>
                  <a:latin typeface="-apple-system"/>
                </a:rPr>
                <a:t>Accueil RT Technologies</a:t>
              </a:r>
              <a:endParaRPr lang="en-US" sz="1350" dirty="0">
                <a:solidFill>
                  <a:schemeClr val="bg1"/>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AACD5F1E-E82F-4F7F-A799-B269A019F489}"/>
                </a:ext>
              </a:extLst>
            </p:cNvPr>
            <p:cNvSpPr txBox="1"/>
            <p:nvPr/>
          </p:nvSpPr>
          <p:spPr>
            <a:xfrm>
              <a:off x="200025" y="3846407"/>
              <a:ext cx="2365798" cy="215444"/>
            </a:xfrm>
            <a:prstGeom prst="rect">
              <a:avLst/>
            </a:prstGeom>
            <a:noFill/>
          </p:spPr>
          <p:txBody>
            <a:bodyPr wrap="square" lIns="0" tIns="0" rIns="0" bIns="0" rtlCol="0">
              <a:normAutofit/>
            </a:bodyPr>
            <a:lstStyle/>
            <a:p>
              <a:pPr marL="171450" rtl="0"/>
              <a:r>
                <a:rPr lang="fr" sz="1350" b="0" i="0">
                  <a:solidFill>
                    <a:srgbClr val="374751"/>
                  </a:solidFill>
                  <a:effectLst/>
                  <a:latin typeface="-apple-system"/>
                </a:rPr>
                <a:t>Toilettes de recyclage Clear</a:t>
              </a:r>
              <a:endParaRPr lang="en-US" sz="1350" dirty="0">
                <a:solidFill>
                  <a:srgbClr val="374751"/>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F9718300-D010-446F-9D21-90C7CA713867}"/>
                </a:ext>
              </a:extLst>
            </p:cNvPr>
            <p:cNvSpPr txBox="1"/>
            <p:nvPr/>
          </p:nvSpPr>
          <p:spPr>
            <a:xfrm>
              <a:off x="200025" y="4310338"/>
              <a:ext cx="2365798" cy="415498"/>
            </a:xfrm>
            <a:prstGeom prst="rect">
              <a:avLst/>
            </a:prstGeom>
            <a:noFill/>
          </p:spPr>
          <p:txBody>
            <a:bodyPr wrap="square" lIns="0" tIns="0" rIns="91440" bIns="0" rtlCol="0">
              <a:normAutofit/>
            </a:bodyPr>
            <a:lstStyle/>
            <a:p>
              <a:pPr marL="171450" rtl="0"/>
              <a:r>
                <a:rPr lang="fr" sz="1350" b="0" i="0">
                  <a:solidFill>
                    <a:srgbClr val="374751"/>
                  </a:solidFill>
                  <a:effectLst/>
                  <a:latin typeface="-apple-system"/>
                </a:rPr>
                <a:t>Oystra MSTS de Crane Engineering</a:t>
              </a:r>
              <a:endParaRPr lang="en-US" sz="1350" dirty="0">
                <a:solidFill>
                  <a:srgbClr val="374751"/>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07326334-E927-4625-B144-E7D4338DA429}"/>
                </a:ext>
              </a:extLst>
            </p:cNvPr>
            <p:cNvSpPr txBox="1"/>
            <p:nvPr/>
          </p:nvSpPr>
          <p:spPr>
            <a:xfrm>
              <a:off x="200025" y="4991177"/>
              <a:ext cx="2365798" cy="415498"/>
            </a:xfrm>
            <a:prstGeom prst="rect">
              <a:avLst/>
            </a:prstGeom>
            <a:noFill/>
          </p:spPr>
          <p:txBody>
            <a:bodyPr wrap="square" lIns="0" tIns="0" rIns="91440" bIns="0" rtlCol="0">
              <a:normAutofit fontScale="85000" lnSpcReduction="10000"/>
            </a:bodyPr>
            <a:lstStyle/>
            <a:p>
              <a:pPr marL="171450" rtl="0"/>
              <a:r>
                <a:rPr lang="fr" sz="1350" b="0" i="0">
                  <a:solidFill>
                    <a:srgbClr val="374751"/>
                  </a:solidFill>
                  <a:effectLst/>
                  <a:latin typeface="-apple-system"/>
                </a:rPr>
                <a:t>Les toilettes nanomembranaires</a:t>
              </a:r>
            </a:p>
            <a:p>
              <a:pPr marL="171450" rtl="0"/>
              <a:r>
                <a:rPr lang="fr" sz="1350">
                  <a:solidFill>
                    <a:srgbClr val="374751"/>
                  </a:solidFill>
                  <a:latin typeface="-apple-system"/>
                  <a:cs typeface="Arial" panose="020B0604020202020204" pitchFamily="34" charset="0"/>
                </a:rPr>
                <a:t>de l’Univ. de Cranfield</a:t>
              </a:r>
              <a:endParaRPr lang="en-US" sz="1350" dirty="0">
                <a:solidFill>
                  <a:srgbClr val="374751"/>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B9C1AA8C-99C1-41E0-AFA9-1B0EE03BC966}"/>
                </a:ext>
              </a:extLst>
            </p:cNvPr>
            <p:cNvSpPr txBox="1"/>
            <p:nvPr/>
          </p:nvSpPr>
          <p:spPr>
            <a:xfrm>
              <a:off x="200025" y="5667253"/>
              <a:ext cx="2365798" cy="415498"/>
            </a:xfrm>
            <a:prstGeom prst="rect">
              <a:avLst/>
            </a:prstGeom>
            <a:noFill/>
          </p:spPr>
          <p:txBody>
            <a:bodyPr wrap="square" lIns="0" tIns="0" rIns="91440" bIns="0" rtlCol="0">
              <a:normAutofit fontScale="92500"/>
            </a:bodyPr>
            <a:lstStyle/>
            <a:p>
              <a:pPr marL="171450" rtl="0"/>
              <a:r>
                <a:rPr lang="fr" sz="1350" b="0" i="0">
                  <a:solidFill>
                    <a:srgbClr val="374751"/>
                  </a:solidFill>
                  <a:effectLst/>
                  <a:latin typeface="-apple-system"/>
                </a:rPr>
                <a:t>Plateforme d’assainissement de Duke Empower</a:t>
              </a:r>
              <a:endParaRPr lang="en-US" sz="1350" dirty="0">
                <a:solidFill>
                  <a:srgbClr val="374751"/>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5CD4276F-2736-4868-93DF-058E2B7E6F9F}"/>
                </a:ext>
              </a:extLst>
            </p:cNvPr>
            <p:cNvSpPr txBox="1"/>
            <p:nvPr/>
          </p:nvSpPr>
          <p:spPr>
            <a:xfrm>
              <a:off x="200025" y="6343329"/>
              <a:ext cx="2365798" cy="415498"/>
            </a:xfrm>
            <a:prstGeom prst="rect">
              <a:avLst/>
            </a:prstGeom>
            <a:noFill/>
          </p:spPr>
          <p:txBody>
            <a:bodyPr wrap="square" lIns="0" tIns="0" rIns="91440" bIns="0" rtlCol="0">
              <a:normAutofit/>
            </a:bodyPr>
            <a:lstStyle/>
            <a:p>
              <a:pPr marL="171450" rtl="0"/>
              <a:r>
                <a:rPr lang="fr" sz="1350" b="0" i="0">
                  <a:solidFill>
                    <a:srgbClr val="374751"/>
                  </a:solidFill>
                  <a:effectLst/>
                  <a:latin typeface="-apple-system"/>
                </a:rPr>
                <a:t>Blue Diversion Autarky Toilet d’EAWAG</a:t>
              </a:r>
              <a:endParaRPr lang="en-US" sz="1350" dirty="0">
                <a:solidFill>
                  <a:srgbClr val="374751"/>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A5684BC7-731A-454D-91FD-00AEEFECC004}"/>
                </a:ext>
              </a:extLst>
            </p:cNvPr>
            <p:cNvSpPr txBox="1"/>
            <p:nvPr/>
          </p:nvSpPr>
          <p:spPr>
            <a:xfrm>
              <a:off x="179192" y="6915530"/>
              <a:ext cx="2365798" cy="207749"/>
            </a:xfrm>
            <a:prstGeom prst="rect">
              <a:avLst/>
            </a:prstGeom>
            <a:noFill/>
          </p:spPr>
          <p:txBody>
            <a:bodyPr wrap="square" lIns="0" tIns="0" rIns="91440" bIns="0" rtlCol="0">
              <a:normAutofit/>
            </a:bodyPr>
            <a:lstStyle/>
            <a:p>
              <a:pPr marL="171450" rtl="0"/>
              <a:r>
                <a:rPr lang="fr" sz="1350" b="0" i="0" dirty="0">
                  <a:solidFill>
                    <a:srgbClr val="374751"/>
                  </a:solidFill>
                  <a:effectLst/>
                  <a:latin typeface="-apple-system"/>
                </a:rPr>
                <a:t>Toilettes Eco-San</a:t>
              </a:r>
              <a:endParaRPr lang="en-US" sz="1350" dirty="0">
                <a:solidFill>
                  <a:srgbClr val="374751"/>
                </a:solidFill>
                <a:latin typeface="Arial" panose="020B0604020202020204" pitchFamily="34" charset="0"/>
                <a:cs typeface="Arial" panose="020B0604020202020204" pitchFamily="34" charset="0"/>
              </a:endParaRPr>
            </a:p>
          </p:txBody>
        </p:sp>
      </p:grpSp>
      <p:sp>
        <p:nvSpPr>
          <p:cNvPr id="4" name="Text Placeholder 3"/>
          <p:cNvSpPr>
            <a:spLocks noGrp="1"/>
          </p:cNvSpPr>
          <p:nvPr>
            <p:ph type="body" sz="quarter" idx="4294967295"/>
          </p:nvPr>
        </p:nvSpPr>
        <p:spPr>
          <a:xfrm>
            <a:off x="-416776" y="942418"/>
            <a:ext cx="3933127" cy="446049"/>
          </a:xfrm>
          <a:prstGeom prst="rect">
            <a:avLst/>
          </a:prstGeom>
        </p:spPr>
        <p:txBody>
          <a:bodyPr rtlCol="0">
            <a:normAutofit/>
          </a:bodyPr>
          <a:lstStyle/>
          <a:p>
            <a:pPr marL="0" indent="0" algn="r" rtl="0">
              <a:buNone/>
            </a:pPr>
            <a:r>
              <a:rPr lang="fr" sz="1800">
                <a:hlinkClick r:id="rId5"/>
              </a:rPr>
              <a:t>https://sanitation.ansi.org/RTTech</a:t>
            </a:r>
            <a:endParaRPr lang="en-US" sz="1800" dirty="0"/>
          </a:p>
        </p:txBody>
      </p:sp>
      <p:grpSp>
        <p:nvGrpSpPr>
          <p:cNvPr id="59" name="Group 58">
            <a:extLst>
              <a:ext uri="{FF2B5EF4-FFF2-40B4-BE49-F238E27FC236}">
                <a16:creationId xmlns:a16="http://schemas.microsoft.com/office/drawing/2014/main" id="{1A27492B-3717-422B-BC60-5266444E9A28}"/>
              </a:ext>
            </a:extLst>
          </p:cNvPr>
          <p:cNvGrpSpPr/>
          <p:nvPr/>
        </p:nvGrpSpPr>
        <p:grpSpPr>
          <a:xfrm>
            <a:off x="0" y="-27744"/>
            <a:ext cx="12192000" cy="809625"/>
            <a:chOff x="0" y="-27744"/>
            <a:chExt cx="12192000" cy="809625"/>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rcRect/>
            <a:stretch/>
          </p:blipFill>
          <p:spPr>
            <a:xfrm>
              <a:off x="0" y="-27744"/>
              <a:ext cx="12192000" cy="809625"/>
            </a:xfrm>
            <a:prstGeom prst="rect">
              <a:avLst/>
            </a:prstGeom>
          </p:spPr>
        </p:pic>
        <p:sp>
          <p:nvSpPr>
            <p:cNvPr id="9" name="TextBox 8">
              <a:extLst>
                <a:ext uri="{FF2B5EF4-FFF2-40B4-BE49-F238E27FC236}">
                  <a16:creationId xmlns:a16="http://schemas.microsoft.com/office/drawing/2014/main" id="{B35A0A1D-DB85-49C7-BCBE-90054D1DEC2D}"/>
                </a:ext>
              </a:extLst>
            </p:cNvPr>
            <p:cNvSpPr txBox="1"/>
            <p:nvPr/>
          </p:nvSpPr>
          <p:spPr>
            <a:xfrm>
              <a:off x="2068108" y="264516"/>
              <a:ext cx="47688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R="0" lvl="0" indent="0" defTabSz="409877" rtl="0" fontAlgn="auto" hangingPunct="0">
                <a:lnSpc>
                  <a:spcPct val="100000"/>
                </a:lnSpc>
                <a:spcBef>
                  <a:spcPts val="0"/>
                </a:spcBef>
                <a:spcAft>
                  <a:spcPts val="0"/>
                </a:spcAft>
                <a:buClrTx/>
                <a:buSzTx/>
                <a:buFontTx/>
                <a:buNone/>
                <a:tabLst/>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Accueil</a:t>
              </a:r>
            </a:p>
          </p:txBody>
        </p:sp>
        <p:sp>
          <p:nvSpPr>
            <p:cNvPr id="11" name="TextBox 10">
              <a:extLst>
                <a:ext uri="{FF2B5EF4-FFF2-40B4-BE49-F238E27FC236}">
                  <a16:creationId xmlns:a16="http://schemas.microsoft.com/office/drawing/2014/main" id="{779F8C11-DB95-4D01-BA64-FD6BB6F96596}"/>
                </a:ext>
              </a:extLst>
            </p:cNvPr>
            <p:cNvSpPr txBox="1"/>
            <p:nvPr/>
          </p:nvSpPr>
          <p:spPr>
            <a:xfrm>
              <a:off x="2565823" y="269599"/>
              <a:ext cx="804743"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Contexte</a:t>
              </a:r>
            </a:p>
          </p:txBody>
        </p:sp>
        <p:sp>
          <p:nvSpPr>
            <p:cNvPr id="13" name="TextBox 12">
              <a:extLst>
                <a:ext uri="{FF2B5EF4-FFF2-40B4-BE49-F238E27FC236}">
                  <a16:creationId xmlns:a16="http://schemas.microsoft.com/office/drawing/2014/main" id="{989677A4-DE9A-4D29-8CF9-2F76D16CAB3B}"/>
                </a:ext>
              </a:extLst>
            </p:cNvPr>
            <p:cNvSpPr txBox="1"/>
            <p:nvPr/>
          </p:nvSpPr>
          <p:spPr>
            <a:xfrm>
              <a:off x="3593838" y="270866"/>
              <a:ext cx="70724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Normes</a:t>
              </a:r>
            </a:p>
          </p:txBody>
        </p:sp>
        <p:sp>
          <p:nvSpPr>
            <p:cNvPr id="15" name="TextBox 14">
              <a:extLst>
                <a:ext uri="{FF2B5EF4-FFF2-40B4-BE49-F238E27FC236}">
                  <a16:creationId xmlns:a16="http://schemas.microsoft.com/office/drawing/2014/main" id="{0EE9705F-EE09-4617-B205-113DA2A90E71}"/>
                </a:ext>
              </a:extLst>
            </p:cNvPr>
            <p:cNvSpPr txBox="1"/>
            <p:nvPr/>
          </p:nvSpPr>
          <p:spPr>
            <a:xfrm>
              <a:off x="4495768" y="267559"/>
              <a:ext cx="832941"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Ressources</a:t>
              </a:r>
            </a:p>
          </p:txBody>
        </p:sp>
        <p:sp>
          <p:nvSpPr>
            <p:cNvPr id="17" name="TextBox 16">
              <a:extLst>
                <a:ext uri="{FF2B5EF4-FFF2-40B4-BE49-F238E27FC236}">
                  <a16:creationId xmlns:a16="http://schemas.microsoft.com/office/drawing/2014/main" id="{F8A5A68B-23FD-4FD5-8F42-D3EB1F3D0E1E}"/>
                </a:ext>
              </a:extLst>
            </p:cNvPr>
            <p:cNvSpPr txBox="1"/>
            <p:nvPr/>
          </p:nvSpPr>
          <p:spPr>
            <a:xfrm>
              <a:off x="5404614" y="264516"/>
              <a:ext cx="47688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55000" lnSpcReduction="20000"/>
            </a:bodyPr>
            <a:lstStyle/>
            <a:p>
              <a:pPr marR="0" lvl="0" indent="0" defTabSz="409877" rtl="0" fontAlgn="auto" hangingPunct="0">
                <a:lnSpc>
                  <a:spcPct val="100000"/>
                </a:lnSpc>
                <a:spcBef>
                  <a:spcPts val="0"/>
                </a:spcBef>
                <a:spcAft>
                  <a:spcPts val="0"/>
                </a:spcAft>
                <a:buClrTx/>
                <a:buSzTx/>
                <a:buFontTx/>
                <a:buNone/>
                <a:tabLst/>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Événements</a:t>
              </a:r>
            </a:p>
          </p:txBody>
        </p:sp>
        <p:sp>
          <p:nvSpPr>
            <p:cNvPr id="19" name="TextBox 18">
              <a:extLst>
                <a:ext uri="{FF2B5EF4-FFF2-40B4-BE49-F238E27FC236}">
                  <a16:creationId xmlns:a16="http://schemas.microsoft.com/office/drawing/2014/main" id="{C08011EC-812A-48E5-8717-BEB7661E646D}"/>
                </a:ext>
              </a:extLst>
            </p:cNvPr>
            <p:cNvSpPr txBox="1"/>
            <p:nvPr/>
          </p:nvSpPr>
          <p:spPr>
            <a:xfrm>
              <a:off x="6096000" y="263249"/>
              <a:ext cx="84110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Témoignages</a:t>
              </a:r>
            </a:p>
          </p:txBody>
        </p:sp>
        <p:sp>
          <p:nvSpPr>
            <p:cNvPr id="21" name="TextBox 20">
              <a:extLst>
                <a:ext uri="{FF2B5EF4-FFF2-40B4-BE49-F238E27FC236}">
                  <a16:creationId xmlns:a16="http://schemas.microsoft.com/office/drawing/2014/main" id="{E4C65F3A-2A9E-4E20-9783-E041F3C91698}"/>
                </a:ext>
              </a:extLst>
            </p:cNvPr>
            <p:cNvSpPr txBox="1"/>
            <p:nvPr/>
          </p:nvSpPr>
          <p:spPr>
            <a:xfrm>
              <a:off x="6991977" y="263249"/>
              <a:ext cx="41581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55000" lnSpcReduction="20000"/>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Nouvelles</a:t>
              </a:r>
            </a:p>
          </p:txBody>
        </p:sp>
        <p:sp>
          <p:nvSpPr>
            <p:cNvPr id="23" name="TextBox 22">
              <a:extLst>
                <a:ext uri="{FF2B5EF4-FFF2-40B4-BE49-F238E27FC236}">
                  <a16:creationId xmlns:a16="http://schemas.microsoft.com/office/drawing/2014/main" id="{51C37A62-DCD1-4BFD-BF8F-66525A8061EC}"/>
                </a:ext>
              </a:extLst>
            </p:cNvPr>
            <p:cNvSpPr txBox="1"/>
            <p:nvPr/>
          </p:nvSpPr>
          <p:spPr>
            <a:xfrm>
              <a:off x="7459188" y="263249"/>
              <a:ext cx="374255"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25" name="TextBox 24">
              <a:extLst>
                <a:ext uri="{FF2B5EF4-FFF2-40B4-BE49-F238E27FC236}">
                  <a16:creationId xmlns:a16="http://schemas.microsoft.com/office/drawing/2014/main" id="{E3B9B092-E920-4E6C-B696-D37FC9159A31}"/>
                </a:ext>
              </a:extLst>
            </p:cNvPr>
            <p:cNvSpPr txBox="1"/>
            <p:nvPr/>
          </p:nvSpPr>
          <p:spPr>
            <a:xfrm>
              <a:off x="9220200" y="274790"/>
              <a:ext cx="1267912" cy="2034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defTabSz="409877" rtl="0" hangingPunct="0">
                <a:defRPr/>
              </a:pPr>
              <a:r>
                <a:rPr lang="fr" sz="900" kern="0">
                  <a:solidFill>
                    <a:srgbClr val="399EE2"/>
                  </a:solidFill>
                  <a:latin typeface="Arial" panose="020B0604020202020204" pitchFamily="34" charset="0"/>
                  <a:ea typeface="Source Sans Pro"/>
                  <a:cs typeface="Arial" panose="020B0604020202020204" pitchFamily="34" charset="0"/>
                  <a:sym typeface="Source Sans Pro"/>
                </a:rPr>
                <a:t>Télécharger les normes</a:t>
              </a:r>
            </a:p>
          </p:txBody>
        </p:sp>
        <p:sp>
          <p:nvSpPr>
            <p:cNvPr id="27" name="TextBox 26">
              <a:extLst>
                <a:ext uri="{FF2B5EF4-FFF2-40B4-BE49-F238E27FC236}">
                  <a16:creationId xmlns:a16="http://schemas.microsoft.com/office/drawing/2014/main" id="{A0BEA8B3-0C2B-4EC6-A2A2-8E9E4DB4C858}"/>
                </a:ext>
              </a:extLst>
            </p:cNvPr>
            <p:cNvSpPr txBox="1"/>
            <p:nvPr/>
          </p:nvSpPr>
          <p:spPr>
            <a:xfrm>
              <a:off x="10677525" y="274790"/>
              <a:ext cx="1193800" cy="2034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70000" lnSpcReduction="200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5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CONNEXION/INSCRIPTION</a:t>
              </a:r>
            </a:p>
          </p:txBody>
        </p:sp>
        <p:sp>
          <p:nvSpPr>
            <p:cNvPr id="29" name="TextBox 28">
              <a:extLst>
                <a:ext uri="{FF2B5EF4-FFF2-40B4-BE49-F238E27FC236}">
                  <a16:creationId xmlns:a16="http://schemas.microsoft.com/office/drawing/2014/main" id="{DCD4B56F-7C0E-492D-9450-3A21C39F7677}"/>
                </a:ext>
              </a:extLst>
            </p:cNvPr>
            <p:cNvSpPr txBox="1"/>
            <p:nvPr/>
          </p:nvSpPr>
          <p:spPr>
            <a:xfrm>
              <a:off x="7852095" y="263249"/>
              <a:ext cx="53208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Forum</a:t>
              </a:r>
            </a:p>
          </p:txBody>
        </p:sp>
      </p:grpSp>
      <p:grpSp>
        <p:nvGrpSpPr>
          <p:cNvPr id="56" name="Group 55">
            <a:extLst>
              <a:ext uri="{FF2B5EF4-FFF2-40B4-BE49-F238E27FC236}">
                <a16:creationId xmlns:a16="http://schemas.microsoft.com/office/drawing/2014/main" id="{4C37194F-139F-43C4-A89D-DA508CF207E7}"/>
              </a:ext>
            </a:extLst>
          </p:cNvPr>
          <p:cNvGrpSpPr/>
          <p:nvPr/>
        </p:nvGrpSpPr>
        <p:grpSpPr>
          <a:xfrm>
            <a:off x="4248147" y="471608"/>
            <a:ext cx="2829361" cy="1326711"/>
            <a:chOff x="4248147" y="471608"/>
            <a:chExt cx="2829361" cy="1326711"/>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p:blipFill>
          <p:spPr>
            <a:xfrm>
              <a:off x="4541328" y="471608"/>
              <a:ext cx="2242999" cy="1326711"/>
            </a:xfrm>
            <a:prstGeom prst="rect">
              <a:avLst/>
            </a:prstGeom>
          </p:spPr>
        </p:pic>
        <p:sp>
          <p:nvSpPr>
            <p:cNvPr id="31" name="TextBox 30">
              <a:extLst>
                <a:ext uri="{FF2B5EF4-FFF2-40B4-BE49-F238E27FC236}">
                  <a16:creationId xmlns:a16="http://schemas.microsoft.com/office/drawing/2014/main" id="{44F2DF9B-2F49-4140-A052-8379284B549A}"/>
                </a:ext>
              </a:extLst>
            </p:cNvPr>
            <p:cNvSpPr txBox="1"/>
            <p:nvPr/>
          </p:nvSpPr>
          <p:spPr>
            <a:xfrm>
              <a:off x="4699446" y="643983"/>
              <a:ext cx="1940432" cy="115416"/>
            </a:xfrm>
            <a:prstGeom prst="rect">
              <a:avLst/>
            </a:prstGeom>
            <a:noFill/>
          </p:spPr>
          <p:txBody>
            <a:bodyPr wrap="square" lIns="0" tIns="0" rIns="0" bIns="0" rtlCol="0">
              <a:normAutofit/>
            </a:bodyPr>
            <a:lstStyle/>
            <a:p>
              <a:pPr rtl="0"/>
              <a:r>
                <a:rPr lang="fr" sz="750">
                  <a:solidFill>
                    <a:schemeClr val="tx1">
                      <a:lumMod val="65000"/>
                      <a:lumOff val="35000"/>
                    </a:schemeClr>
                  </a:solidFill>
                  <a:latin typeface="Arial" panose="020B0604020202020204" pitchFamily="34" charset="0"/>
                  <a:cs typeface="Arial" panose="020B0604020202020204" pitchFamily="34" charset="0"/>
                </a:rPr>
                <a:t>Télécharger les normes</a:t>
              </a:r>
            </a:p>
          </p:txBody>
        </p:sp>
        <p:sp>
          <p:nvSpPr>
            <p:cNvPr id="32" name="TextBox 31">
              <a:extLst>
                <a:ext uri="{FF2B5EF4-FFF2-40B4-BE49-F238E27FC236}">
                  <a16:creationId xmlns:a16="http://schemas.microsoft.com/office/drawing/2014/main" id="{1757A128-31C0-4328-9CA5-28ABBFB99345}"/>
                </a:ext>
              </a:extLst>
            </p:cNvPr>
            <p:cNvSpPr txBox="1"/>
            <p:nvPr/>
          </p:nvSpPr>
          <p:spPr>
            <a:xfrm>
              <a:off x="4699446" y="1022443"/>
              <a:ext cx="1940432" cy="115416"/>
            </a:xfrm>
            <a:prstGeom prst="rect">
              <a:avLst/>
            </a:prstGeom>
            <a:noFill/>
          </p:spPr>
          <p:txBody>
            <a:bodyPr wrap="square" lIns="0" tIns="0" rIns="0" bIns="0" rtlCol="0">
              <a:normAutofit fontScale="70000" lnSpcReduction="20000"/>
            </a:bodyPr>
            <a:lstStyle/>
            <a:p>
              <a:pPr rtl="0"/>
              <a:r>
                <a:rPr lang="fr" sz="750">
                  <a:solidFill>
                    <a:schemeClr val="tx1">
                      <a:lumMod val="65000"/>
                      <a:lumOff val="35000"/>
                    </a:schemeClr>
                  </a:solidFill>
                  <a:latin typeface="Arial" panose="020B0604020202020204" pitchFamily="34" charset="0"/>
                  <a:cs typeface="Arial" panose="020B0604020202020204" pitchFamily="34" charset="0"/>
                </a:rPr>
                <a:t>La technologie des toilettes réinventée en développement</a:t>
              </a:r>
            </a:p>
          </p:txBody>
        </p:sp>
        <p:sp>
          <p:nvSpPr>
            <p:cNvPr id="33" name="TextBox 32">
              <a:extLst>
                <a:ext uri="{FF2B5EF4-FFF2-40B4-BE49-F238E27FC236}">
                  <a16:creationId xmlns:a16="http://schemas.microsoft.com/office/drawing/2014/main" id="{2C3EBCA1-2624-409D-B58A-4A9D0BC94313}"/>
                </a:ext>
              </a:extLst>
            </p:cNvPr>
            <p:cNvSpPr txBox="1"/>
            <p:nvPr/>
          </p:nvSpPr>
          <p:spPr>
            <a:xfrm>
              <a:off x="4699446" y="1220273"/>
              <a:ext cx="1940432" cy="115416"/>
            </a:xfrm>
            <a:prstGeom prst="rect">
              <a:avLst/>
            </a:prstGeom>
            <a:noFill/>
          </p:spPr>
          <p:txBody>
            <a:bodyPr wrap="square" lIns="0" tIns="0" rIns="0" bIns="0" rtlCol="0">
              <a:normAutofit fontScale="55000" lnSpcReduction="20000"/>
            </a:bodyPr>
            <a:lstStyle/>
            <a:p>
              <a:pPr rtl="0"/>
              <a:r>
                <a:rPr lang="fr" sz="750">
                  <a:solidFill>
                    <a:schemeClr val="tx1">
                      <a:lumMod val="65000"/>
                      <a:lumOff val="35000"/>
                    </a:schemeClr>
                  </a:solidFill>
                  <a:latin typeface="Arial" panose="020B0604020202020204" pitchFamily="34" charset="0"/>
                  <a:cs typeface="Arial" panose="020B0604020202020204" pitchFamily="34" charset="0"/>
                </a:rPr>
                <a:t>Plateforme technologique d’assainissement (en anglais « STeP » pour « Sanitation Technology Platform »)</a:t>
              </a:r>
            </a:p>
          </p:txBody>
        </p:sp>
        <p:sp>
          <p:nvSpPr>
            <p:cNvPr id="34" name="TextBox 33">
              <a:extLst>
                <a:ext uri="{FF2B5EF4-FFF2-40B4-BE49-F238E27FC236}">
                  <a16:creationId xmlns:a16="http://schemas.microsoft.com/office/drawing/2014/main" id="{F9A376BA-49AA-4113-950F-1C7B3DEDDA71}"/>
                </a:ext>
              </a:extLst>
            </p:cNvPr>
            <p:cNvSpPr txBox="1"/>
            <p:nvPr/>
          </p:nvSpPr>
          <p:spPr>
            <a:xfrm>
              <a:off x="4692611" y="835301"/>
              <a:ext cx="1940432" cy="115416"/>
            </a:xfrm>
            <a:prstGeom prst="rect">
              <a:avLst/>
            </a:prstGeom>
            <a:noFill/>
          </p:spPr>
          <p:txBody>
            <a:bodyPr wrap="square" lIns="0" tIns="0" rIns="0" bIns="0" rtlCol="0">
              <a:normAutofit/>
            </a:bodyPr>
            <a:lstStyle/>
            <a:p>
              <a:pPr rtl="0"/>
              <a:r>
                <a:rPr lang="fr" sz="750">
                  <a:solidFill>
                    <a:schemeClr val="tx1">
                      <a:lumMod val="65000"/>
                      <a:lumOff val="35000"/>
                    </a:schemeClr>
                  </a:solidFill>
                  <a:latin typeface="Arial" panose="020B0604020202020204" pitchFamily="34" charset="0"/>
                  <a:cs typeface="Arial" panose="020B0604020202020204" pitchFamily="34" charset="0"/>
                </a:rPr>
                <a:t>Outils de communication </a:t>
              </a:r>
              <a:r>
                <a:rPr lang="fr" sz="500">
                  <a:solidFill>
                    <a:schemeClr val="tx1">
                      <a:lumMod val="65000"/>
                      <a:lumOff val="35000"/>
                    </a:schemeClr>
                  </a:solidFill>
                  <a:latin typeface="Arial" panose="020B0604020202020204" pitchFamily="34" charset="0"/>
                  <a:cs typeface="Arial" panose="020B0604020202020204" pitchFamily="34" charset="0"/>
                  <a:sym typeface="Wingdings 3" panose="05040102010807070707" pitchFamily="18" charset="2"/>
                </a:rPr>
                <a:t></a:t>
              </a:r>
              <a:endParaRPr lang="en-US" sz="7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3A279341-61C6-4592-B2C7-B39CC6EBF44C}"/>
                </a:ext>
              </a:extLst>
            </p:cNvPr>
            <p:cNvSpPr txBox="1"/>
            <p:nvPr/>
          </p:nvSpPr>
          <p:spPr>
            <a:xfrm>
              <a:off x="4699446" y="1411087"/>
              <a:ext cx="1940432" cy="115416"/>
            </a:xfrm>
            <a:prstGeom prst="rect">
              <a:avLst/>
            </a:prstGeom>
            <a:noFill/>
          </p:spPr>
          <p:txBody>
            <a:bodyPr wrap="square" lIns="0" tIns="0" rIns="0" bIns="0" rtlCol="0">
              <a:normAutofit/>
            </a:bodyPr>
            <a:lstStyle/>
            <a:p>
              <a:pPr rtl="0"/>
              <a:r>
                <a:rPr lang="fr" sz="750">
                  <a:solidFill>
                    <a:schemeClr val="tx1">
                      <a:lumMod val="65000"/>
                      <a:lumOff val="35000"/>
                    </a:schemeClr>
                  </a:solidFill>
                  <a:latin typeface="Arial" panose="020B0604020202020204" pitchFamily="34" charset="0"/>
                  <a:cs typeface="Arial" panose="020B0604020202020204" pitchFamily="34" charset="0"/>
                </a:rPr>
                <a:t>Partenaires technologiques</a:t>
              </a:r>
            </a:p>
          </p:txBody>
        </p:sp>
        <p:sp>
          <p:nvSpPr>
            <p:cNvPr id="36" name="TextBox 35">
              <a:extLst>
                <a:ext uri="{FF2B5EF4-FFF2-40B4-BE49-F238E27FC236}">
                  <a16:creationId xmlns:a16="http://schemas.microsoft.com/office/drawing/2014/main" id="{1EF6EC5A-19F6-4A79-B0A4-C4090670E55D}"/>
                </a:ext>
              </a:extLst>
            </p:cNvPr>
            <p:cNvSpPr txBox="1"/>
            <p:nvPr/>
          </p:nvSpPr>
          <p:spPr>
            <a:xfrm>
              <a:off x="4699446" y="1601901"/>
              <a:ext cx="1940432" cy="115416"/>
            </a:xfrm>
            <a:prstGeom prst="rect">
              <a:avLst/>
            </a:prstGeom>
            <a:noFill/>
          </p:spPr>
          <p:txBody>
            <a:bodyPr wrap="square" lIns="0" tIns="0" rIns="0" bIns="0" rtlCol="0">
              <a:normAutofit/>
            </a:bodyPr>
            <a:lstStyle/>
            <a:p>
              <a:pPr rtl="0"/>
              <a:r>
                <a:rPr lang="fr" sz="750">
                  <a:solidFill>
                    <a:schemeClr val="tx1">
                      <a:lumMod val="65000"/>
                      <a:lumOff val="35000"/>
                    </a:schemeClr>
                  </a:solidFill>
                  <a:latin typeface="Arial" panose="020B0604020202020204" pitchFamily="34" charset="0"/>
                  <a:cs typeface="Arial" panose="020B0604020202020204" pitchFamily="34" charset="0"/>
                </a:rPr>
                <a:t>Contactez-nous</a:t>
              </a:r>
            </a:p>
          </p:txBody>
        </p:sp>
        <p:sp>
          <p:nvSpPr>
            <p:cNvPr id="7" name="Oval 6"/>
            <p:cNvSpPr/>
            <p:nvPr/>
          </p:nvSpPr>
          <p:spPr>
            <a:xfrm>
              <a:off x="4248147" y="835256"/>
              <a:ext cx="2829361" cy="447670"/>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grpSp>
    </p:spTree>
    <p:custDataLst>
      <p:tags r:id="rId1"/>
    </p:custDataLst>
    <p:extLst>
      <p:ext uri="{BB962C8B-B14F-4D97-AF65-F5344CB8AC3E}">
        <p14:creationId xmlns:p14="http://schemas.microsoft.com/office/powerpoint/2010/main" val="1159961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4375" y="247122"/>
            <a:ext cx="10515600" cy="1325563"/>
          </a:xfrm>
        </p:spPr>
        <p:txBody>
          <a:bodyPr rtlCol="0">
            <a:normAutofit/>
          </a:bodyPr>
          <a:lstStyle/>
          <a:p>
            <a:pPr rtl="0"/>
            <a:r>
              <a:rPr lang="fr"/>
              <a:t>Communiquez avec ANSI :</a:t>
            </a:r>
            <a:r>
              <a:rPr lang="en-US" dirty="0"/>
              <a:t/>
            </a:r>
            <a:br>
              <a:rPr lang="en-US" dirty="0"/>
            </a:br>
            <a:r>
              <a:rPr lang="fr" sz="2800" b="0"/>
              <a:t>Envoyez-nous vos nouvelles et participez au forum...</a:t>
            </a:r>
          </a:p>
        </p:txBody>
      </p:sp>
      <p:sp>
        <p:nvSpPr>
          <p:cNvPr id="7" name="Title 4"/>
          <p:cNvSpPr txBox="1">
            <a:spLocks/>
          </p:cNvSpPr>
          <p:nvPr/>
        </p:nvSpPr>
        <p:spPr>
          <a:xfrm>
            <a:off x="2073573" y="2775483"/>
            <a:ext cx="8286751" cy="829056"/>
          </a:xfrm>
          <a:prstGeom prst="rect">
            <a:avLst/>
          </a:prstGeom>
        </p:spPr>
        <p:txBody>
          <a:bodyPr vert="horz" lIns="45720" tIns="22860" rIns="45720" bIns="22860" rtlCol="0" anchor="b" anchorCtr="0">
            <a:normAutofit/>
          </a:bodyPr>
          <a:lstStyle>
            <a:lvl1pPr marL="0" marR="0" indent="0" algn="l" defTabSz="616133" rtl="0" eaLnBrk="1" latinLnBrk="0" hangingPunct="1">
              <a:lnSpc>
                <a:spcPct val="100000"/>
              </a:lnSpc>
              <a:spcBef>
                <a:spcPts val="0"/>
              </a:spcBef>
              <a:spcAft>
                <a:spcPts val="0"/>
              </a:spcAft>
              <a:buClrTx/>
              <a:buSzTx/>
              <a:buFontTx/>
              <a:buNone/>
              <a:tabLst/>
              <a:defRPr sz="5400" b="1" i="0" u="none" strike="noStrike" cap="none" spc="-122" baseline="0">
                <a:ln>
                  <a:noFill/>
                </a:ln>
                <a:solidFill>
                  <a:schemeClr val="accent2"/>
                </a:solidFill>
                <a:uFillTx/>
                <a:latin typeface="Century Gothic" panose="020B0502020202020204" pitchFamily="34" charset="0"/>
                <a:ea typeface="+mn-ea"/>
                <a:cs typeface="+mn-cs"/>
                <a:sym typeface="Montserrat-Bold"/>
              </a:defRPr>
            </a:lvl1pPr>
            <a:lvl2pPr marL="0" marR="0" indent="171446"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2pPr>
            <a:lvl3pPr marL="0" marR="0" indent="342892"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3pPr>
            <a:lvl4pPr marL="0" marR="0" indent="514337"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4pPr>
            <a:lvl5pPr marL="0" marR="0" indent="685783"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5pPr>
            <a:lvl6pPr marL="0" marR="0" indent="857228"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6pPr>
            <a:lvl7pPr marL="0" marR="0" indent="1028675"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7pPr>
            <a:lvl8pPr marL="0" marR="0" indent="1200120"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8pPr>
            <a:lvl9pPr marL="0" marR="0" indent="1371566"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9pPr>
          </a:lstStyle>
          <a:p>
            <a:pPr algn="r" rtl="0"/>
            <a:endParaRPr lang="en-US" sz="2700" dirty="0">
              <a:solidFill>
                <a:srgbClr val="3F648B"/>
              </a:solidFill>
            </a:endParaRPr>
          </a:p>
        </p:txBody>
      </p:sp>
      <p:sp>
        <p:nvSpPr>
          <p:cNvPr id="9" name="Footer Placeholder 1"/>
          <p:cNvSpPr txBox="1">
            <a:spLocks/>
          </p:cNvSpPr>
          <p:nvPr/>
        </p:nvSpPr>
        <p:spPr>
          <a:xfrm flipH="1">
            <a:off x="5553867" y="6582218"/>
            <a:ext cx="3355320" cy="249732"/>
          </a:xfrm>
          <a:prstGeom prst="rect">
            <a:avLst/>
          </a:prstGeom>
        </p:spPr>
        <p:txBody>
          <a:bodyPr vert="horz" lIns="45720" tIns="22860" rIns="45720" bIns="22860" rtlCol="0" anchor="ctr">
            <a:normAutofit fontScale="77500" lnSpcReduction="20000"/>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algn="l" rtl="0"/>
            <a:r>
              <a:rPr lang="fr" sz="1600">
                <a:hlinkClick r:id="rId3"/>
              </a:rPr>
              <a:t>https://sanitation.ansi.org/Forum</a:t>
            </a:r>
            <a:endParaRPr lang="en-US" sz="1600" dirty="0">
              <a:solidFill>
                <a:srgbClr val="3F648B"/>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p:blipFill>
        <p:spPr>
          <a:xfrm>
            <a:off x="74144" y="2150728"/>
            <a:ext cx="5753651" cy="4191401"/>
          </a:xfrm>
          <a:prstGeom prst="rect">
            <a:avLst/>
          </a:prstGeom>
        </p:spPr>
      </p:pic>
      <p:sp>
        <p:nvSpPr>
          <p:cNvPr id="3" name="Rectangle 2"/>
          <p:cNvSpPr/>
          <p:nvPr/>
        </p:nvSpPr>
        <p:spPr>
          <a:xfrm>
            <a:off x="74144" y="6506295"/>
            <a:ext cx="2854436" cy="338554"/>
          </a:xfrm>
          <a:prstGeom prst="rect">
            <a:avLst/>
          </a:prstGeom>
        </p:spPr>
        <p:txBody>
          <a:bodyPr wrap="none" rtlCol="0">
            <a:normAutofit/>
          </a:bodyPr>
          <a:lstStyle/>
          <a:p>
            <a:pPr rtl="0"/>
            <a:r>
              <a:rPr lang="fr" sz="1600">
                <a:latin typeface="+mj-lt"/>
                <a:hlinkClick r:id="rId5"/>
              </a:rPr>
              <a:t>https://sanitation.ansi.org/News</a:t>
            </a:r>
            <a:endParaRPr lang="en-US" sz="1600" dirty="0">
              <a:latin typeface="+mj-lt"/>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4144" y="1775057"/>
            <a:ext cx="5753651" cy="378410"/>
          </a:xfrm>
          <a:prstGeom prst="rect">
            <a:avLst/>
          </a:prstGeom>
        </p:spPr>
      </p:pic>
      <p:sp>
        <p:nvSpPr>
          <p:cNvPr id="6" name="TextBox 5">
            <a:extLst>
              <a:ext uri="{FF2B5EF4-FFF2-40B4-BE49-F238E27FC236}">
                <a16:creationId xmlns:a16="http://schemas.microsoft.com/office/drawing/2014/main" id="{29555279-9C8D-48FA-9728-A306CA3A3AC4}"/>
              </a:ext>
            </a:extLst>
          </p:cNvPr>
          <p:cNvSpPr txBox="1"/>
          <p:nvPr/>
        </p:nvSpPr>
        <p:spPr>
          <a:xfrm>
            <a:off x="1029883" y="1893329"/>
            <a:ext cx="246467"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85000" lnSpcReduction="10000"/>
          </a:bodyPr>
          <a:lstStyle/>
          <a:p>
            <a:pPr marR="0" lvl="0" indent="0" defTabSz="409877" rtl="0" fontAlgn="auto" hangingPunct="0">
              <a:lnSpc>
                <a:spcPct val="100000"/>
              </a:lnSpc>
              <a:spcBef>
                <a:spcPts val="0"/>
              </a:spcBef>
              <a:spcAft>
                <a:spcPts val="0"/>
              </a:spcAft>
              <a:buClrTx/>
              <a:buSzTx/>
              <a:buFontTx/>
              <a:buNone/>
              <a:tabLst/>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Accueil</a:t>
            </a:r>
          </a:p>
        </p:txBody>
      </p:sp>
      <p:sp>
        <p:nvSpPr>
          <p:cNvPr id="14" name="TextBox 13">
            <a:extLst>
              <a:ext uri="{FF2B5EF4-FFF2-40B4-BE49-F238E27FC236}">
                <a16:creationId xmlns:a16="http://schemas.microsoft.com/office/drawing/2014/main" id="{8F956060-D650-4649-9F6C-474E02989A60}"/>
              </a:ext>
            </a:extLst>
          </p:cNvPr>
          <p:cNvSpPr txBox="1"/>
          <p:nvPr/>
        </p:nvSpPr>
        <p:spPr>
          <a:xfrm>
            <a:off x="1266825" y="1896504"/>
            <a:ext cx="422275"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Contexte</a:t>
            </a:r>
          </a:p>
        </p:txBody>
      </p:sp>
      <p:sp>
        <p:nvSpPr>
          <p:cNvPr id="16" name="TextBox 15">
            <a:extLst>
              <a:ext uri="{FF2B5EF4-FFF2-40B4-BE49-F238E27FC236}">
                <a16:creationId xmlns:a16="http://schemas.microsoft.com/office/drawing/2014/main" id="{4F979BB1-B40C-4724-9ADA-21880440D4FB}"/>
              </a:ext>
            </a:extLst>
          </p:cNvPr>
          <p:cNvSpPr txBox="1"/>
          <p:nvPr/>
        </p:nvSpPr>
        <p:spPr>
          <a:xfrm>
            <a:off x="1747150" y="1896786"/>
            <a:ext cx="395975"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Normes</a:t>
            </a:r>
          </a:p>
        </p:txBody>
      </p:sp>
      <p:sp>
        <p:nvSpPr>
          <p:cNvPr id="18" name="TextBox 17">
            <a:extLst>
              <a:ext uri="{FF2B5EF4-FFF2-40B4-BE49-F238E27FC236}">
                <a16:creationId xmlns:a16="http://schemas.microsoft.com/office/drawing/2014/main" id="{D18A1E90-D420-48F9-90C9-501C2551F07C}"/>
              </a:ext>
            </a:extLst>
          </p:cNvPr>
          <p:cNvSpPr txBox="1"/>
          <p:nvPr/>
        </p:nvSpPr>
        <p:spPr>
          <a:xfrm>
            <a:off x="2175763" y="1898887"/>
            <a:ext cx="395976"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85000" lnSpcReduction="10000"/>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Ressources</a:t>
            </a:r>
          </a:p>
        </p:txBody>
      </p:sp>
      <p:sp>
        <p:nvSpPr>
          <p:cNvPr id="22" name="TextBox 21">
            <a:extLst>
              <a:ext uri="{FF2B5EF4-FFF2-40B4-BE49-F238E27FC236}">
                <a16:creationId xmlns:a16="http://schemas.microsoft.com/office/drawing/2014/main" id="{D7FC38B8-DB52-4181-8522-C6E875BE8126}"/>
              </a:ext>
            </a:extLst>
          </p:cNvPr>
          <p:cNvSpPr txBox="1"/>
          <p:nvPr/>
        </p:nvSpPr>
        <p:spPr>
          <a:xfrm>
            <a:off x="2937177" y="1898887"/>
            <a:ext cx="448481"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Témoignages</a:t>
            </a:r>
          </a:p>
        </p:txBody>
      </p:sp>
      <p:sp>
        <p:nvSpPr>
          <p:cNvPr id="20" name="TextBox 19">
            <a:extLst>
              <a:ext uri="{FF2B5EF4-FFF2-40B4-BE49-F238E27FC236}">
                <a16:creationId xmlns:a16="http://schemas.microsoft.com/office/drawing/2014/main" id="{87B5686E-CC17-4E81-91D4-9D9AB15C71C0}"/>
              </a:ext>
            </a:extLst>
          </p:cNvPr>
          <p:cNvSpPr txBox="1"/>
          <p:nvPr/>
        </p:nvSpPr>
        <p:spPr>
          <a:xfrm>
            <a:off x="2606448" y="1890725"/>
            <a:ext cx="275333"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62500" lnSpcReduction="20000"/>
          </a:bodyPr>
          <a:lstStyle/>
          <a:p>
            <a:pPr marR="0" lvl="0" indent="0" defTabSz="409877" rtl="0" fontAlgn="auto" hangingPunct="0">
              <a:lnSpc>
                <a:spcPct val="100000"/>
              </a:lnSpc>
              <a:spcBef>
                <a:spcPts val="0"/>
              </a:spcBef>
              <a:spcAft>
                <a:spcPts val="0"/>
              </a:spcAft>
              <a:buClrTx/>
              <a:buSzTx/>
              <a:buFontTx/>
              <a:buNone/>
              <a:tabLst/>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Événements</a:t>
            </a:r>
          </a:p>
        </p:txBody>
      </p:sp>
      <p:sp>
        <p:nvSpPr>
          <p:cNvPr id="24" name="TextBox 23">
            <a:extLst>
              <a:ext uri="{FF2B5EF4-FFF2-40B4-BE49-F238E27FC236}">
                <a16:creationId xmlns:a16="http://schemas.microsoft.com/office/drawing/2014/main" id="{47F48599-0740-4818-85A8-3084FF243578}"/>
              </a:ext>
            </a:extLst>
          </p:cNvPr>
          <p:cNvSpPr txBox="1"/>
          <p:nvPr/>
        </p:nvSpPr>
        <p:spPr>
          <a:xfrm>
            <a:off x="3362107" y="1898887"/>
            <a:ext cx="225644"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62500" lnSpcReduction="20000"/>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Nouvelles</a:t>
            </a:r>
          </a:p>
        </p:txBody>
      </p:sp>
      <p:sp>
        <p:nvSpPr>
          <p:cNvPr id="26" name="TextBox 25">
            <a:extLst>
              <a:ext uri="{FF2B5EF4-FFF2-40B4-BE49-F238E27FC236}">
                <a16:creationId xmlns:a16="http://schemas.microsoft.com/office/drawing/2014/main" id="{53CF029E-FF8C-498E-B00D-F845885AF6C8}"/>
              </a:ext>
            </a:extLst>
          </p:cNvPr>
          <p:cNvSpPr txBox="1"/>
          <p:nvPr/>
        </p:nvSpPr>
        <p:spPr>
          <a:xfrm>
            <a:off x="3574432" y="1899469"/>
            <a:ext cx="216288"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28" name="TextBox 27">
            <a:extLst>
              <a:ext uri="{FF2B5EF4-FFF2-40B4-BE49-F238E27FC236}">
                <a16:creationId xmlns:a16="http://schemas.microsoft.com/office/drawing/2014/main" id="{9CDBE0FD-EFD4-4296-923C-D9E29B259CBA}"/>
              </a:ext>
            </a:extLst>
          </p:cNvPr>
          <p:cNvSpPr txBox="1"/>
          <p:nvPr/>
        </p:nvSpPr>
        <p:spPr>
          <a:xfrm>
            <a:off x="4439900" y="1898419"/>
            <a:ext cx="575013" cy="126477"/>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85000" lnSpcReduction="10000"/>
          </a:bodyPr>
          <a:lstStyle/>
          <a:p>
            <a:pPr algn="ctr" defTabSz="409877" rtl="0" hangingPunct="0">
              <a:defRPr/>
            </a:pPr>
            <a:r>
              <a:rPr lang="fr" sz="400" kern="0">
                <a:solidFill>
                  <a:srgbClr val="399EE2"/>
                </a:solidFill>
                <a:latin typeface="Arial" panose="020B0604020202020204" pitchFamily="34" charset="0"/>
                <a:ea typeface="Source Sans Pro"/>
                <a:cs typeface="Arial" panose="020B0604020202020204" pitchFamily="34" charset="0"/>
                <a:sym typeface="Source Sans Pro"/>
              </a:rPr>
              <a:t>Télécharger les normes</a:t>
            </a:r>
          </a:p>
        </p:txBody>
      </p:sp>
      <p:sp>
        <p:nvSpPr>
          <p:cNvPr id="30" name="TextBox 29">
            <a:extLst>
              <a:ext uri="{FF2B5EF4-FFF2-40B4-BE49-F238E27FC236}">
                <a16:creationId xmlns:a16="http://schemas.microsoft.com/office/drawing/2014/main" id="{69509ED5-491A-413C-BD6C-ED3643CC351F}"/>
              </a:ext>
            </a:extLst>
          </p:cNvPr>
          <p:cNvSpPr txBox="1"/>
          <p:nvPr/>
        </p:nvSpPr>
        <p:spPr>
          <a:xfrm>
            <a:off x="5111186" y="1898740"/>
            <a:ext cx="560050" cy="126477"/>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85000" lnSpcReduction="100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4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CONNEXION/INSCRIPTION</a:t>
            </a:r>
          </a:p>
        </p:txBody>
      </p:sp>
      <p:sp>
        <p:nvSpPr>
          <p:cNvPr id="32" name="TextBox 31">
            <a:extLst>
              <a:ext uri="{FF2B5EF4-FFF2-40B4-BE49-F238E27FC236}">
                <a16:creationId xmlns:a16="http://schemas.microsoft.com/office/drawing/2014/main" id="{FD9AFE70-18CA-4E91-B9B6-54C9BC32CA64}"/>
              </a:ext>
            </a:extLst>
          </p:cNvPr>
          <p:cNvSpPr txBox="1"/>
          <p:nvPr/>
        </p:nvSpPr>
        <p:spPr>
          <a:xfrm>
            <a:off x="3768464" y="1898887"/>
            <a:ext cx="358729"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Forum</a:t>
            </a:r>
          </a:p>
        </p:txBody>
      </p:sp>
      <p:sp>
        <p:nvSpPr>
          <p:cNvPr id="10" name="Oval 9"/>
          <p:cNvSpPr/>
          <p:nvPr/>
        </p:nvSpPr>
        <p:spPr>
          <a:xfrm>
            <a:off x="3247219" y="1845453"/>
            <a:ext cx="448481" cy="237618"/>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sp>
        <p:nvSpPr>
          <p:cNvPr id="56" name="TextBox 55">
            <a:extLst>
              <a:ext uri="{FF2B5EF4-FFF2-40B4-BE49-F238E27FC236}">
                <a16:creationId xmlns:a16="http://schemas.microsoft.com/office/drawing/2014/main" id="{C8D43047-8902-4F48-BFD7-0B5B0D9A3701}"/>
              </a:ext>
            </a:extLst>
          </p:cNvPr>
          <p:cNvSpPr txBox="1"/>
          <p:nvPr/>
        </p:nvSpPr>
        <p:spPr>
          <a:xfrm>
            <a:off x="1747149" y="2251281"/>
            <a:ext cx="2234301" cy="31477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defTabSz="409877" rtl="0" hangingPunct="0">
              <a:defRPr/>
            </a:pPr>
            <a:r>
              <a:rPr lang="fr" sz="1400" b="0" i="0" dirty="0">
                <a:solidFill>
                  <a:srgbClr val="3398DC"/>
                </a:solidFill>
                <a:effectLst/>
                <a:latin typeface="Arial" panose="020B0604020202020204" pitchFamily="34" charset="0"/>
                <a:cs typeface="Arial" panose="020B0604020202020204" pitchFamily="34" charset="0"/>
              </a:rPr>
              <a:t>Dans l’actu</a:t>
            </a:r>
            <a:endParaRPr lang="en-US" sz="1050" kern="0" dirty="0">
              <a:solidFill>
                <a:srgbClr val="8BBDDD"/>
              </a:solidFill>
              <a:latin typeface="Arial" panose="020B0604020202020204" pitchFamily="34" charset="0"/>
              <a:ea typeface="Source Sans Pro"/>
              <a:cs typeface="Arial" panose="020B0604020202020204" pitchFamily="34" charset="0"/>
              <a:sym typeface="Source Sans Pro"/>
            </a:endParaRPr>
          </a:p>
        </p:txBody>
      </p:sp>
      <p:sp>
        <p:nvSpPr>
          <p:cNvPr id="57" name="TextBox 56">
            <a:extLst>
              <a:ext uri="{FF2B5EF4-FFF2-40B4-BE49-F238E27FC236}">
                <a16:creationId xmlns:a16="http://schemas.microsoft.com/office/drawing/2014/main" id="{CDC24155-2921-465A-9B02-8927B187E8B2}"/>
              </a:ext>
            </a:extLst>
          </p:cNvPr>
          <p:cNvSpPr txBox="1"/>
          <p:nvPr/>
        </p:nvSpPr>
        <p:spPr>
          <a:xfrm>
            <a:off x="847162" y="2893217"/>
            <a:ext cx="3911600"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rtl="0"/>
            <a:r>
              <a:rPr lang="fr" sz="750" b="0" i="0">
                <a:solidFill>
                  <a:srgbClr val="333333"/>
                </a:solidFill>
                <a:effectLst/>
                <a:latin typeface="Arial" panose="020B0604020202020204" pitchFamily="34" charset="0"/>
                <a:cs typeface="Arial" panose="020B0604020202020204" pitchFamily="34" charset="0"/>
              </a:rPr>
              <a:t>Vous avez un article d’actualité de votre pays qui a sa place ici ? </a:t>
            </a:r>
            <a:r>
              <a:rPr lang="fr" sz="750" b="0" i="0" u="none" strike="noStrike">
                <a:solidFill>
                  <a:srgbClr val="3398DC"/>
                </a:solidFill>
                <a:effectLst/>
                <a:latin typeface="Arial" panose="020B0604020202020204" pitchFamily="34" charset="0"/>
                <a:cs typeface="Arial" panose="020B0604020202020204" pitchFamily="34" charset="0"/>
              </a:rPr>
              <a:t>Partagez-le avec nous</a:t>
            </a:r>
            <a:endParaRPr lang="en-US" sz="750" b="0" i="0" dirty="0">
              <a:solidFill>
                <a:srgbClr val="333333"/>
              </a:solidFill>
              <a:effectLst/>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3F79176B-3484-437B-A0D8-9ADDC7863CC9}"/>
              </a:ext>
            </a:extLst>
          </p:cNvPr>
          <p:cNvSpPr txBox="1"/>
          <p:nvPr/>
        </p:nvSpPr>
        <p:spPr>
          <a:xfrm>
            <a:off x="161131" y="3399281"/>
            <a:ext cx="3911600" cy="15725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rtl="0"/>
            <a:r>
              <a:rPr lang="fr" sz="600" b="0" i="0">
                <a:solidFill>
                  <a:schemeClr val="bg1">
                    <a:lumMod val="50000"/>
                  </a:schemeClr>
                </a:solidFill>
                <a:effectLst/>
                <a:latin typeface="Arial" panose="020B0604020202020204" pitchFamily="34" charset="0"/>
                <a:cs typeface="Arial" panose="020B0604020202020204" pitchFamily="34" charset="0"/>
              </a:rPr>
              <a:t>ISO | 7 mai 2020</a:t>
            </a:r>
          </a:p>
        </p:txBody>
      </p:sp>
      <p:sp>
        <p:nvSpPr>
          <p:cNvPr id="59" name="TextBox 58">
            <a:extLst>
              <a:ext uri="{FF2B5EF4-FFF2-40B4-BE49-F238E27FC236}">
                <a16:creationId xmlns:a16="http://schemas.microsoft.com/office/drawing/2014/main" id="{88B07733-FE87-4124-8CC6-3D5BF4C4FE14}"/>
              </a:ext>
            </a:extLst>
          </p:cNvPr>
          <p:cNvSpPr txBox="1"/>
          <p:nvPr/>
        </p:nvSpPr>
        <p:spPr>
          <a:xfrm>
            <a:off x="162879" y="3556536"/>
            <a:ext cx="5210970" cy="557364"/>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l" rtl="0"/>
            <a:r>
              <a:rPr lang="fr" sz="1100" b="0" i="0" u="none" strike="noStrike">
                <a:solidFill>
                  <a:srgbClr val="3398DC"/>
                </a:solidFill>
                <a:effectLst/>
                <a:latin typeface="Arial" panose="020B0604020202020204" pitchFamily="34" charset="0"/>
                <a:cs typeface="Arial" panose="020B0604020202020204" pitchFamily="34" charset="0"/>
              </a:rPr>
              <a:t>Animation d’innovation en matière d’assainissement</a:t>
            </a:r>
            <a:endParaRPr lang="en-US" sz="1100" b="0" i="0" u="none" strike="noStrike" dirty="0">
              <a:solidFill>
                <a:srgbClr val="3398DC"/>
              </a:solidFill>
              <a:effectLst/>
              <a:latin typeface="Arial" panose="020B0604020202020204" pitchFamily="34" charset="0"/>
              <a:cs typeface="Arial" panose="020B0604020202020204" pitchFamily="34" charset="0"/>
              <a:hlinkClick r:id="rId7"/>
            </a:endParaRPr>
          </a:p>
          <a:p>
            <a:pPr algn="l" rtl="0">
              <a:spcBef>
                <a:spcPts val="600"/>
              </a:spcBef>
            </a:pPr>
            <a:r>
              <a:rPr lang="fr" sz="550" b="0" i="0">
                <a:solidFill>
                  <a:srgbClr val="333333"/>
                </a:solidFill>
                <a:effectLst/>
                <a:latin typeface="Arial" panose="020B0604020202020204" pitchFamily="34" charset="0"/>
                <a:cs typeface="Arial" panose="020B0604020202020204" pitchFamily="34" charset="0"/>
              </a:rPr>
              <a:t>L’ANSI, membre ISO pour les États-Unis, a récemment créé une vidéo qui souligne l’importance des toilettes et d’un assainissement adéquat. Cette vidéo tombe à pic.</a:t>
            </a:r>
          </a:p>
          <a:p>
            <a:pPr rtl="0">
              <a:spcBef>
                <a:spcPts val="600"/>
              </a:spcBef>
            </a:pPr>
            <a:r>
              <a:rPr lang="fr" sz="550" b="0" i="0" u="none" strike="noStrike">
                <a:solidFill>
                  <a:srgbClr val="3398DC"/>
                </a:solidFill>
                <a:effectLst/>
                <a:latin typeface="Arial" panose="020B0604020202020204" pitchFamily="34" charset="0"/>
                <a:cs typeface="Arial" panose="020B0604020202020204" pitchFamily="34" charset="0"/>
              </a:rPr>
              <a:t>Lire l’article</a:t>
            </a:r>
            <a:endParaRPr lang="en-US" sz="550" b="0" i="0" dirty="0">
              <a:solidFill>
                <a:srgbClr val="333333"/>
              </a:solidFill>
              <a:effectLst/>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E27F9F79-0F35-4361-AE1C-1C8877A6749C}"/>
              </a:ext>
            </a:extLst>
          </p:cNvPr>
          <p:cNvSpPr txBox="1"/>
          <p:nvPr/>
        </p:nvSpPr>
        <p:spPr>
          <a:xfrm>
            <a:off x="170657" y="4223574"/>
            <a:ext cx="3911600" cy="15725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rtl="0"/>
            <a:r>
              <a:rPr lang="fr" sz="600" b="0" i="0">
                <a:solidFill>
                  <a:schemeClr val="bg1">
                    <a:lumMod val="50000"/>
                  </a:schemeClr>
                </a:solidFill>
                <a:effectLst/>
                <a:latin typeface="Arial" panose="020B0604020202020204" pitchFamily="34" charset="0"/>
                <a:cs typeface="Arial" panose="020B0604020202020204" pitchFamily="34" charset="0"/>
              </a:rPr>
              <a:t>ANSI | 22 avril 2020</a:t>
            </a:r>
          </a:p>
        </p:txBody>
      </p:sp>
      <p:sp>
        <p:nvSpPr>
          <p:cNvPr id="61" name="TextBox 60">
            <a:extLst>
              <a:ext uri="{FF2B5EF4-FFF2-40B4-BE49-F238E27FC236}">
                <a16:creationId xmlns:a16="http://schemas.microsoft.com/office/drawing/2014/main" id="{00936BA4-785E-4B9B-8924-C96D601522C8}"/>
              </a:ext>
            </a:extLst>
          </p:cNvPr>
          <p:cNvSpPr txBox="1"/>
          <p:nvPr/>
        </p:nvSpPr>
        <p:spPr>
          <a:xfrm>
            <a:off x="170657" y="4385592"/>
            <a:ext cx="5210970" cy="811280"/>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rtl="0"/>
            <a:r>
              <a:rPr lang="fr" sz="1100">
                <a:solidFill>
                  <a:srgbClr val="3398DC"/>
                </a:solidFill>
                <a:latin typeface="Arial" panose="020B0604020202020204" pitchFamily="34" charset="0"/>
                <a:cs typeface="Arial" panose="020B0604020202020204" pitchFamily="34" charset="0"/>
              </a:rPr>
              <a:t>À l’occasion du Jour de la Terre 2020, l’ANSI célèbre les normes qui soutiennent un monde plus propre et plus durable</a:t>
            </a:r>
            <a:endParaRPr lang="en-US" sz="1100" dirty="0">
              <a:solidFill>
                <a:srgbClr val="3398DC"/>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xmlns="" val="tx"/>
                  </a:ext>
                </a:extLst>
              </a:hlinkClick>
            </a:endParaRPr>
          </a:p>
          <a:p>
            <a:pPr rtl="0">
              <a:spcBef>
                <a:spcPts val="400"/>
              </a:spcBef>
            </a:pPr>
            <a:r>
              <a:rPr lang="fr" sz="550">
                <a:solidFill>
                  <a:schemeClr val="bg1">
                    <a:lumMod val="50000"/>
                  </a:schemeClr>
                </a:solidFill>
                <a:latin typeface="Arial" panose="020B0604020202020204" pitchFamily="34" charset="0"/>
                <a:cs typeface="Arial" panose="020B0604020202020204" pitchFamily="34" charset="0"/>
              </a:rPr>
              <a:t>Le 22 avril 2020, des millions de personnes à travers le monde renonceront aux rassemblements publics et se tourneront vers les appareils numériques à la maison pour commémorer le 50</a:t>
            </a:r>
            <a:r>
              <a:rPr lang="en" sz="550" baseline="30000">
                <a:solidFill>
                  <a:schemeClr val="bg1">
                    <a:lumMod val="50000"/>
                  </a:schemeClr>
                </a:solidFill>
                <a:latin typeface="Arial" panose="020B0604020202020204" pitchFamily="34" charset="0"/>
                <a:cs typeface="Arial" panose="020B0604020202020204" pitchFamily="34" charset="0"/>
              </a:rPr>
              <a:t>e </a:t>
            </a:r>
            <a:r>
              <a:rPr lang="en" sz="550">
                <a:solidFill>
                  <a:schemeClr val="bg1">
                    <a:lumMod val="50000"/>
                  </a:schemeClr>
                </a:solidFill>
                <a:latin typeface="Arial" panose="020B0604020202020204" pitchFamily="34" charset="0"/>
                <a:cs typeface="Arial" panose="020B0604020202020204" pitchFamily="34" charset="0"/>
              </a:rPr>
              <a:t>anniversaire du Jour de la Terre pendant la pandémie COVID-19.</a:t>
            </a:r>
          </a:p>
          <a:p>
            <a:pPr rtl="0">
              <a:spcBef>
                <a:spcPts val="600"/>
              </a:spcBef>
            </a:pPr>
            <a:r>
              <a:rPr lang="fr" sz="550" b="0" i="0" u="none" strike="noStrike">
                <a:solidFill>
                  <a:srgbClr val="3398DC"/>
                </a:solidFill>
                <a:effectLst/>
                <a:latin typeface="Arial" panose="020B0604020202020204" pitchFamily="34" charset="0"/>
                <a:cs typeface="Arial" panose="020B0604020202020204" pitchFamily="34" charset="0"/>
              </a:rPr>
              <a:t>Lire l’article</a:t>
            </a:r>
            <a:endParaRPr lang="en-GB" sz="550" b="0" i="0" dirty="0">
              <a:solidFill>
                <a:srgbClr val="333333"/>
              </a:solidFill>
              <a:effectLst/>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3F77849C-27D3-476E-A05D-2E8921670EB1}"/>
              </a:ext>
            </a:extLst>
          </p:cNvPr>
          <p:cNvSpPr txBox="1"/>
          <p:nvPr/>
        </p:nvSpPr>
        <p:spPr>
          <a:xfrm>
            <a:off x="161131" y="5319913"/>
            <a:ext cx="3911600" cy="15725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rtl="0"/>
            <a:r>
              <a:rPr lang="fr" sz="600" b="0" i="0">
                <a:solidFill>
                  <a:schemeClr val="bg1">
                    <a:lumMod val="50000"/>
                  </a:schemeClr>
                </a:solidFill>
                <a:effectLst/>
                <a:latin typeface="Arial" panose="020B0604020202020204" pitchFamily="34" charset="0"/>
                <a:cs typeface="Arial" panose="020B0604020202020204" pitchFamily="34" charset="0"/>
              </a:rPr>
              <a:t>Cap-Net | Avril 2020</a:t>
            </a:r>
          </a:p>
        </p:txBody>
      </p:sp>
      <p:sp>
        <p:nvSpPr>
          <p:cNvPr id="63" name="TextBox 62">
            <a:extLst>
              <a:ext uri="{FF2B5EF4-FFF2-40B4-BE49-F238E27FC236}">
                <a16:creationId xmlns:a16="http://schemas.microsoft.com/office/drawing/2014/main" id="{FF3549C7-7748-47EC-ADA1-4B66ECDA301A}"/>
              </a:ext>
            </a:extLst>
          </p:cNvPr>
          <p:cNvSpPr txBox="1"/>
          <p:nvPr/>
        </p:nvSpPr>
        <p:spPr>
          <a:xfrm>
            <a:off x="171830" y="5497285"/>
            <a:ext cx="5210970" cy="759984"/>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rtl="0"/>
            <a:r>
              <a:rPr lang="fr" sz="1100">
                <a:solidFill>
                  <a:srgbClr val="3398DC"/>
                </a:solidFill>
                <a:latin typeface="Arial" panose="020B0604020202020204" pitchFamily="34" charset="0"/>
                <a:cs typeface="Arial" panose="020B0604020202020204" pitchFamily="34" charset="0"/>
              </a:rPr>
              <a:t>Cap-Net et ANSI s’associent pour soutenir l’adoption nationale de normes d’assainissement autonome en Afrique et en Asie.</a:t>
            </a:r>
            <a:endParaRPr lang="en-US" sz="1100" dirty="0">
              <a:solidFill>
                <a:srgbClr val="3398DC"/>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xmlns="" val="tx"/>
                  </a:ext>
                </a:extLst>
              </a:hlinkClick>
            </a:endParaRPr>
          </a:p>
          <a:p>
            <a:pPr rtl="0">
              <a:spcBef>
                <a:spcPts val="400"/>
              </a:spcBef>
            </a:pPr>
            <a:r>
              <a:rPr lang="fr" sz="550">
                <a:solidFill>
                  <a:schemeClr val="bg1">
                    <a:lumMod val="50000"/>
                  </a:schemeClr>
                </a:solidFill>
                <a:latin typeface="Arial" panose="020B0604020202020204" pitchFamily="34" charset="0"/>
                <a:cs typeface="Arial" panose="020B0604020202020204" pitchFamily="34" charset="0"/>
              </a:rPr>
              <a:t>Un nouveau partenariat entre Cap-Net UNDP et l’American National Standards Institute (ANSI) proposera une formation mixte dans 17 pays d’Afrique et d’Asie pour encourager l’adoption et l’utilisation nationales de deux normes internationales d’assainissement autonome, les normes ISO 24521 et ISO 30500.</a:t>
            </a:r>
          </a:p>
          <a:p>
            <a:pPr rtl="0">
              <a:spcBef>
                <a:spcPts val="400"/>
              </a:spcBef>
            </a:pPr>
            <a:r>
              <a:rPr lang="fr" sz="550" b="0" i="0" u="none" strike="noStrike">
                <a:solidFill>
                  <a:srgbClr val="3398DC"/>
                </a:solidFill>
                <a:effectLst/>
                <a:latin typeface="Arial" panose="020B0604020202020204" pitchFamily="34" charset="0"/>
                <a:cs typeface="Arial" panose="020B0604020202020204" pitchFamily="34" charset="0"/>
              </a:rPr>
              <a:t>Lire l’article</a:t>
            </a:r>
            <a:endParaRPr lang="en-GB" sz="550" b="0" i="0" dirty="0">
              <a:solidFill>
                <a:srgbClr val="333333"/>
              </a:solidFill>
              <a:effectLst/>
              <a:latin typeface="Arial" panose="020B0604020202020204" pitchFamily="34" charset="0"/>
              <a:cs typeface="Arial" panose="020B0604020202020204" pitchFamily="34" charset="0"/>
            </a:endParaRPr>
          </a:p>
        </p:txBody>
      </p:sp>
      <p:grpSp>
        <p:nvGrpSpPr>
          <p:cNvPr id="90" name="Group 89">
            <a:extLst>
              <a:ext uri="{FF2B5EF4-FFF2-40B4-BE49-F238E27FC236}">
                <a16:creationId xmlns:a16="http://schemas.microsoft.com/office/drawing/2014/main" id="{85BE59A9-D58A-45AB-92CA-79383095832C}"/>
              </a:ext>
            </a:extLst>
          </p:cNvPr>
          <p:cNvGrpSpPr/>
          <p:nvPr/>
        </p:nvGrpSpPr>
        <p:grpSpPr>
          <a:xfrm>
            <a:off x="6330070" y="2330734"/>
            <a:ext cx="5778675" cy="3213553"/>
            <a:chOff x="6330070" y="2330734"/>
            <a:chExt cx="5778675" cy="3213553"/>
          </a:xfrm>
        </p:grpSpPr>
        <p:pic>
          <p:nvPicPr>
            <p:cNvPr id="8" name="Picture 7"/>
            <p:cNvPicPr>
              <a:picLocks noChangeAspect="1"/>
            </p:cNvPicPr>
            <p:nvPr/>
          </p:nvPicPr>
          <p:blipFill>
            <a:blip r:embed="rId10">
              <a:extLst>
                <a:ext uri="{28A0092B-C50C-407E-A947-70E740481C1C}">
                  <a14:useLocalDpi xmlns:a14="http://schemas.microsoft.com/office/drawing/2010/main" val="0"/>
                </a:ext>
              </a:extLst>
            </a:blip>
            <a:srcRect/>
            <a:stretch/>
          </p:blipFill>
          <p:spPr>
            <a:xfrm>
              <a:off x="6330070" y="2330734"/>
              <a:ext cx="5778675" cy="3213553"/>
            </a:xfrm>
            <a:prstGeom prst="rect">
              <a:avLst/>
            </a:prstGeom>
          </p:spPr>
        </p:pic>
        <p:sp>
          <p:nvSpPr>
            <p:cNvPr id="65" name="TextBox 64">
              <a:extLst>
                <a:ext uri="{FF2B5EF4-FFF2-40B4-BE49-F238E27FC236}">
                  <a16:creationId xmlns:a16="http://schemas.microsoft.com/office/drawing/2014/main" id="{C08E21E8-97EE-4011-8642-858FFAFCF105}"/>
                </a:ext>
              </a:extLst>
            </p:cNvPr>
            <p:cNvSpPr txBox="1"/>
            <p:nvPr/>
          </p:nvSpPr>
          <p:spPr>
            <a:xfrm>
              <a:off x="6464475" y="2454491"/>
              <a:ext cx="246467"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85000" lnSpcReduction="10000"/>
            </a:bodyPr>
            <a:lstStyle/>
            <a:p>
              <a:pPr marR="0" lvl="0" indent="0" defTabSz="409877" rtl="0" fontAlgn="auto" hangingPunct="0">
                <a:lnSpc>
                  <a:spcPct val="100000"/>
                </a:lnSpc>
                <a:spcBef>
                  <a:spcPts val="0"/>
                </a:spcBef>
                <a:spcAft>
                  <a:spcPts val="0"/>
                </a:spcAft>
                <a:buClrTx/>
                <a:buSzTx/>
                <a:buFontTx/>
                <a:buNone/>
                <a:tabLst/>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Accueil</a:t>
              </a:r>
            </a:p>
          </p:txBody>
        </p:sp>
        <p:sp>
          <p:nvSpPr>
            <p:cNvPr id="67" name="TextBox 66">
              <a:extLst>
                <a:ext uri="{FF2B5EF4-FFF2-40B4-BE49-F238E27FC236}">
                  <a16:creationId xmlns:a16="http://schemas.microsoft.com/office/drawing/2014/main" id="{72BF3FE2-0374-4797-9700-C204239582A2}"/>
                </a:ext>
              </a:extLst>
            </p:cNvPr>
            <p:cNvSpPr txBox="1"/>
            <p:nvPr/>
          </p:nvSpPr>
          <p:spPr>
            <a:xfrm>
              <a:off x="6731340" y="2454153"/>
              <a:ext cx="422275"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Contexte</a:t>
              </a:r>
            </a:p>
          </p:txBody>
        </p:sp>
        <p:sp>
          <p:nvSpPr>
            <p:cNvPr id="69" name="TextBox 68">
              <a:extLst>
                <a:ext uri="{FF2B5EF4-FFF2-40B4-BE49-F238E27FC236}">
                  <a16:creationId xmlns:a16="http://schemas.microsoft.com/office/drawing/2014/main" id="{44B75304-0CF8-4E50-8374-FF5304413F55}"/>
                </a:ext>
              </a:extLst>
            </p:cNvPr>
            <p:cNvSpPr txBox="1"/>
            <p:nvPr/>
          </p:nvSpPr>
          <p:spPr>
            <a:xfrm>
              <a:off x="7246474" y="2454153"/>
              <a:ext cx="395975"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Normes</a:t>
              </a:r>
            </a:p>
          </p:txBody>
        </p:sp>
        <p:sp>
          <p:nvSpPr>
            <p:cNvPr id="71" name="TextBox 70">
              <a:extLst>
                <a:ext uri="{FF2B5EF4-FFF2-40B4-BE49-F238E27FC236}">
                  <a16:creationId xmlns:a16="http://schemas.microsoft.com/office/drawing/2014/main" id="{C420B110-5D64-404D-BFEE-B8E80B2A1E72}"/>
                </a:ext>
              </a:extLst>
            </p:cNvPr>
            <p:cNvSpPr txBox="1"/>
            <p:nvPr/>
          </p:nvSpPr>
          <p:spPr>
            <a:xfrm>
              <a:off x="7714446" y="2450978"/>
              <a:ext cx="395976"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85000" lnSpcReduction="10000"/>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Ressources</a:t>
              </a:r>
            </a:p>
          </p:txBody>
        </p:sp>
        <p:sp>
          <p:nvSpPr>
            <p:cNvPr id="73" name="TextBox 72">
              <a:extLst>
                <a:ext uri="{FF2B5EF4-FFF2-40B4-BE49-F238E27FC236}">
                  <a16:creationId xmlns:a16="http://schemas.microsoft.com/office/drawing/2014/main" id="{C408A5F2-1699-4677-9875-955997784216}"/>
                </a:ext>
              </a:extLst>
            </p:cNvPr>
            <p:cNvSpPr txBox="1"/>
            <p:nvPr/>
          </p:nvSpPr>
          <p:spPr>
            <a:xfrm>
              <a:off x="8554495" y="2454153"/>
              <a:ext cx="448481"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Témoignages</a:t>
              </a:r>
            </a:p>
          </p:txBody>
        </p:sp>
        <p:sp>
          <p:nvSpPr>
            <p:cNvPr id="75" name="TextBox 74">
              <a:extLst>
                <a:ext uri="{FF2B5EF4-FFF2-40B4-BE49-F238E27FC236}">
                  <a16:creationId xmlns:a16="http://schemas.microsoft.com/office/drawing/2014/main" id="{5BDA5459-59F2-4A53-87DE-566B8E18E2D2}"/>
                </a:ext>
              </a:extLst>
            </p:cNvPr>
            <p:cNvSpPr txBox="1"/>
            <p:nvPr/>
          </p:nvSpPr>
          <p:spPr>
            <a:xfrm>
              <a:off x="8191333" y="2454153"/>
              <a:ext cx="275333"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62500" lnSpcReduction="20000"/>
            </a:bodyPr>
            <a:lstStyle/>
            <a:p>
              <a:pPr marR="0" lvl="0" indent="0" defTabSz="409877" rtl="0" fontAlgn="auto" hangingPunct="0">
                <a:lnSpc>
                  <a:spcPct val="100000"/>
                </a:lnSpc>
                <a:spcBef>
                  <a:spcPts val="0"/>
                </a:spcBef>
                <a:spcAft>
                  <a:spcPts val="0"/>
                </a:spcAft>
                <a:buClrTx/>
                <a:buSzTx/>
                <a:buFontTx/>
                <a:buNone/>
                <a:tabLst/>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Événements</a:t>
              </a:r>
            </a:p>
          </p:txBody>
        </p:sp>
        <p:sp>
          <p:nvSpPr>
            <p:cNvPr id="77" name="TextBox 76">
              <a:extLst>
                <a:ext uri="{FF2B5EF4-FFF2-40B4-BE49-F238E27FC236}">
                  <a16:creationId xmlns:a16="http://schemas.microsoft.com/office/drawing/2014/main" id="{0C2B33CD-AF5B-4A05-9D5C-0A02FF1BF275}"/>
                </a:ext>
              </a:extLst>
            </p:cNvPr>
            <p:cNvSpPr txBox="1"/>
            <p:nvPr/>
          </p:nvSpPr>
          <p:spPr>
            <a:xfrm>
              <a:off x="9028387" y="2454153"/>
              <a:ext cx="225644"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62500" lnSpcReduction="20000"/>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Nouvelles</a:t>
              </a:r>
            </a:p>
          </p:txBody>
        </p:sp>
        <p:sp>
          <p:nvSpPr>
            <p:cNvPr id="79" name="TextBox 78">
              <a:extLst>
                <a:ext uri="{FF2B5EF4-FFF2-40B4-BE49-F238E27FC236}">
                  <a16:creationId xmlns:a16="http://schemas.microsoft.com/office/drawing/2014/main" id="{EF7D515E-DE94-4DCD-8BAF-DAC7C1E6C8FF}"/>
                </a:ext>
              </a:extLst>
            </p:cNvPr>
            <p:cNvSpPr txBox="1"/>
            <p:nvPr/>
          </p:nvSpPr>
          <p:spPr>
            <a:xfrm>
              <a:off x="9279442" y="2454153"/>
              <a:ext cx="216288"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81" name="TextBox 80">
              <a:extLst>
                <a:ext uri="{FF2B5EF4-FFF2-40B4-BE49-F238E27FC236}">
                  <a16:creationId xmlns:a16="http://schemas.microsoft.com/office/drawing/2014/main" id="{F658858A-F98C-44EE-8473-FBA0D3A342DD}"/>
                </a:ext>
              </a:extLst>
            </p:cNvPr>
            <p:cNvSpPr txBox="1"/>
            <p:nvPr/>
          </p:nvSpPr>
          <p:spPr>
            <a:xfrm>
              <a:off x="9482659" y="2454491"/>
              <a:ext cx="358729"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500" kern="0">
                  <a:solidFill>
                    <a:srgbClr val="8BBDDD"/>
                  </a:solidFill>
                  <a:latin typeface="Arial" panose="020B0604020202020204" pitchFamily="34" charset="0"/>
                  <a:ea typeface="Source Sans Pro"/>
                  <a:cs typeface="Arial" panose="020B0604020202020204" pitchFamily="34" charset="0"/>
                  <a:sym typeface="Source Sans Pro"/>
                </a:rPr>
                <a:t>Forum</a:t>
              </a:r>
            </a:p>
          </p:txBody>
        </p:sp>
        <p:sp>
          <p:nvSpPr>
            <p:cNvPr id="11" name="Oval 10"/>
            <p:cNvSpPr/>
            <p:nvPr/>
          </p:nvSpPr>
          <p:spPr>
            <a:xfrm>
              <a:off x="9413975" y="2382974"/>
              <a:ext cx="448481" cy="237618"/>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fontScale="40000" lnSpcReduction="20000"/>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sp>
          <p:nvSpPr>
            <p:cNvPr id="83" name="TextBox 82">
              <a:extLst>
                <a:ext uri="{FF2B5EF4-FFF2-40B4-BE49-F238E27FC236}">
                  <a16:creationId xmlns:a16="http://schemas.microsoft.com/office/drawing/2014/main" id="{49B81944-764F-4518-85A7-E3615C004AF7}"/>
                </a:ext>
              </a:extLst>
            </p:cNvPr>
            <p:cNvSpPr txBox="1"/>
            <p:nvPr/>
          </p:nvSpPr>
          <p:spPr>
            <a:xfrm>
              <a:off x="11363326" y="2439437"/>
              <a:ext cx="723555" cy="149560"/>
            </a:xfrm>
            <a:prstGeom prst="rect">
              <a:avLst/>
            </a:prstGeom>
            <a:noFill/>
            <a:ln w="12700" cap="flat">
              <a:noFill/>
              <a:miter lim="400000"/>
            </a:ln>
            <a:effectLst/>
            <a:sp3d/>
          </p:spPr>
          <p:txBody>
            <a:bodyPr rot="0" spcFirstLastPara="1" vertOverflow="overflow" horzOverflow="overflow" vert="horz" wrap="square" lIns="0" tIns="32147" rIns="0" bIns="32147" numCol="1" spcCol="38100" rtlCol="0" anchor="ctr">
              <a:normAutofit fontScale="92500"/>
            </a:bodyPr>
            <a:lstStyle/>
            <a:p>
              <a:pPr algn="ctr" defTabSz="409877" rtl="0" hangingPunct="0">
                <a:defRPr/>
              </a:pPr>
              <a:r>
                <a:rPr lang="fr" sz="550" kern="0">
                  <a:solidFill>
                    <a:srgbClr val="399EE2"/>
                  </a:solidFill>
                  <a:latin typeface="Arial" panose="020B0604020202020204" pitchFamily="34" charset="0"/>
                  <a:ea typeface="Source Sans Pro"/>
                  <a:cs typeface="Arial" panose="020B0604020202020204" pitchFamily="34" charset="0"/>
                  <a:sym typeface="Source Sans Pro"/>
                </a:rPr>
                <a:t>Télécharger les normes</a:t>
              </a:r>
            </a:p>
          </p:txBody>
        </p:sp>
        <p:sp>
          <p:nvSpPr>
            <p:cNvPr id="86" name="TextBox 85">
              <a:extLst>
                <a:ext uri="{FF2B5EF4-FFF2-40B4-BE49-F238E27FC236}">
                  <a16:creationId xmlns:a16="http://schemas.microsoft.com/office/drawing/2014/main" id="{D2CFC4C1-53BB-4394-B9C6-3F884121CCC0}"/>
                </a:ext>
              </a:extLst>
            </p:cNvPr>
            <p:cNvSpPr txBox="1"/>
            <p:nvPr/>
          </p:nvSpPr>
          <p:spPr>
            <a:xfrm>
              <a:off x="6422529" y="3479721"/>
              <a:ext cx="5375939" cy="7888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lnSpcReduction="10000"/>
            </a:bodyPr>
            <a:lstStyle/>
            <a:p>
              <a:pPr algn="l" rtl="0">
                <a:lnSpc>
                  <a:spcPct val="114000"/>
                </a:lnSpc>
              </a:pPr>
              <a:r>
                <a:rPr lang="fr" sz="650" b="0" i="0">
                  <a:solidFill>
                    <a:schemeClr val="bg1">
                      <a:lumMod val="50000"/>
                    </a:schemeClr>
                  </a:solidFill>
                  <a:effectLst/>
                  <a:latin typeface="Arial" panose="020B0604020202020204" pitchFamily="34" charset="0"/>
                  <a:cs typeface="Arial" panose="020B0604020202020204" pitchFamily="34" charset="0"/>
                </a:rPr>
                <a:t>Bienvenue sur notre forum ! Nous espérons que vous utiliserez les fils de discussion ci-dessous pour poser des questions, démarrer des discussions, partager des informations et en savoir plus sur les technologies d’assainissement autonome ! Pour publier sur le forum, veuillez cliquer sur l’un des 3 titres ci-dessous (en bleu). Vous arriverez ainsi à la page des fils de discussion. À partir de là, vous pourrez cliquer sur le bouton bleu de réponse pour soumettre un commentaire, une question, un lien d’actualité ou des informations.</a:t>
              </a:r>
            </a:p>
            <a:p>
              <a:pPr algn="l" rtl="0">
                <a:lnSpc>
                  <a:spcPct val="114000"/>
                </a:lnSpc>
                <a:spcBef>
                  <a:spcPts val="1200"/>
                </a:spcBef>
              </a:pPr>
              <a:r>
                <a:rPr lang="fr" sz="650" b="0" i="0">
                  <a:solidFill>
                    <a:srgbClr val="DC3545"/>
                  </a:solidFill>
                  <a:effectLst/>
                  <a:latin typeface="Arial" panose="020B0604020202020204" pitchFamily="34" charset="0"/>
                  <a:cs typeface="Arial" panose="020B0604020202020204" pitchFamily="34" charset="0"/>
                </a:rPr>
                <a:t>*</a:t>
              </a:r>
              <a:r>
                <a:rPr lang="fr" sz="650" b="0" i="0">
                  <a:solidFill>
                    <a:schemeClr val="bg1">
                      <a:lumMod val="50000"/>
                    </a:schemeClr>
                  </a:solidFill>
                  <a:effectLst/>
                  <a:latin typeface="Arial" panose="020B0604020202020204" pitchFamily="34" charset="0"/>
                  <a:cs typeface="Arial" panose="020B0604020202020204" pitchFamily="34" charset="0"/>
                </a:rPr>
                <a:t>Veuillez noter que pour utiliser le forum, vous devez vous inscrire sur notre site Web afin que nous puissions répondre à vos commentaires. Merci beaucoup et nous nous réjouissons à l’idée de recevoir vos commentaires !</a:t>
              </a:r>
            </a:p>
          </p:txBody>
        </p:sp>
        <p:sp>
          <p:nvSpPr>
            <p:cNvPr id="87" name="TextBox 86">
              <a:extLst>
                <a:ext uri="{FF2B5EF4-FFF2-40B4-BE49-F238E27FC236}">
                  <a16:creationId xmlns:a16="http://schemas.microsoft.com/office/drawing/2014/main" id="{087B4EBC-A49A-40A7-B195-7E794465C5E9}"/>
                </a:ext>
              </a:extLst>
            </p:cNvPr>
            <p:cNvSpPr txBox="1"/>
            <p:nvPr/>
          </p:nvSpPr>
          <p:spPr>
            <a:xfrm>
              <a:off x="6591473" y="4465903"/>
              <a:ext cx="5321128" cy="565059"/>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l" rtl="0"/>
              <a:r>
                <a:rPr lang="fr" sz="950" b="0" i="0" u="none" strike="noStrike">
                  <a:solidFill>
                    <a:srgbClr val="007BFF"/>
                  </a:solidFill>
                  <a:effectLst/>
                  <a:latin typeface="Arial" panose="020B0604020202020204" pitchFamily="34" charset="0"/>
                  <a:cs typeface="Arial" panose="020B0604020202020204" pitchFamily="34" charset="0"/>
                </a:rPr>
                <a:t>Annonces et informations générales</a:t>
              </a:r>
              <a:endParaRPr lang="en-US" sz="950" b="0" i="0" dirty="0">
                <a:solidFill>
                  <a:srgbClr val="111111"/>
                </a:solidFill>
                <a:effectLst/>
                <a:latin typeface="Arial" panose="020B0604020202020204" pitchFamily="34" charset="0"/>
                <a:cs typeface="Arial" panose="020B0604020202020204" pitchFamily="34" charset="0"/>
              </a:endParaRPr>
            </a:p>
            <a:p>
              <a:pPr algn="l" rtl="0"/>
              <a:r>
                <a:rPr lang="fr" sz="550" b="0" i="0">
                  <a:solidFill>
                    <a:srgbClr val="777777"/>
                  </a:solidFill>
                  <a:effectLst/>
                  <a:latin typeface="Arial" panose="020B0604020202020204" pitchFamily="34" charset="0"/>
                  <a:cs typeface="Arial" panose="020B0604020202020204" pitchFamily="34" charset="0"/>
                </a:rPr>
                <a:t>par ANSI Sanitation</a:t>
              </a:r>
              <a:r>
                <a:rPr lang="fr" sz="550" b="0" i="0">
                  <a:solidFill>
                    <a:srgbClr val="333333"/>
                  </a:solidFill>
                  <a:effectLst/>
                  <a:latin typeface="Arial" panose="020B0604020202020204" pitchFamily="34" charset="0"/>
                  <a:cs typeface="Arial" panose="020B0604020202020204" pitchFamily="34" charset="0"/>
                </a:rPr>
                <a:t> </a:t>
              </a:r>
              <a:r>
                <a:rPr lang="fr" sz="550" b="0" i="0">
                  <a:solidFill>
                    <a:srgbClr val="777777"/>
                  </a:solidFill>
                  <a:effectLst/>
                  <a:latin typeface="Arial" panose="020B0604020202020204" pitchFamily="34" charset="0"/>
                  <a:cs typeface="Arial" panose="020B0604020202020204" pitchFamily="34" charset="0"/>
                </a:rPr>
                <a:t>29/03/2019 15:32:52</a:t>
              </a:r>
              <a:endParaRPr lang="en-US" sz="550" b="0" i="0" dirty="0">
                <a:solidFill>
                  <a:srgbClr val="333333"/>
                </a:solidFill>
                <a:effectLst/>
                <a:latin typeface="Arial" panose="020B0604020202020204" pitchFamily="34" charset="0"/>
                <a:cs typeface="Arial" panose="020B0604020202020204" pitchFamily="34" charset="0"/>
              </a:endParaRPr>
            </a:p>
            <a:p>
              <a:pPr algn="l" rtl="0">
                <a:spcBef>
                  <a:spcPts val="600"/>
                </a:spcBef>
              </a:pPr>
              <a:r>
                <a:rPr lang="fr" sz="600" b="0" i="0">
                  <a:solidFill>
                    <a:schemeClr val="bg1">
                      <a:lumMod val="50000"/>
                    </a:schemeClr>
                  </a:solidFill>
                  <a:effectLst/>
                  <a:latin typeface="Arial" panose="020B0604020202020204" pitchFamily="34" charset="0"/>
                  <a:cs typeface="Arial" panose="020B0604020202020204" pitchFamily="34" charset="0"/>
                </a:rPr>
                <a:t>Veuillez utiliser ce fil pour annoncer des événements, des étapes importantes et partager des informations ou des conseils utiles avec les collègues de l’Organisme national de normalisation (ONN), de la santé, de l’assainissement, du gouvernement, des ONG, des universités et du secteur</a:t>
              </a:r>
              <a:r>
                <a:rPr lang="fr" sz="650" b="0" i="0">
                  <a:solidFill>
                    <a:schemeClr val="bg1">
                      <a:lumMod val="50000"/>
                    </a:schemeClr>
                  </a:solidFill>
                  <a:effectLst/>
                  <a:latin typeface="Arial" panose="020B0604020202020204" pitchFamily="34" charset="0"/>
                  <a:cs typeface="Arial" panose="020B0604020202020204" pitchFamily="34" charset="0"/>
                </a:rPr>
                <a:t>.</a:t>
              </a:r>
            </a:p>
          </p:txBody>
        </p:sp>
        <p:sp>
          <p:nvSpPr>
            <p:cNvPr id="88" name="TextBox 87">
              <a:extLst>
                <a:ext uri="{FF2B5EF4-FFF2-40B4-BE49-F238E27FC236}">
                  <a16:creationId xmlns:a16="http://schemas.microsoft.com/office/drawing/2014/main" id="{0EDE702F-9EE7-4AAD-8E09-1C94EDC05260}"/>
                </a:ext>
              </a:extLst>
            </p:cNvPr>
            <p:cNvSpPr txBox="1"/>
            <p:nvPr/>
          </p:nvSpPr>
          <p:spPr>
            <a:xfrm>
              <a:off x="11312353" y="5096814"/>
              <a:ext cx="465310" cy="15725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85000" lnSpcReduction="10000"/>
            </a:bodyPr>
            <a:lstStyle/>
            <a:p>
              <a:pPr defTabSz="409877" rtl="0" hangingPunct="0">
                <a:defRPr/>
              </a:pPr>
              <a:r>
                <a:rPr lang="fr" sz="600" kern="0">
                  <a:solidFill>
                    <a:srgbClr val="1F2138"/>
                  </a:solidFill>
                  <a:latin typeface="Arial" panose="020B0604020202020204" pitchFamily="34" charset="0"/>
                  <a:ea typeface="Source Sans Pro"/>
                  <a:cs typeface="Arial" panose="020B0604020202020204" pitchFamily="34" charset="0"/>
                  <a:sym typeface="Source Sans Pro"/>
                </a:rPr>
                <a:t>1 réponse(s)</a:t>
              </a:r>
            </a:p>
          </p:txBody>
        </p:sp>
        <p:sp>
          <p:nvSpPr>
            <p:cNvPr id="89" name="TextBox 88">
              <a:extLst>
                <a:ext uri="{FF2B5EF4-FFF2-40B4-BE49-F238E27FC236}">
                  <a16:creationId xmlns:a16="http://schemas.microsoft.com/office/drawing/2014/main" id="{7D4F7C25-D5B7-478B-A8B0-8256E3ECA057}"/>
                </a:ext>
              </a:extLst>
            </p:cNvPr>
            <p:cNvSpPr txBox="1"/>
            <p:nvPr/>
          </p:nvSpPr>
          <p:spPr>
            <a:xfrm>
              <a:off x="6464475" y="2862589"/>
              <a:ext cx="5375939" cy="345640"/>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rtl="0">
                <a:lnSpc>
                  <a:spcPct val="114000"/>
                </a:lnSpc>
              </a:pPr>
              <a:r>
                <a:rPr lang="fr" sz="1600" b="0" i="0">
                  <a:solidFill>
                    <a:srgbClr val="3398DC"/>
                  </a:solidFill>
                  <a:effectLst/>
                  <a:latin typeface="Arial" panose="020B0604020202020204" pitchFamily="34" charset="0"/>
                  <a:cs typeface="Arial" panose="020B0604020202020204" pitchFamily="34" charset="0"/>
                </a:rPr>
                <a:t>Forum de la communauté</a:t>
              </a:r>
              <a:endParaRPr lang="en-US" sz="1400" b="0" i="0" dirty="0">
                <a:solidFill>
                  <a:schemeClr val="bg1">
                    <a:lumMod val="50000"/>
                  </a:schemeClr>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13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rtlCol="0">
            <a:normAutofit fontScale="70000" lnSpcReduction="20000"/>
          </a:bodyPr>
          <a:lstStyle/>
          <a:p>
            <a:pPr rtl="0"/>
            <a:r>
              <a:rPr lang="fr" sz="4200" b="1"/>
              <a:t>Comment utiliser les boîtes à outils de communication </a:t>
            </a:r>
            <a:r>
              <a:rPr lang="en-US" dirty="0"/>
              <a:t/>
            </a:r>
            <a:br>
              <a:rPr lang="en-US" dirty="0"/>
            </a:br>
            <a:endParaRPr lang="en-US" dirty="0"/>
          </a:p>
          <a:p>
            <a:pPr rtl="0"/>
            <a:r>
              <a:rPr lang="fr" i="1"/>
              <a:t>(disponible en anglais, français, chinois et portugais)</a:t>
            </a:r>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14</a:t>
            </a:fld>
            <a:endParaRPr lang="en-US" dirty="0">
              <a:solidFill>
                <a:prstClr val="black">
                  <a:tint val="75000"/>
                </a:prstClr>
              </a:solidFill>
            </a:endParaRPr>
          </a:p>
        </p:txBody>
      </p:sp>
    </p:spTree>
    <p:extLst>
      <p:ext uri="{BB962C8B-B14F-4D97-AF65-F5344CB8AC3E}">
        <p14:creationId xmlns:p14="http://schemas.microsoft.com/office/powerpoint/2010/main" val="2826550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15</a:t>
            </a:fld>
            <a:endParaRPr lang="en-US" dirty="0">
              <a:solidFill>
                <a:prstClr val="black">
                  <a:tint val="75000"/>
                </a:prstClr>
              </a:solidFill>
            </a:endParaRPr>
          </a:p>
        </p:txBody>
      </p:sp>
      <p:sp>
        <p:nvSpPr>
          <p:cNvPr id="4" name="Text Placeholder 3"/>
          <p:cNvSpPr txBox="1">
            <a:spLocks/>
          </p:cNvSpPr>
          <p:nvPr/>
        </p:nvSpPr>
        <p:spPr>
          <a:xfrm>
            <a:off x="206734" y="6356353"/>
            <a:ext cx="2663687" cy="365126"/>
          </a:xfrm>
          <a:prstGeom prst="rect">
            <a:avLst/>
          </a:prstGeom>
        </p:spPr>
        <p:txBody>
          <a:bodyPr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0">
              <a:buNone/>
            </a:pPr>
            <a:r>
              <a:rPr lang="fr" sz="1200">
                <a:hlinkClick r:id="rId2"/>
              </a:rPr>
              <a:t>https://sanitation.ansi.org/Resources</a:t>
            </a:r>
            <a:endParaRPr lang="en-US" sz="1200" dirty="0"/>
          </a:p>
        </p:txBody>
      </p:sp>
      <p:grpSp>
        <p:nvGrpSpPr>
          <p:cNvPr id="47" name="Group 46">
            <a:extLst>
              <a:ext uri="{FF2B5EF4-FFF2-40B4-BE49-F238E27FC236}">
                <a16:creationId xmlns:a16="http://schemas.microsoft.com/office/drawing/2014/main" id="{B77EBDD0-A159-4E5C-A671-82DB026C489A}"/>
              </a:ext>
            </a:extLst>
          </p:cNvPr>
          <p:cNvGrpSpPr/>
          <p:nvPr/>
        </p:nvGrpSpPr>
        <p:grpSpPr>
          <a:xfrm>
            <a:off x="-12010" y="0"/>
            <a:ext cx="12200015" cy="2854918"/>
            <a:chOff x="-12010" y="0"/>
            <a:chExt cx="12200015" cy="285491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p:blipFill>
          <p:spPr>
            <a:xfrm>
              <a:off x="-12010" y="0"/>
              <a:ext cx="12200015" cy="2854918"/>
            </a:xfrm>
            <a:prstGeom prst="rect">
              <a:avLst/>
            </a:prstGeom>
          </p:spPr>
        </p:pic>
        <p:sp>
          <p:nvSpPr>
            <p:cNvPr id="10" name="Oval 9"/>
            <p:cNvSpPr/>
            <p:nvPr/>
          </p:nvSpPr>
          <p:spPr>
            <a:xfrm>
              <a:off x="4253779" y="1197404"/>
              <a:ext cx="2829361" cy="340926"/>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fontScale="77500" lnSpcReduction="20000"/>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sp>
          <p:nvSpPr>
            <p:cNvPr id="2" name="TextBox 1">
              <a:extLst>
                <a:ext uri="{FF2B5EF4-FFF2-40B4-BE49-F238E27FC236}">
                  <a16:creationId xmlns:a16="http://schemas.microsoft.com/office/drawing/2014/main" id="{FC18D486-9F44-42AB-93F7-D832486F3AC4}"/>
                </a:ext>
              </a:extLst>
            </p:cNvPr>
            <p:cNvSpPr txBox="1"/>
            <p:nvPr/>
          </p:nvSpPr>
          <p:spPr>
            <a:xfrm>
              <a:off x="2087169" y="209893"/>
              <a:ext cx="47688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R="0" lvl="0" indent="0" defTabSz="409877" rtl="0" fontAlgn="auto" hangingPunct="0">
                <a:lnSpc>
                  <a:spcPct val="100000"/>
                </a:lnSpc>
                <a:spcBef>
                  <a:spcPts val="0"/>
                </a:spcBef>
                <a:spcAft>
                  <a:spcPts val="0"/>
                </a:spcAft>
                <a:buClrTx/>
                <a:buSzTx/>
                <a:buFontTx/>
                <a:buNone/>
                <a:tabLst/>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Accueil</a:t>
              </a:r>
            </a:p>
          </p:txBody>
        </p:sp>
        <p:sp>
          <p:nvSpPr>
            <p:cNvPr id="5" name="TextBox 4">
              <a:extLst>
                <a:ext uri="{FF2B5EF4-FFF2-40B4-BE49-F238E27FC236}">
                  <a16:creationId xmlns:a16="http://schemas.microsoft.com/office/drawing/2014/main" id="{B9B4941C-6137-4C60-AD83-C2D99AA9111F}"/>
                </a:ext>
              </a:extLst>
            </p:cNvPr>
            <p:cNvSpPr txBox="1"/>
            <p:nvPr/>
          </p:nvSpPr>
          <p:spPr>
            <a:xfrm>
              <a:off x="2680187" y="217511"/>
              <a:ext cx="804743"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Contexte</a:t>
              </a:r>
            </a:p>
          </p:txBody>
        </p:sp>
        <p:sp>
          <p:nvSpPr>
            <p:cNvPr id="13" name="TextBox 12">
              <a:extLst>
                <a:ext uri="{FF2B5EF4-FFF2-40B4-BE49-F238E27FC236}">
                  <a16:creationId xmlns:a16="http://schemas.microsoft.com/office/drawing/2014/main" id="{1BBA25EB-5022-43E7-A18E-E153BD1DC44E}"/>
                </a:ext>
              </a:extLst>
            </p:cNvPr>
            <p:cNvSpPr txBox="1"/>
            <p:nvPr/>
          </p:nvSpPr>
          <p:spPr>
            <a:xfrm>
              <a:off x="3660319" y="217512"/>
              <a:ext cx="70724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Normes</a:t>
              </a:r>
            </a:p>
          </p:txBody>
        </p:sp>
        <p:sp>
          <p:nvSpPr>
            <p:cNvPr id="15" name="TextBox 14">
              <a:extLst>
                <a:ext uri="{FF2B5EF4-FFF2-40B4-BE49-F238E27FC236}">
                  <a16:creationId xmlns:a16="http://schemas.microsoft.com/office/drawing/2014/main" id="{ACE1B1AC-002C-4284-BA3B-C1399BC7FAA8}"/>
                </a:ext>
              </a:extLst>
            </p:cNvPr>
            <p:cNvSpPr txBox="1"/>
            <p:nvPr/>
          </p:nvSpPr>
          <p:spPr>
            <a:xfrm>
              <a:off x="4493435" y="214205"/>
              <a:ext cx="832941"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Ressources</a:t>
              </a:r>
            </a:p>
          </p:txBody>
        </p:sp>
        <p:sp>
          <p:nvSpPr>
            <p:cNvPr id="17" name="TextBox 16">
              <a:extLst>
                <a:ext uri="{FF2B5EF4-FFF2-40B4-BE49-F238E27FC236}">
                  <a16:creationId xmlns:a16="http://schemas.microsoft.com/office/drawing/2014/main" id="{56FFD80A-445C-4BBC-B09C-082AE3D750F5}"/>
                </a:ext>
              </a:extLst>
            </p:cNvPr>
            <p:cNvSpPr txBox="1"/>
            <p:nvPr/>
          </p:nvSpPr>
          <p:spPr>
            <a:xfrm>
              <a:off x="5353814" y="211162"/>
              <a:ext cx="47688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Autofit/>
            </a:bodyPr>
            <a:lstStyle/>
            <a:p>
              <a:pPr marR="0" lvl="0" indent="0" defTabSz="409877" rtl="0" fontAlgn="auto" hangingPunct="0">
                <a:lnSpc>
                  <a:spcPct val="100000"/>
                </a:lnSpc>
                <a:spcBef>
                  <a:spcPts val="0"/>
                </a:spcBef>
                <a:spcAft>
                  <a:spcPts val="0"/>
                </a:spcAft>
                <a:buClrTx/>
                <a:buSzTx/>
                <a:buFontTx/>
                <a:buNone/>
                <a:tabLst/>
                <a:defRPr/>
              </a:pPr>
              <a:r>
                <a:rPr lang="fr" sz="550" kern="0" dirty="0">
                  <a:solidFill>
                    <a:srgbClr val="8BBDDD"/>
                  </a:solidFill>
                  <a:latin typeface="Arial" panose="020B0604020202020204" pitchFamily="34" charset="0"/>
                  <a:ea typeface="Source Sans Pro"/>
                  <a:cs typeface="Arial" panose="020B0604020202020204" pitchFamily="34" charset="0"/>
                  <a:sym typeface="Source Sans Pro"/>
                </a:rPr>
                <a:t>Événements</a:t>
              </a:r>
            </a:p>
          </p:txBody>
        </p:sp>
        <p:sp>
          <p:nvSpPr>
            <p:cNvPr id="19" name="TextBox 18">
              <a:extLst>
                <a:ext uri="{FF2B5EF4-FFF2-40B4-BE49-F238E27FC236}">
                  <a16:creationId xmlns:a16="http://schemas.microsoft.com/office/drawing/2014/main" id="{8B48D1DE-68A0-41BB-8008-0AD9AA3AE7F4}"/>
                </a:ext>
              </a:extLst>
            </p:cNvPr>
            <p:cNvSpPr txBox="1"/>
            <p:nvPr/>
          </p:nvSpPr>
          <p:spPr>
            <a:xfrm>
              <a:off x="5940755" y="209895"/>
              <a:ext cx="84110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Témoignages</a:t>
              </a:r>
            </a:p>
          </p:txBody>
        </p:sp>
        <p:sp>
          <p:nvSpPr>
            <p:cNvPr id="21" name="TextBox 20">
              <a:extLst>
                <a:ext uri="{FF2B5EF4-FFF2-40B4-BE49-F238E27FC236}">
                  <a16:creationId xmlns:a16="http://schemas.microsoft.com/office/drawing/2014/main" id="{06C3E9E1-B80E-4439-AD58-A469CC20E1A2}"/>
                </a:ext>
              </a:extLst>
            </p:cNvPr>
            <p:cNvSpPr txBox="1"/>
            <p:nvPr/>
          </p:nvSpPr>
          <p:spPr>
            <a:xfrm>
              <a:off x="6941177" y="209895"/>
              <a:ext cx="41581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55000" lnSpcReduction="20000"/>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Nouvelles</a:t>
              </a:r>
            </a:p>
          </p:txBody>
        </p:sp>
        <p:sp>
          <p:nvSpPr>
            <p:cNvPr id="23" name="TextBox 22">
              <a:extLst>
                <a:ext uri="{FF2B5EF4-FFF2-40B4-BE49-F238E27FC236}">
                  <a16:creationId xmlns:a16="http://schemas.microsoft.com/office/drawing/2014/main" id="{B3D1671B-8FFD-4551-BEEF-BCC299669635}"/>
                </a:ext>
              </a:extLst>
            </p:cNvPr>
            <p:cNvSpPr txBox="1"/>
            <p:nvPr/>
          </p:nvSpPr>
          <p:spPr>
            <a:xfrm>
              <a:off x="7465538" y="209895"/>
              <a:ext cx="374255"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25" name="TextBox 24">
              <a:extLst>
                <a:ext uri="{FF2B5EF4-FFF2-40B4-BE49-F238E27FC236}">
                  <a16:creationId xmlns:a16="http://schemas.microsoft.com/office/drawing/2014/main" id="{C2C113D7-8CAD-43C2-8007-514607C0D56E}"/>
                </a:ext>
              </a:extLst>
            </p:cNvPr>
            <p:cNvSpPr txBox="1"/>
            <p:nvPr/>
          </p:nvSpPr>
          <p:spPr>
            <a:xfrm>
              <a:off x="8967216" y="319298"/>
              <a:ext cx="1367409" cy="21111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defTabSz="409877" rtl="0" hangingPunct="0">
                <a:defRPr/>
              </a:pPr>
              <a:r>
                <a:rPr lang="fr" sz="950" kern="0">
                  <a:solidFill>
                    <a:srgbClr val="399EE2"/>
                  </a:solidFill>
                  <a:latin typeface="Arial" panose="020B0604020202020204" pitchFamily="34" charset="0"/>
                  <a:ea typeface="Source Sans Pro"/>
                  <a:cs typeface="Arial" panose="020B0604020202020204" pitchFamily="34" charset="0"/>
                  <a:sym typeface="Source Sans Pro"/>
                </a:rPr>
                <a:t>Télécharger les normes</a:t>
              </a:r>
            </a:p>
          </p:txBody>
        </p:sp>
        <p:sp>
          <p:nvSpPr>
            <p:cNvPr id="27" name="TextBox 26">
              <a:extLst>
                <a:ext uri="{FF2B5EF4-FFF2-40B4-BE49-F238E27FC236}">
                  <a16:creationId xmlns:a16="http://schemas.microsoft.com/office/drawing/2014/main" id="{59CFD91E-1658-4316-A009-DFCCB2188B5B}"/>
                </a:ext>
              </a:extLst>
            </p:cNvPr>
            <p:cNvSpPr txBox="1"/>
            <p:nvPr/>
          </p:nvSpPr>
          <p:spPr>
            <a:xfrm>
              <a:off x="10575925" y="319298"/>
              <a:ext cx="1320800" cy="2034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77500" lnSpcReduction="200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9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CONNEXION/INSCRIPTION</a:t>
              </a:r>
            </a:p>
          </p:txBody>
        </p:sp>
        <p:sp>
          <p:nvSpPr>
            <p:cNvPr id="29" name="TextBox 28">
              <a:extLst>
                <a:ext uri="{FF2B5EF4-FFF2-40B4-BE49-F238E27FC236}">
                  <a16:creationId xmlns:a16="http://schemas.microsoft.com/office/drawing/2014/main" id="{787EFA2A-A731-494E-A693-1F9CD3F94EF6}"/>
                </a:ext>
              </a:extLst>
            </p:cNvPr>
            <p:cNvSpPr txBox="1"/>
            <p:nvPr/>
          </p:nvSpPr>
          <p:spPr>
            <a:xfrm>
              <a:off x="7909279" y="209895"/>
              <a:ext cx="53208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1050" kern="0">
                  <a:solidFill>
                    <a:srgbClr val="8BBDDD"/>
                  </a:solidFill>
                  <a:latin typeface="Arial" panose="020B0604020202020204" pitchFamily="34" charset="0"/>
                  <a:ea typeface="Source Sans Pro"/>
                  <a:cs typeface="Arial" panose="020B0604020202020204" pitchFamily="34" charset="0"/>
                  <a:sym typeface="Source Sans Pro"/>
                </a:rPr>
                <a:t>Forum</a:t>
              </a:r>
            </a:p>
          </p:txBody>
        </p:sp>
        <p:sp>
          <p:nvSpPr>
            <p:cNvPr id="32" name="TextBox 31">
              <a:extLst>
                <a:ext uri="{FF2B5EF4-FFF2-40B4-BE49-F238E27FC236}">
                  <a16:creationId xmlns:a16="http://schemas.microsoft.com/office/drawing/2014/main" id="{CC818ECC-7CD1-409F-A634-AF0320EF020E}"/>
                </a:ext>
              </a:extLst>
            </p:cNvPr>
            <p:cNvSpPr txBox="1"/>
            <p:nvPr/>
          </p:nvSpPr>
          <p:spPr>
            <a:xfrm>
              <a:off x="4699445" y="942806"/>
              <a:ext cx="3270290" cy="184666"/>
            </a:xfrm>
            <a:prstGeom prst="rect">
              <a:avLst/>
            </a:prstGeom>
            <a:noFill/>
          </p:spPr>
          <p:txBody>
            <a:bodyPr wrap="square" lIns="0" tIns="0" rIns="0" bIns="0" rtlCol="0">
              <a:normAutofit/>
            </a:bodyPr>
            <a:lstStyle/>
            <a:p>
              <a:pPr rtl="0"/>
              <a:r>
                <a:rPr lang="fr" sz="1200">
                  <a:solidFill>
                    <a:schemeClr val="tx1">
                      <a:lumMod val="65000"/>
                      <a:lumOff val="35000"/>
                    </a:schemeClr>
                  </a:solidFill>
                  <a:latin typeface="Arial" panose="020B0604020202020204" pitchFamily="34" charset="0"/>
                  <a:cs typeface="Arial" panose="020B0604020202020204" pitchFamily="34" charset="0"/>
                </a:rPr>
                <a:t>Télécharger les normes</a:t>
              </a:r>
            </a:p>
          </p:txBody>
        </p:sp>
        <p:sp>
          <p:nvSpPr>
            <p:cNvPr id="34" name="TextBox 33">
              <a:extLst>
                <a:ext uri="{FF2B5EF4-FFF2-40B4-BE49-F238E27FC236}">
                  <a16:creationId xmlns:a16="http://schemas.microsoft.com/office/drawing/2014/main" id="{DF74543A-18F9-4F29-8CA6-439DB9FC8F03}"/>
                </a:ext>
              </a:extLst>
            </p:cNvPr>
            <p:cNvSpPr txBox="1"/>
            <p:nvPr/>
          </p:nvSpPr>
          <p:spPr>
            <a:xfrm>
              <a:off x="4692377" y="1573187"/>
              <a:ext cx="3270290" cy="184666"/>
            </a:xfrm>
            <a:prstGeom prst="rect">
              <a:avLst/>
            </a:prstGeom>
            <a:noFill/>
          </p:spPr>
          <p:txBody>
            <a:bodyPr wrap="square" lIns="0" tIns="0" rIns="0" bIns="0" rtlCol="0">
              <a:normAutofit fontScale="85000" lnSpcReduction="10000"/>
            </a:bodyPr>
            <a:lstStyle/>
            <a:p>
              <a:pPr rtl="0"/>
              <a:r>
                <a:rPr lang="fr" sz="1200">
                  <a:solidFill>
                    <a:schemeClr val="tx1">
                      <a:lumMod val="65000"/>
                      <a:lumOff val="35000"/>
                    </a:schemeClr>
                  </a:solidFill>
                  <a:latin typeface="Arial" panose="020B0604020202020204" pitchFamily="34" charset="0"/>
                  <a:cs typeface="Arial" panose="020B0604020202020204" pitchFamily="34" charset="0"/>
                </a:rPr>
                <a:t>La technologie des toilettes réinventée en développement</a:t>
              </a:r>
            </a:p>
          </p:txBody>
        </p:sp>
        <p:sp>
          <p:nvSpPr>
            <p:cNvPr id="36" name="TextBox 35">
              <a:extLst>
                <a:ext uri="{FF2B5EF4-FFF2-40B4-BE49-F238E27FC236}">
                  <a16:creationId xmlns:a16="http://schemas.microsoft.com/office/drawing/2014/main" id="{C4EB94FC-7D5F-4D25-AEAE-38EC7369B601}"/>
                </a:ext>
              </a:extLst>
            </p:cNvPr>
            <p:cNvSpPr txBox="1"/>
            <p:nvPr/>
          </p:nvSpPr>
          <p:spPr>
            <a:xfrm>
              <a:off x="4692610" y="1874630"/>
              <a:ext cx="3270290" cy="184666"/>
            </a:xfrm>
            <a:prstGeom prst="rect">
              <a:avLst/>
            </a:prstGeom>
            <a:noFill/>
          </p:spPr>
          <p:txBody>
            <a:bodyPr wrap="square" lIns="0" tIns="0" rIns="0" bIns="0" rtlCol="0">
              <a:normAutofit fontScale="55000" lnSpcReduction="20000"/>
            </a:bodyPr>
            <a:lstStyle/>
            <a:p>
              <a:pPr rtl="0"/>
              <a:r>
                <a:rPr lang="fr" sz="1200">
                  <a:solidFill>
                    <a:schemeClr val="tx1">
                      <a:lumMod val="65000"/>
                      <a:lumOff val="35000"/>
                    </a:schemeClr>
                  </a:solidFill>
                  <a:latin typeface="Arial" panose="020B0604020202020204" pitchFamily="34" charset="0"/>
                  <a:cs typeface="Arial" panose="020B0604020202020204" pitchFamily="34" charset="0"/>
                </a:rPr>
                <a:t>Plateforme technologique d’assainissement (en anglais « STeP » pour « Sanitation Technology Platform »)</a:t>
              </a:r>
            </a:p>
          </p:txBody>
        </p:sp>
        <p:sp>
          <p:nvSpPr>
            <p:cNvPr id="38" name="TextBox 37">
              <a:extLst>
                <a:ext uri="{FF2B5EF4-FFF2-40B4-BE49-F238E27FC236}">
                  <a16:creationId xmlns:a16="http://schemas.microsoft.com/office/drawing/2014/main" id="{756E167D-0505-4374-AA42-F910E127B89D}"/>
                </a:ext>
              </a:extLst>
            </p:cNvPr>
            <p:cNvSpPr txBox="1"/>
            <p:nvPr/>
          </p:nvSpPr>
          <p:spPr>
            <a:xfrm>
              <a:off x="4692611" y="1261331"/>
              <a:ext cx="3277407" cy="184666"/>
            </a:xfrm>
            <a:prstGeom prst="rect">
              <a:avLst/>
            </a:prstGeom>
            <a:noFill/>
          </p:spPr>
          <p:txBody>
            <a:bodyPr wrap="square" lIns="0" tIns="0" rIns="0" bIns="0" rtlCol="0">
              <a:normAutofit/>
            </a:bodyPr>
            <a:lstStyle/>
            <a:p>
              <a:pPr rtl="0"/>
              <a:r>
                <a:rPr lang="fr" sz="1200">
                  <a:solidFill>
                    <a:schemeClr val="tx1">
                      <a:lumMod val="65000"/>
                      <a:lumOff val="35000"/>
                    </a:schemeClr>
                  </a:solidFill>
                  <a:latin typeface="Arial" panose="020B0604020202020204" pitchFamily="34" charset="0"/>
                  <a:cs typeface="Arial" panose="020B0604020202020204" pitchFamily="34" charset="0"/>
                </a:rPr>
                <a:t>Outils de communication </a:t>
              </a:r>
              <a:r>
                <a:rPr lang="fr" sz="1100">
                  <a:solidFill>
                    <a:schemeClr val="tx1">
                      <a:lumMod val="65000"/>
                      <a:lumOff val="35000"/>
                    </a:schemeClr>
                  </a:solidFill>
                  <a:latin typeface="Arial" panose="020B0604020202020204" pitchFamily="34" charset="0"/>
                  <a:cs typeface="Arial" panose="020B0604020202020204" pitchFamily="34" charset="0"/>
                  <a:sym typeface="Wingdings 3" panose="05040102010807070707" pitchFamily="18" charset="2"/>
                </a:rPr>
                <a:t></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989E256-0F1C-43DA-B516-E3AA418A2643}"/>
                </a:ext>
              </a:extLst>
            </p:cNvPr>
            <p:cNvSpPr txBox="1"/>
            <p:nvPr/>
          </p:nvSpPr>
          <p:spPr>
            <a:xfrm>
              <a:off x="4699445" y="2189669"/>
              <a:ext cx="3270290" cy="184666"/>
            </a:xfrm>
            <a:prstGeom prst="rect">
              <a:avLst/>
            </a:prstGeom>
            <a:noFill/>
          </p:spPr>
          <p:txBody>
            <a:bodyPr wrap="square" lIns="0" tIns="0" rIns="0" bIns="0" rtlCol="0">
              <a:normAutofit/>
            </a:bodyPr>
            <a:lstStyle/>
            <a:p>
              <a:pPr rtl="0"/>
              <a:r>
                <a:rPr lang="fr" sz="1200">
                  <a:solidFill>
                    <a:schemeClr val="tx1">
                      <a:lumMod val="65000"/>
                      <a:lumOff val="35000"/>
                    </a:schemeClr>
                  </a:solidFill>
                  <a:latin typeface="Arial" panose="020B0604020202020204" pitchFamily="34" charset="0"/>
                  <a:cs typeface="Arial" panose="020B0604020202020204" pitchFamily="34" charset="0"/>
                </a:rPr>
                <a:t>Partenaires technologiques</a:t>
              </a:r>
            </a:p>
          </p:txBody>
        </p:sp>
        <p:sp>
          <p:nvSpPr>
            <p:cNvPr id="42" name="TextBox 41">
              <a:extLst>
                <a:ext uri="{FF2B5EF4-FFF2-40B4-BE49-F238E27FC236}">
                  <a16:creationId xmlns:a16="http://schemas.microsoft.com/office/drawing/2014/main" id="{AFE65B61-07A5-4ACE-ACDD-87595C187D11}"/>
                </a:ext>
              </a:extLst>
            </p:cNvPr>
            <p:cNvSpPr txBox="1"/>
            <p:nvPr/>
          </p:nvSpPr>
          <p:spPr>
            <a:xfrm>
              <a:off x="4692610" y="2501525"/>
              <a:ext cx="3270290" cy="184666"/>
            </a:xfrm>
            <a:prstGeom prst="rect">
              <a:avLst/>
            </a:prstGeom>
            <a:noFill/>
          </p:spPr>
          <p:txBody>
            <a:bodyPr wrap="square" lIns="0" tIns="0" rIns="0" bIns="0" rtlCol="0">
              <a:normAutofit/>
            </a:bodyPr>
            <a:lstStyle/>
            <a:p>
              <a:pPr rtl="0"/>
              <a:r>
                <a:rPr lang="fr" sz="1200">
                  <a:solidFill>
                    <a:schemeClr val="tx1">
                      <a:lumMod val="65000"/>
                      <a:lumOff val="35000"/>
                    </a:schemeClr>
                  </a:solidFill>
                  <a:latin typeface="Arial" panose="020B0604020202020204" pitchFamily="34" charset="0"/>
                  <a:cs typeface="Arial" panose="020B0604020202020204" pitchFamily="34" charset="0"/>
                </a:rPr>
                <a:t>Contactez-nous</a:t>
              </a:r>
            </a:p>
          </p:txBody>
        </p:sp>
        <p:sp>
          <p:nvSpPr>
            <p:cNvPr id="43" name="TextBox 42">
              <a:extLst>
                <a:ext uri="{FF2B5EF4-FFF2-40B4-BE49-F238E27FC236}">
                  <a16:creationId xmlns:a16="http://schemas.microsoft.com/office/drawing/2014/main" id="{5E7BF390-710A-4B91-8842-ABE000FEBA32}"/>
                </a:ext>
              </a:extLst>
            </p:cNvPr>
            <p:cNvSpPr txBox="1"/>
            <p:nvPr/>
          </p:nvSpPr>
          <p:spPr>
            <a:xfrm>
              <a:off x="8299430" y="1280297"/>
              <a:ext cx="1520845" cy="184666"/>
            </a:xfrm>
            <a:prstGeom prst="rect">
              <a:avLst/>
            </a:prstGeom>
            <a:noFill/>
          </p:spPr>
          <p:txBody>
            <a:bodyPr wrap="square" lIns="0" tIns="0" rIns="0" bIns="0" rtlCol="0">
              <a:normAutofit/>
            </a:bodyPr>
            <a:lstStyle/>
            <a:p>
              <a:r>
                <a:rPr lang="fr-FR" sz="1000" dirty="0">
                  <a:solidFill>
                    <a:schemeClr val="tx1">
                      <a:lumMod val="65000"/>
                      <a:lumOff val="35000"/>
                    </a:schemeClr>
                  </a:solidFill>
                  <a:latin typeface="Arial" panose="020B0604020202020204" pitchFamily="34" charset="0"/>
                  <a:cs typeface="Arial" panose="020B0604020202020204" pitchFamily="34" charset="0"/>
                </a:rPr>
                <a:t>Boîte à outils en anglais</a:t>
              </a:r>
              <a:endParaRPr lang="fr"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CC953D77-0725-43FE-8DC6-554448926F4B}"/>
                </a:ext>
              </a:extLst>
            </p:cNvPr>
            <p:cNvSpPr txBox="1"/>
            <p:nvPr/>
          </p:nvSpPr>
          <p:spPr>
            <a:xfrm>
              <a:off x="8299430" y="1603685"/>
              <a:ext cx="1520845" cy="184666"/>
            </a:xfrm>
            <a:prstGeom prst="rect">
              <a:avLst/>
            </a:prstGeom>
            <a:noFill/>
          </p:spPr>
          <p:txBody>
            <a:bodyPr wrap="square" lIns="0" tIns="0" rIns="0" bIns="0" rtlCol="0">
              <a:noAutofit/>
            </a:bodyPr>
            <a:lstStyle/>
            <a:p>
              <a:pPr rtl="0"/>
              <a:r>
                <a:rPr lang="fr" sz="1000" dirty="0">
                  <a:solidFill>
                    <a:schemeClr val="tx1">
                      <a:lumMod val="65000"/>
                      <a:lumOff val="35000"/>
                    </a:schemeClr>
                  </a:solidFill>
                  <a:latin typeface="Arial" panose="020B0604020202020204" pitchFamily="34" charset="0"/>
                  <a:cs typeface="Arial" panose="020B0604020202020204" pitchFamily="34" charset="0"/>
                </a:rPr>
                <a:t>Boîte à outils en français</a:t>
              </a:r>
            </a:p>
          </p:txBody>
        </p:sp>
        <p:sp>
          <p:nvSpPr>
            <p:cNvPr id="45" name="TextBox 44">
              <a:extLst>
                <a:ext uri="{FF2B5EF4-FFF2-40B4-BE49-F238E27FC236}">
                  <a16:creationId xmlns:a16="http://schemas.microsoft.com/office/drawing/2014/main" id="{F9772372-34B0-4125-955F-43CB2A92BB4F}"/>
                </a:ext>
              </a:extLst>
            </p:cNvPr>
            <p:cNvSpPr txBox="1"/>
            <p:nvPr/>
          </p:nvSpPr>
          <p:spPr>
            <a:xfrm>
              <a:off x="8299430" y="1902900"/>
              <a:ext cx="1520845" cy="184666"/>
            </a:xfrm>
            <a:prstGeom prst="rect">
              <a:avLst/>
            </a:prstGeom>
            <a:noFill/>
          </p:spPr>
          <p:txBody>
            <a:bodyPr wrap="square" lIns="0" tIns="0" rIns="0" bIns="0" rtlCol="0">
              <a:normAutofit fontScale="85000" lnSpcReduction="10000"/>
            </a:bodyPr>
            <a:lstStyle/>
            <a:p>
              <a:pPr rtl="0"/>
              <a:r>
                <a:rPr lang="fr" sz="1200" dirty="0">
                  <a:solidFill>
                    <a:schemeClr val="tx1">
                      <a:lumMod val="65000"/>
                      <a:lumOff val="35000"/>
                    </a:schemeClr>
                  </a:solidFill>
                  <a:latin typeface="Arial" panose="020B0604020202020204" pitchFamily="34" charset="0"/>
                  <a:cs typeface="Arial" panose="020B0604020202020204" pitchFamily="34" charset="0"/>
                </a:rPr>
                <a:t>Boîte à outils en portugais</a:t>
              </a:r>
            </a:p>
          </p:txBody>
        </p:sp>
        <p:sp>
          <p:nvSpPr>
            <p:cNvPr id="46" name="TextBox 45">
              <a:extLst>
                <a:ext uri="{FF2B5EF4-FFF2-40B4-BE49-F238E27FC236}">
                  <a16:creationId xmlns:a16="http://schemas.microsoft.com/office/drawing/2014/main" id="{4EBF28A9-C12B-4A70-BCB5-38193F14FBC3}"/>
                </a:ext>
              </a:extLst>
            </p:cNvPr>
            <p:cNvSpPr txBox="1"/>
            <p:nvPr/>
          </p:nvSpPr>
          <p:spPr>
            <a:xfrm>
              <a:off x="8299430" y="2216527"/>
              <a:ext cx="1520845" cy="184666"/>
            </a:xfrm>
            <a:prstGeom prst="rect">
              <a:avLst/>
            </a:prstGeom>
            <a:noFill/>
          </p:spPr>
          <p:txBody>
            <a:bodyPr wrap="square" lIns="0" tIns="0" rIns="0" bIns="0" rtlCol="0">
              <a:normAutofit/>
            </a:bodyPr>
            <a:lstStyle/>
            <a:p>
              <a:pPr rtl="0"/>
              <a:r>
                <a:rPr lang="fr" sz="1000" dirty="0">
                  <a:solidFill>
                    <a:schemeClr val="tx1">
                      <a:lumMod val="65000"/>
                      <a:lumOff val="35000"/>
                    </a:schemeClr>
                  </a:solidFill>
                  <a:latin typeface="Arial" panose="020B0604020202020204" pitchFamily="34" charset="0"/>
                  <a:cs typeface="Arial" panose="020B0604020202020204" pitchFamily="34" charset="0"/>
                </a:rPr>
                <a:t>Boîte à outils en chinois</a:t>
              </a:r>
            </a:p>
          </p:txBody>
        </p:sp>
      </p:grpSp>
      <p:grpSp>
        <p:nvGrpSpPr>
          <p:cNvPr id="50" name="Group 49">
            <a:extLst>
              <a:ext uri="{FF2B5EF4-FFF2-40B4-BE49-F238E27FC236}">
                <a16:creationId xmlns:a16="http://schemas.microsoft.com/office/drawing/2014/main" id="{F9ABDE49-4E37-4E78-A911-55B50D6BF75A}"/>
              </a:ext>
            </a:extLst>
          </p:cNvPr>
          <p:cNvGrpSpPr/>
          <p:nvPr/>
        </p:nvGrpSpPr>
        <p:grpSpPr>
          <a:xfrm>
            <a:off x="-16004" y="2962036"/>
            <a:ext cx="12192000" cy="876299"/>
            <a:chOff x="-16004" y="2962036"/>
            <a:chExt cx="12192000" cy="876299"/>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p:blipFill>
          <p:spPr>
            <a:xfrm>
              <a:off x="-16004" y="2962036"/>
              <a:ext cx="12192000" cy="876299"/>
            </a:xfrm>
            <a:prstGeom prst="rect">
              <a:avLst/>
            </a:prstGeom>
          </p:spPr>
        </p:pic>
        <p:sp>
          <p:nvSpPr>
            <p:cNvPr id="49" name="TextBox 48">
              <a:extLst>
                <a:ext uri="{FF2B5EF4-FFF2-40B4-BE49-F238E27FC236}">
                  <a16:creationId xmlns:a16="http://schemas.microsoft.com/office/drawing/2014/main" id="{822B1A13-A682-4D11-8C31-CE1E1F7EE4E9}"/>
                </a:ext>
              </a:extLst>
            </p:cNvPr>
            <p:cNvSpPr txBox="1"/>
            <p:nvPr/>
          </p:nvSpPr>
          <p:spPr>
            <a:xfrm>
              <a:off x="3378118" y="3177554"/>
              <a:ext cx="5232482" cy="369332"/>
            </a:xfrm>
            <a:prstGeom prst="rect">
              <a:avLst/>
            </a:prstGeom>
            <a:noFill/>
          </p:spPr>
          <p:txBody>
            <a:bodyPr wrap="square" lIns="0" tIns="0" rIns="0" bIns="0" rtlCol="0">
              <a:normAutofit/>
            </a:bodyPr>
            <a:lstStyle/>
            <a:p>
              <a:pPr algn="ctr" rtl="0"/>
              <a:r>
                <a:rPr lang="fr" sz="2400" b="0" i="0">
                  <a:solidFill>
                    <a:srgbClr val="3398DC"/>
                  </a:solidFill>
                  <a:effectLst/>
                  <a:latin typeface="Arial" panose="020B0604020202020204" pitchFamily="34" charset="0"/>
                  <a:cs typeface="Arial" panose="020B0604020202020204" pitchFamily="34" charset="0"/>
                </a:rPr>
                <a:t>Outils de communication</a:t>
              </a:r>
              <a:endParaRPr lang="en-US" sz="2400" dirty="0">
                <a:solidFill>
                  <a:schemeClr val="tx1">
                    <a:lumMod val="65000"/>
                    <a:lumOff val="35000"/>
                  </a:schemeClr>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1A08EFA8-E4A4-4D81-976D-146C86D0C9CF}"/>
              </a:ext>
            </a:extLst>
          </p:cNvPr>
          <p:cNvGrpSpPr/>
          <p:nvPr/>
        </p:nvGrpSpPr>
        <p:grpSpPr>
          <a:xfrm>
            <a:off x="3745065" y="4097594"/>
            <a:ext cx="5619474" cy="2140416"/>
            <a:chOff x="3745065" y="4097594"/>
            <a:chExt cx="5619474" cy="2140416"/>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p:blipFill>
          <p:spPr>
            <a:xfrm>
              <a:off x="3745065" y="4097594"/>
              <a:ext cx="5619474" cy="2133494"/>
            </a:xfrm>
            <a:prstGeom prst="rect">
              <a:avLst/>
            </a:prstGeom>
          </p:spPr>
        </p:pic>
        <p:sp>
          <p:nvSpPr>
            <p:cNvPr id="52" name="TextBox 51">
              <a:extLst>
                <a:ext uri="{FF2B5EF4-FFF2-40B4-BE49-F238E27FC236}">
                  <a16:creationId xmlns:a16="http://schemas.microsoft.com/office/drawing/2014/main" id="{F6797904-7C76-4E3A-BC90-13901AA8CC0D}"/>
                </a:ext>
              </a:extLst>
            </p:cNvPr>
            <p:cNvSpPr txBox="1"/>
            <p:nvPr/>
          </p:nvSpPr>
          <p:spPr>
            <a:xfrm>
              <a:off x="3814670" y="4132960"/>
              <a:ext cx="5232482" cy="169277"/>
            </a:xfrm>
            <a:prstGeom prst="rect">
              <a:avLst/>
            </a:prstGeom>
            <a:noFill/>
          </p:spPr>
          <p:txBody>
            <a:bodyPr wrap="square" lIns="0" tIns="0" rIns="0" bIns="0" rtlCol="0">
              <a:normAutofit/>
            </a:bodyPr>
            <a:lstStyle/>
            <a:p>
              <a:pPr algn="l" rtl="0"/>
              <a:r>
                <a:rPr lang="fr" sz="1100" b="0" i="0">
                  <a:solidFill>
                    <a:srgbClr val="3398DC"/>
                  </a:solidFill>
                  <a:effectLst/>
                  <a:latin typeface="Arial" panose="020B0604020202020204" pitchFamily="34" charset="0"/>
                  <a:cs typeface="Arial" panose="020B0604020202020204" pitchFamily="34" charset="0"/>
                </a:rPr>
                <a:t>Boîtes à outils des normes d’assainissement autonome (NSS)</a:t>
              </a:r>
            </a:p>
          </p:txBody>
        </p:sp>
        <p:sp>
          <p:nvSpPr>
            <p:cNvPr id="53" name="TextBox 52">
              <a:extLst>
                <a:ext uri="{FF2B5EF4-FFF2-40B4-BE49-F238E27FC236}">
                  <a16:creationId xmlns:a16="http://schemas.microsoft.com/office/drawing/2014/main" id="{71A70365-0D77-46BA-A1B4-E36E68AE241E}"/>
                </a:ext>
              </a:extLst>
            </p:cNvPr>
            <p:cNvSpPr txBox="1"/>
            <p:nvPr/>
          </p:nvSpPr>
          <p:spPr>
            <a:xfrm>
              <a:off x="3814670" y="4513252"/>
              <a:ext cx="5232482" cy="92333"/>
            </a:xfrm>
            <a:prstGeom prst="rect">
              <a:avLst/>
            </a:prstGeom>
            <a:noFill/>
          </p:spPr>
          <p:txBody>
            <a:bodyPr wrap="square" lIns="0" tIns="0" rIns="0" bIns="0" rtlCol="0">
              <a:normAutofit fontScale="85000" lnSpcReduction="10000"/>
            </a:bodyPr>
            <a:lstStyle/>
            <a:p>
              <a:pPr algn="l" rtl="0"/>
              <a:r>
                <a:rPr lang="fr" sz="600" b="0" i="0">
                  <a:solidFill>
                    <a:srgbClr val="333333"/>
                  </a:solidFill>
                  <a:effectLst/>
                  <a:latin typeface="Arial" panose="020B0604020202020204" pitchFamily="34" charset="0"/>
                  <a:cs typeface="Arial" panose="020B0604020202020204" pitchFamily="34" charset="0"/>
                </a:rPr>
                <a:t>Cliquez sur la langue de votre choix ci-dessous pour télécharger une vue d’ensemble, des supports médias, des ateliers et du matériel de formation sur les normes NSS.</a:t>
              </a:r>
              <a:endParaRPr lang="en-US" sz="600" b="0" i="0" dirty="0">
                <a:solidFill>
                  <a:srgbClr val="3398DC"/>
                </a:solidFill>
                <a:effectLst/>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77E575EC-F3A5-4C93-9054-5F3A4E8922BD}"/>
                </a:ext>
              </a:extLst>
            </p:cNvPr>
            <p:cNvSpPr txBox="1"/>
            <p:nvPr/>
          </p:nvSpPr>
          <p:spPr>
            <a:xfrm>
              <a:off x="3908288" y="4838031"/>
              <a:ext cx="728005" cy="100027"/>
            </a:xfrm>
            <a:prstGeom prst="rect">
              <a:avLst/>
            </a:prstGeom>
            <a:noFill/>
          </p:spPr>
          <p:txBody>
            <a:bodyPr wrap="square" lIns="0" tIns="0" rIns="0" bIns="0" rtlCol="0">
              <a:normAutofit fontScale="77500" lnSpcReduction="20000"/>
            </a:bodyPr>
            <a:lstStyle/>
            <a:p>
              <a:pPr algn="ctr"/>
              <a:r>
                <a:rPr lang="fr-FR" sz="650" dirty="0">
                  <a:solidFill>
                    <a:schemeClr val="bg1"/>
                  </a:solidFill>
                  <a:latin typeface="Arial" panose="020B0604020202020204" pitchFamily="34" charset="0"/>
                  <a:cs typeface="Arial" panose="020B0604020202020204" pitchFamily="34" charset="0"/>
                </a:rPr>
                <a:t>Boîte à outils en anglais</a:t>
              </a:r>
              <a:endParaRPr lang="fr" sz="650" b="0" i="0" dirty="0">
                <a:solidFill>
                  <a:schemeClr val="bg1"/>
                </a:solidFill>
                <a:effectLst/>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FE74A1AE-C2EC-4D97-A112-98434BBC891B}"/>
                </a:ext>
              </a:extLst>
            </p:cNvPr>
            <p:cNvSpPr txBox="1"/>
            <p:nvPr/>
          </p:nvSpPr>
          <p:spPr>
            <a:xfrm>
              <a:off x="4975499" y="4838031"/>
              <a:ext cx="1068114" cy="100027"/>
            </a:xfrm>
            <a:prstGeom prst="rect">
              <a:avLst/>
            </a:prstGeom>
            <a:noFill/>
          </p:spPr>
          <p:txBody>
            <a:bodyPr wrap="square" lIns="0" tIns="0" rIns="0" bIns="0" rtlCol="0">
              <a:normAutofit/>
            </a:bodyPr>
            <a:lstStyle/>
            <a:p>
              <a:pPr algn="ctr" rtl="0"/>
              <a:r>
                <a:rPr lang="fr" sz="650">
                  <a:solidFill>
                    <a:schemeClr val="bg1"/>
                  </a:solidFill>
                  <a:latin typeface="Arial" panose="020B0604020202020204" pitchFamily="34" charset="0"/>
                  <a:cs typeface="Arial" panose="020B0604020202020204" pitchFamily="34" charset="0"/>
                </a:rPr>
                <a:t>Boîte à outils Français</a:t>
              </a:r>
              <a:endParaRPr lang="en-US" sz="650" dirty="0">
                <a:solidFill>
                  <a:schemeClr val="bg1"/>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484C0F68-3AB4-462C-B0F3-8577B8E8829A}"/>
                </a:ext>
              </a:extLst>
            </p:cNvPr>
            <p:cNvSpPr txBox="1"/>
            <p:nvPr/>
          </p:nvSpPr>
          <p:spPr>
            <a:xfrm>
              <a:off x="6382819" y="4838031"/>
              <a:ext cx="1488006" cy="100027"/>
            </a:xfrm>
            <a:prstGeom prst="rect">
              <a:avLst/>
            </a:prstGeom>
            <a:noFill/>
          </p:spPr>
          <p:txBody>
            <a:bodyPr wrap="square" lIns="0" tIns="0" rIns="0" bIns="0" rtlCol="0">
              <a:normAutofit/>
            </a:bodyPr>
            <a:lstStyle/>
            <a:p>
              <a:pPr algn="ctr" rtl="0"/>
              <a:r>
                <a:rPr lang="fr" sz="650">
                  <a:solidFill>
                    <a:schemeClr val="bg1"/>
                  </a:solidFill>
                  <a:latin typeface="Arial" panose="020B0604020202020204" pitchFamily="34" charset="0"/>
                  <a:cs typeface="Arial" panose="020B0604020202020204" pitchFamily="34" charset="0"/>
                </a:rPr>
                <a:t>Conjunto de ferramentas em português</a:t>
              </a:r>
              <a:endParaRPr lang="en-US" sz="650" dirty="0">
                <a:solidFill>
                  <a:schemeClr val="bg1"/>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75C381FD-FC02-4687-82D4-3BAA74C62AB9}"/>
                </a:ext>
              </a:extLst>
            </p:cNvPr>
            <p:cNvSpPr txBox="1"/>
            <p:nvPr/>
          </p:nvSpPr>
          <p:spPr>
            <a:xfrm>
              <a:off x="8214794" y="4838031"/>
              <a:ext cx="554556" cy="100027"/>
            </a:xfrm>
            <a:prstGeom prst="rect">
              <a:avLst/>
            </a:prstGeom>
            <a:noFill/>
          </p:spPr>
          <p:txBody>
            <a:bodyPr wrap="square" lIns="0" tIns="0" rIns="0" bIns="0" rtlCol="0">
              <a:normAutofit/>
            </a:bodyPr>
            <a:lstStyle/>
            <a:p>
              <a:pPr algn="ctr" rtl="0"/>
              <a:r>
                <a:rPr lang="fr" sz="650">
                  <a:solidFill>
                    <a:schemeClr val="bg1"/>
                  </a:solidFill>
                  <a:latin typeface="Arial" panose="020B0604020202020204" pitchFamily="34" charset="0"/>
                  <a:cs typeface="Arial" panose="020B0604020202020204" pitchFamily="34" charset="0"/>
                </a:rPr>
                <a:t>英语 工具箱</a:t>
              </a:r>
              <a:endParaRPr lang="en-US" sz="650" dirty="0">
                <a:solidFill>
                  <a:schemeClr val="bg1"/>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20C7C286-76C1-4EE1-A662-CFA61F463B93}"/>
                </a:ext>
              </a:extLst>
            </p:cNvPr>
            <p:cNvSpPr txBox="1"/>
            <p:nvPr/>
          </p:nvSpPr>
          <p:spPr>
            <a:xfrm>
              <a:off x="3817844" y="5244789"/>
              <a:ext cx="5232482" cy="993221"/>
            </a:xfrm>
            <a:prstGeom prst="rect">
              <a:avLst/>
            </a:prstGeom>
            <a:noFill/>
          </p:spPr>
          <p:txBody>
            <a:bodyPr wrap="square" lIns="0" tIns="0" rIns="0" bIns="0" rtlCol="0">
              <a:normAutofit lnSpcReduction="10000"/>
            </a:bodyPr>
            <a:lstStyle/>
            <a:p>
              <a:pPr rtl="0"/>
              <a:r>
                <a:rPr lang="fr" sz="600">
                  <a:solidFill>
                    <a:srgbClr val="333333"/>
                  </a:solidFill>
                  <a:latin typeface="Arial" panose="020B0604020202020204" pitchFamily="34" charset="0"/>
                  <a:cs typeface="Arial" panose="020B0604020202020204" pitchFamily="34" charset="0"/>
                </a:rPr>
                <a:t>Tous les documents de la boîte à outils sont conçus comme des points de référence et peuvent être utilisés par les groupes suivants ou servir à leur formation :</a:t>
              </a:r>
            </a:p>
            <a:p>
              <a:pPr marL="228600" indent="-114300" rtl="0">
                <a:lnSpc>
                  <a:spcPct val="114000"/>
                </a:lnSpc>
                <a:spcBef>
                  <a:spcPts val="1000"/>
                </a:spcBef>
                <a:buFont typeface="Symbol" panose="05050102010706020507" pitchFamily="18" charset="2"/>
                <a:buChar char="·"/>
              </a:pPr>
              <a:r>
                <a:rPr lang="fr" sz="600">
                  <a:solidFill>
                    <a:srgbClr val="333333"/>
                  </a:solidFill>
                  <a:latin typeface="Arial" panose="020B0604020202020204" pitchFamily="34" charset="0"/>
                  <a:cs typeface="Arial" panose="020B0604020202020204" pitchFamily="34" charset="0"/>
                </a:rPr>
                <a:t>Organismes nationaux de normalisation</a:t>
              </a:r>
            </a:p>
            <a:p>
              <a:pPr marL="228600" indent="-114300" rtl="0">
                <a:lnSpc>
                  <a:spcPct val="114000"/>
                </a:lnSpc>
                <a:buFont typeface="Symbol" panose="05050102010706020507" pitchFamily="18" charset="2"/>
                <a:buChar char="·"/>
              </a:pPr>
              <a:r>
                <a:rPr lang="fr" sz="600">
                  <a:solidFill>
                    <a:srgbClr val="333333"/>
                  </a:solidFill>
                  <a:latin typeface="Arial" panose="020B0604020202020204" pitchFamily="34" charset="0"/>
                  <a:cs typeface="Arial" panose="020B0604020202020204" pitchFamily="34" charset="0"/>
                </a:rPr>
                <a:t>Décideurs politiques</a:t>
              </a:r>
            </a:p>
            <a:p>
              <a:pPr marL="228600" indent="-114300" rtl="0">
                <a:lnSpc>
                  <a:spcPct val="114000"/>
                </a:lnSpc>
                <a:buFont typeface="Symbol" panose="05050102010706020507" pitchFamily="18" charset="2"/>
                <a:buChar char="·"/>
              </a:pPr>
              <a:r>
                <a:rPr lang="fr" sz="600">
                  <a:solidFill>
                    <a:srgbClr val="333333"/>
                  </a:solidFill>
                  <a:latin typeface="Arial" panose="020B0604020202020204" pitchFamily="34" charset="0"/>
                  <a:cs typeface="Arial" panose="020B0604020202020204" pitchFamily="34" charset="0"/>
                </a:rPr>
                <a:t>Régulateurs</a:t>
              </a:r>
            </a:p>
            <a:p>
              <a:pPr marL="228600" indent="-114300" rtl="0">
                <a:lnSpc>
                  <a:spcPct val="114000"/>
                </a:lnSpc>
                <a:buFont typeface="Symbol" panose="05050102010706020507" pitchFamily="18" charset="2"/>
                <a:buChar char="·"/>
              </a:pPr>
              <a:r>
                <a:rPr lang="fr" sz="600">
                  <a:solidFill>
                    <a:srgbClr val="333333"/>
                  </a:solidFill>
                  <a:latin typeface="Arial" panose="020B0604020202020204" pitchFamily="34" charset="0"/>
                  <a:cs typeface="Arial" panose="020B0604020202020204" pitchFamily="34" charset="0"/>
                </a:rPr>
                <a:t>Grand public</a:t>
              </a:r>
            </a:p>
            <a:p>
              <a:pPr marL="228600" indent="-114300" rtl="0">
                <a:lnSpc>
                  <a:spcPct val="114000"/>
                </a:lnSpc>
                <a:buFont typeface="Symbol" panose="05050102010706020507" pitchFamily="18" charset="2"/>
                <a:buChar char="·"/>
              </a:pPr>
              <a:r>
                <a:rPr lang="fr" sz="600">
                  <a:solidFill>
                    <a:srgbClr val="333333"/>
                  </a:solidFill>
                  <a:latin typeface="Arial" panose="020B0604020202020204" pitchFamily="34" charset="0"/>
                  <a:cs typeface="Arial" panose="020B0604020202020204" pitchFamily="34" charset="0"/>
                </a:rPr>
                <a:t>Tout autre acteur du secteur de l’EAH (ONG, universités, secteur privé, etc.)</a:t>
              </a:r>
            </a:p>
            <a:p>
              <a:pPr rtl="0">
                <a:spcBef>
                  <a:spcPts val="1000"/>
                </a:spcBef>
              </a:pPr>
              <a:r>
                <a:rPr lang="fr" sz="600">
                  <a:solidFill>
                    <a:srgbClr val="333333"/>
                  </a:solidFill>
                  <a:latin typeface="Arial" panose="020B0604020202020204" pitchFamily="34" charset="0"/>
                  <a:cs typeface="Arial" panose="020B0604020202020204" pitchFamily="34" charset="0"/>
                </a:rPr>
                <a:t>Veuillez les adapter et les utiliser selon vos besoins, en fonction du contexte de votre pays.</a:t>
              </a:r>
            </a:p>
          </p:txBody>
        </p:sp>
      </p:grpSp>
    </p:spTree>
    <p:extLst>
      <p:ext uri="{BB962C8B-B14F-4D97-AF65-F5344CB8AC3E}">
        <p14:creationId xmlns:p14="http://schemas.microsoft.com/office/powerpoint/2010/main" val="4022910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fr"/>
              <a:t>Boîtes à outils de communication</a:t>
            </a:r>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16</a:t>
            </a:fld>
            <a:endParaRPr lang="en-US" dirty="0">
              <a:solidFill>
                <a:prstClr val="black">
                  <a:tint val="75000"/>
                </a:prstClr>
              </a:solidFill>
            </a:endParaRPr>
          </a:p>
        </p:txBody>
      </p:sp>
      <p:sp>
        <p:nvSpPr>
          <p:cNvPr id="7" name="Content Placeholder 2"/>
          <p:cNvSpPr txBox="1">
            <a:spLocks/>
          </p:cNvSpPr>
          <p:nvPr/>
        </p:nvSpPr>
        <p:spPr>
          <a:xfrm>
            <a:off x="663755" y="974568"/>
            <a:ext cx="4218349" cy="4623150"/>
          </a:xfrm>
          <a:prstGeom prst="rect">
            <a:avLst/>
          </a:prstGeom>
        </p:spPr>
        <p:txBody>
          <a:bodyPr rtlCol="0">
            <a:normAutofit fontScale="92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fr" sz="2000" b="1"/>
              <a:t>Utilisez la boîte à outils (dans votre langue) pour accéder à des documents que vous pouvez adapter pour vos réunions, vos actions de sensibilisation et vos sessions de formation</a:t>
            </a:r>
          </a:p>
          <a:p>
            <a:pPr rtl="0">
              <a:buFont typeface="Arial" panose="020B0604020202020204" pitchFamily="34" charset="0"/>
              <a:buChar char="+"/>
            </a:pPr>
            <a:r>
              <a:rPr lang="fr" sz="2000"/>
              <a:t>Déroulez chaque section pour télécharger les supports</a:t>
            </a:r>
          </a:p>
          <a:p>
            <a:pPr rtl="0">
              <a:buFont typeface="Arial" panose="020B0604020202020204" pitchFamily="34" charset="0"/>
              <a:buChar char="+"/>
            </a:pPr>
            <a:r>
              <a:rPr lang="fr" sz="2000"/>
              <a:t>Ces supports conviennent à chaque étape :</a:t>
            </a:r>
          </a:p>
          <a:p>
            <a:pPr lvl="1" rtl="0">
              <a:buFont typeface="Arial" panose="020B0604020202020204" pitchFamily="34" charset="0"/>
              <a:buChar char="+"/>
            </a:pPr>
            <a:r>
              <a:rPr lang="fr" sz="1600"/>
              <a:t>Avant la révision nationale des normes NSS par un organisme national de normalisation</a:t>
            </a:r>
          </a:p>
          <a:p>
            <a:pPr lvl="1" rtl="0">
              <a:buFont typeface="Arial" panose="020B0604020202020204" pitchFamily="34" charset="0"/>
              <a:buChar char="+"/>
            </a:pPr>
            <a:r>
              <a:rPr lang="fr" sz="1600"/>
              <a:t>Pendant les périodes de révision nationale et de réunion des comités techniques</a:t>
            </a:r>
          </a:p>
          <a:p>
            <a:pPr lvl="1" rtl="0">
              <a:buFont typeface="Arial" panose="020B0604020202020204" pitchFamily="34" charset="0"/>
              <a:buChar char="+"/>
            </a:pPr>
            <a:r>
              <a:rPr lang="fr" sz="1600"/>
              <a:t>Pour la révision par les parties prenantes du secteur de l’EAH</a:t>
            </a:r>
          </a:p>
          <a:p>
            <a:pPr lvl="1" rtl="0">
              <a:buFont typeface="Arial" panose="020B0604020202020204" pitchFamily="34" charset="0"/>
              <a:buChar char="+"/>
            </a:pPr>
            <a:r>
              <a:rPr lang="fr" sz="1600"/>
              <a:t>Après une adoption/publication nationale</a:t>
            </a:r>
          </a:p>
        </p:txBody>
      </p:sp>
      <p:sp>
        <p:nvSpPr>
          <p:cNvPr id="8" name="Text Placeholder 3"/>
          <p:cNvSpPr txBox="1">
            <a:spLocks/>
          </p:cNvSpPr>
          <p:nvPr/>
        </p:nvSpPr>
        <p:spPr>
          <a:xfrm>
            <a:off x="809624" y="5868063"/>
            <a:ext cx="7555147" cy="853416"/>
          </a:xfrm>
          <a:prstGeom prst="rect">
            <a:avLst/>
          </a:prstGeom>
        </p:spPr>
        <p:txBody>
          <a:bodyPr rtlCol="0">
            <a:normAutofit fontScale="70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fr" sz="1200" dirty="0"/>
              <a:t>Boîte à outils en anglais : </a:t>
            </a:r>
            <a:r>
              <a:rPr lang="fr" sz="1200" dirty="0">
                <a:hlinkClick r:id="rId3"/>
              </a:rPr>
              <a:t>https://sanitation.ansi.org/EnglishToolbox</a:t>
            </a:r>
            <a:endParaRPr lang="en-US" sz="1200" dirty="0"/>
          </a:p>
          <a:p>
            <a:pPr marL="0" indent="0" rtl="0">
              <a:buNone/>
            </a:pPr>
            <a:r>
              <a:rPr lang="fr" sz="1200" dirty="0"/>
              <a:t>Boîte à outils en français : </a:t>
            </a:r>
            <a:r>
              <a:rPr lang="fr" sz="1200" dirty="0">
                <a:hlinkClick r:id="rId4"/>
              </a:rPr>
              <a:t>https://sanitation.ansi.org/FrenchToolbox</a:t>
            </a:r>
            <a:endParaRPr lang="en-US" sz="1200" dirty="0"/>
          </a:p>
          <a:p>
            <a:pPr marL="0" indent="0" rtl="0">
              <a:buNone/>
            </a:pPr>
            <a:r>
              <a:rPr lang="fr" sz="1200" dirty="0"/>
              <a:t>Boîte à outils en portugais : </a:t>
            </a:r>
            <a:r>
              <a:rPr lang="fr" sz="1200" dirty="0">
                <a:hlinkClick r:id="rId5"/>
              </a:rPr>
              <a:t>https://sanitation.ansi.org/PortugueseToolbox</a:t>
            </a:r>
            <a:endParaRPr lang="en-US" sz="1200" dirty="0"/>
          </a:p>
          <a:p>
            <a:pPr marL="0" indent="0" rtl="0">
              <a:buNone/>
            </a:pPr>
            <a:r>
              <a:rPr lang="fr" sz="1200" dirty="0"/>
              <a:t>Boîte à outils en chinois : </a:t>
            </a:r>
            <a:r>
              <a:rPr lang="fr" sz="1200" dirty="0">
                <a:hlinkClick r:id="rId6"/>
              </a:rPr>
              <a:t>https://sanitation.ansi.org/ChineseToolbox</a:t>
            </a:r>
            <a:endParaRPr lang="en-US" sz="1200" dirty="0"/>
          </a:p>
        </p:txBody>
      </p:sp>
      <p:pic>
        <p:nvPicPr>
          <p:cNvPr id="9" name="Picture 8"/>
          <p:cNvPicPr>
            <a:picLocks noChangeAspect="1"/>
          </p:cNvPicPr>
          <p:nvPr/>
        </p:nvPicPr>
        <p:blipFill>
          <a:blip r:embed="rId7"/>
          <a:stretch>
            <a:fillRect/>
          </a:stretch>
        </p:blipFill>
        <p:spPr>
          <a:xfrm>
            <a:off x="5195591" y="974567"/>
            <a:ext cx="6823458" cy="4781463"/>
          </a:xfrm>
          <a:prstGeom prst="rect">
            <a:avLst/>
          </a:prstGeom>
        </p:spPr>
      </p:pic>
    </p:spTree>
    <p:extLst>
      <p:ext uri="{BB962C8B-B14F-4D97-AF65-F5344CB8AC3E}">
        <p14:creationId xmlns:p14="http://schemas.microsoft.com/office/powerpoint/2010/main" val="4207756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1243" y="5324037"/>
            <a:ext cx="3926524" cy="1325880"/>
          </a:xfrm>
        </p:spPr>
        <p:txBody>
          <a:bodyPr rtlCol="0">
            <a:normAutofit/>
          </a:bodyPr>
          <a:lstStyle/>
          <a:p>
            <a:pPr rtl="0"/>
            <a:r>
              <a:rPr lang="fr" dirty="0"/>
              <a:t>Supports médias </a:t>
            </a:r>
          </a:p>
        </p:txBody>
      </p:sp>
      <p:sp>
        <p:nvSpPr>
          <p:cNvPr id="3" name="Content Placeholder 2"/>
          <p:cNvSpPr>
            <a:spLocks noGrp="1"/>
          </p:cNvSpPr>
          <p:nvPr>
            <p:ph idx="1"/>
          </p:nvPr>
        </p:nvSpPr>
        <p:spPr>
          <a:xfrm>
            <a:off x="5802923" y="1252728"/>
            <a:ext cx="5683392" cy="1262507"/>
          </a:xfrm>
        </p:spPr>
        <p:txBody>
          <a:bodyPr rtlCol="0">
            <a:normAutofit fontScale="62500" lnSpcReduction="20000"/>
          </a:bodyPr>
          <a:lstStyle/>
          <a:p>
            <a:pPr rtl="0"/>
            <a:r>
              <a:rPr lang="fr"/>
              <a:t>Montrez de courtes vidéos sur les normes d’assainissement afin de sensibiliser vos parties prenantes :</a:t>
            </a:r>
          </a:p>
          <a:p>
            <a:pPr lvl="1" rtl="0"/>
            <a:r>
              <a:rPr lang="fr" sz="2000"/>
              <a:t>Sur les pages des réseaux sociaux de votre organisation</a:t>
            </a:r>
          </a:p>
          <a:p>
            <a:pPr lvl="1" rtl="0"/>
            <a:r>
              <a:rPr lang="fr" sz="2000"/>
              <a:t>Dans le bulletin d’information de votre organisation</a:t>
            </a:r>
          </a:p>
          <a:p>
            <a:pPr lvl="1" rtl="0"/>
            <a:r>
              <a:rPr lang="fr" sz="2000"/>
              <a:t>Lors de réunions d’information et de réunions techniques</a:t>
            </a:r>
          </a:p>
        </p:txBody>
      </p:sp>
      <p:sp>
        <p:nvSpPr>
          <p:cNvPr id="4" name="Slide Number Placeholder 3"/>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17</a:t>
            </a:fld>
            <a:endParaRPr lang="en-US" dirty="0">
              <a:solidFill>
                <a:prstClr val="black">
                  <a:tint val="75000"/>
                </a:prstClr>
              </a:solidFill>
            </a:endParaRPr>
          </a:p>
        </p:txBody>
      </p:sp>
      <p:grpSp>
        <p:nvGrpSpPr>
          <p:cNvPr id="39" name="Group 38">
            <a:extLst>
              <a:ext uri="{FF2B5EF4-FFF2-40B4-BE49-F238E27FC236}">
                <a16:creationId xmlns:a16="http://schemas.microsoft.com/office/drawing/2014/main" id="{F2C15180-EB74-4F98-BF8E-4A313DA19145}"/>
              </a:ext>
            </a:extLst>
          </p:cNvPr>
          <p:cNvGrpSpPr/>
          <p:nvPr/>
        </p:nvGrpSpPr>
        <p:grpSpPr>
          <a:xfrm>
            <a:off x="249215" y="71747"/>
            <a:ext cx="3016261" cy="5252290"/>
            <a:chOff x="295031" y="612885"/>
            <a:chExt cx="3016261" cy="525229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p:blipFill>
          <p:spPr>
            <a:xfrm>
              <a:off x="295031" y="612885"/>
              <a:ext cx="3016261" cy="5252290"/>
            </a:xfrm>
            <a:prstGeom prst="rect">
              <a:avLst/>
            </a:prstGeom>
          </p:spPr>
        </p:pic>
        <p:sp>
          <p:nvSpPr>
            <p:cNvPr id="10" name="TextBox 9">
              <a:extLst>
                <a:ext uri="{FF2B5EF4-FFF2-40B4-BE49-F238E27FC236}">
                  <a16:creationId xmlns:a16="http://schemas.microsoft.com/office/drawing/2014/main" id="{362C9A86-DE0A-4282-90D7-344EE6EFB5DB}"/>
                </a:ext>
              </a:extLst>
            </p:cNvPr>
            <p:cNvSpPr txBox="1"/>
            <p:nvPr/>
          </p:nvSpPr>
          <p:spPr>
            <a:xfrm>
              <a:off x="421979" y="675768"/>
              <a:ext cx="2594272" cy="197490"/>
            </a:xfrm>
            <a:prstGeom prst="rect">
              <a:avLst/>
            </a:prstGeom>
            <a:noFill/>
          </p:spPr>
          <p:txBody>
            <a:bodyPr wrap="square" lIns="0" tIns="0" rIns="0" bIns="0" rtlCol="0">
              <a:normAutofit fontScale="85000" lnSpcReduction="10000"/>
            </a:bodyPr>
            <a:lstStyle/>
            <a:p>
              <a:pPr algn="l" rtl="0"/>
              <a:r>
                <a:rPr lang="fr" sz="600" b="0" i="0" u="none" strike="noStrike">
                  <a:solidFill>
                    <a:srgbClr val="3398DC"/>
                  </a:solidFill>
                  <a:effectLst/>
                  <a:latin typeface="Arial" panose="020B0604020202020204" pitchFamily="34" charset="0"/>
                  <a:cs typeface="Arial" panose="020B0604020202020204" pitchFamily="34" charset="0"/>
                </a:rPr>
                <a:t>Pourquoi des normes ? Comprendre le rôle des normes dans le secteur de l’EAH</a:t>
              </a:r>
            </a:p>
            <a:p>
              <a:pPr algn="l" rtl="0">
                <a:spcBef>
                  <a:spcPts val="400"/>
                </a:spcBef>
              </a:pPr>
              <a:r>
                <a:rPr lang="fr" sz="350" i="0" u="none" strike="noStrike">
                  <a:solidFill>
                    <a:srgbClr val="333333"/>
                  </a:solidFill>
                  <a:effectLst/>
                  <a:latin typeface="Arial" panose="020B0604020202020204" pitchFamily="34" charset="0"/>
                  <a:cs typeface="Arial" panose="020B0604020202020204" pitchFamily="34" charset="0"/>
                </a:rPr>
                <a:t>Vidéos, PowerPoints et documents destinés à améliorer la compréhension du public des normes et de leur lien avec l’EAH - Eau Assainissement Hygiène.</a:t>
              </a:r>
            </a:p>
          </p:txBody>
        </p:sp>
        <p:sp>
          <p:nvSpPr>
            <p:cNvPr id="12" name="TextBox 11">
              <a:extLst>
                <a:ext uri="{FF2B5EF4-FFF2-40B4-BE49-F238E27FC236}">
                  <a16:creationId xmlns:a16="http://schemas.microsoft.com/office/drawing/2014/main" id="{C2DF4158-42C8-4043-86AC-34D29B61D8A2}"/>
                </a:ext>
              </a:extLst>
            </p:cNvPr>
            <p:cNvSpPr txBox="1"/>
            <p:nvPr/>
          </p:nvSpPr>
          <p:spPr>
            <a:xfrm>
              <a:off x="421979" y="992825"/>
              <a:ext cx="2594272" cy="197490"/>
            </a:xfrm>
            <a:prstGeom prst="rect">
              <a:avLst/>
            </a:prstGeom>
            <a:noFill/>
          </p:spPr>
          <p:txBody>
            <a:bodyPr wrap="square" lIns="0" tIns="0" rIns="0" bIns="0" rtlCol="0">
              <a:normAutofit fontScale="92500"/>
            </a:bodyPr>
            <a:lstStyle/>
            <a:p>
              <a:pPr rtl="0"/>
              <a:r>
                <a:rPr lang="fr" sz="600">
                  <a:solidFill>
                    <a:srgbClr val="3398DC"/>
                  </a:solidFill>
                  <a:latin typeface="Arial" panose="020B0604020202020204" pitchFamily="34" charset="0"/>
                  <a:cs typeface="Arial" panose="020B0604020202020204" pitchFamily="34" charset="0"/>
                </a:rPr>
                <a:t>Développement de la sensibilisation + Matériel pour ateliers</a:t>
              </a:r>
            </a:p>
            <a:p>
              <a:pPr rtl="0">
                <a:spcBef>
                  <a:spcPts val="400"/>
                </a:spcBef>
              </a:pPr>
              <a:r>
                <a:rPr lang="fr" sz="350">
                  <a:solidFill>
                    <a:srgbClr val="333333"/>
                  </a:solidFill>
                  <a:latin typeface="Arial" panose="020B0604020202020204" pitchFamily="34" charset="0"/>
                  <a:cs typeface="Arial" panose="020B0604020202020204" pitchFamily="34" charset="0"/>
                </a:rPr>
                <a:t>PowerPoints, documents et webinaires adaptés à l’amélioration de la compréhension du public des normes ISO 30500, ISO 24521 et ISO 31800.</a:t>
              </a:r>
            </a:p>
          </p:txBody>
        </p:sp>
        <p:sp>
          <p:nvSpPr>
            <p:cNvPr id="14" name="TextBox 13">
              <a:extLst>
                <a:ext uri="{FF2B5EF4-FFF2-40B4-BE49-F238E27FC236}">
                  <a16:creationId xmlns:a16="http://schemas.microsoft.com/office/drawing/2014/main" id="{71FF7B4A-3A53-4C57-B04A-0887ACD35186}"/>
                </a:ext>
              </a:extLst>
            </p:cNvPr>
            <p:cNvSpPr txBox="1"/>
            <p:nvPr/>
          </p:nvSpPr>
          <p:spPr>
            <a:xfrm>
              <a:off x="421979" y="1298357"/>
              <a:ext cx="2594272" cy="197490"/>
            </a:xfrm>
            <a:prstGeom prst="rect">
              <a:avLst/>
            </a:prstGeom>
            <a:noFill/>
          </p:spPr>
          <p:txBody>
            <a:bodyPr wrap="square" lIns="0" tIns="0" rIns="0" bIns="0" rtlCol="0">
              <a:normAutofit fontScale="92500"/>
            </a:bodyPr>
            <a:lstStyle/>
            <a:p>
              <a:pPr rtl="0"/>
              <a:r>
                <a:rPr lang="fr" sz="600">
                  <a:solidFill>
                    <a:srgbClr val="3398DC"/>
                  </a:solidFill>
                  <a:latin typeface="Arial" panose="020B0604020202020204" pitchFamily="34" charset="0"/>
                  <a:cs typeface="Arial" panose="020B0604020202020204" pitchFamily="34" charset="0"/>
                </a:rPr>
                <a:t>Supports médias</a:t>
              </a:r>
            </a:p>
            <a:p>
              <a:pPr rtl="0">
                <a:spcBef>
                  <a:spcPts val="400"/>
                </a:spcBef>
              </a:pPr>
              <a:r>
                <a:rPr lang="fr" sz="350">
                  <a:solidFill>
                    <a:srgbClr val="333333"/>
                  </a:solidFill>
                  <a:latin typeface="Arial" panose="020B0604020202020204" pitchFamily="34" charset="0"/>
                  <a:cs typeface="Arial" panose="020B0604020202020204" pitchFamily="34" charset="0"/>
                </a:rPr>
                <a:t>Courtes vidéos et modèles destinés à améliorer la visibilité et la compréhension des normes ISO relatives aux assainissements autonomes.</a:t>
              </a:r>
            </a:p>
          </p:txBody>
        </p:sp>
        <p:sp>
          <p:nvSpPr>
            <p:cNvPr id="16" name="TextBox 15">
              <a:extLst>
                <a:ext uri="{FF2B5EF4-FFF2-40B4-BE49-F238E27FC236}">
                  <a16:creationId xmlns:a16="http://schemas.microsoft.com/office/drawing/2014/main" id="{B77EBFF6-3077-42AF-9338-4484BC6FF3EF}"/>
                </a:ext>
              </a:extLst>
            </p:cNvPr>
            <p:cNvSpPr txBox="1"/>
            <p:nvPr/>
          </p:nvSpPr>
          <p:spPr>
            <a:xfrm>
              <a:off x="421978" y="5521768"/>
              <a:ext cx="2457748" cy="251351"/>
            </a:xfrm>
            <a:prstGeom prst="rect">
              <a:avLst/>
            </a:prstGeom>
            <a:noFill/>
          </p:spPr>
          <p:txBody>
            <a:bodyPr wrap="square" lIns="0" tIns="0" rIns="0" bIns="0" rtlCol="0">
              <a:normAutofit/>
            </a:bodyPr>
            <a:lstStyle/>
            <a:p>
              <a:pPr rtl="0"/>
              <a:r>
                <a:rPr lang="fr" sz="600">
                  <a:solidFill>
                    <a:srgbClr val="3398DC"/>
                  </a:solidFill>
                  <a:latin typeface="Arial" panose="020B0604020202020204" pitchFamily="34" charset="0"/>
                  <a:cs typeface="Arial" panose="020B0604020202020204" pitchFamily="34" charset="0"/>
                </a:rPr>
                <a:t>Supports de formation</a:t>
              </a:r>
            </a:p>
            <a:p>
              <a:pPr rtl="0">
                <a:spcBef>
                  <a:spcPts val="400"/>
                </a:spcBef>
              </a:pPr>
              <a:r>
                <a:rPr lang="fr" sz="350">
                  <a:solidFill>
                    <a:srgbClr val="333333"/>
                  </a:solidFill>
                  <a:latin typeface="Arial" panose="020B0604020202020204" pitchFamily="34" charset="0"/>
                  <a:cs typeface="Arial" panose="020B0604020202020204" pitchFamily="34" charset="0"/>
                </a:rPr>
                <a:t>Outils approfondis destinés à la formation des professionnels du secteur de l’EAH (ONG, universités, secteur privé, autorités gouvernementales locales/régionales/nationales) sur les normes d’assainissement autonome ISO.</a:t>
              </a:r>
            </a:p>
          </p:txBody>
        </p:sp>
        <p:sp>
          <p:nvSpPr>
            <p:cNvPr id="17" name="TextBox 16">
              <a:extLst>
                <a:ext uri="{FF2B5EF4-FFF2-40B4-BE49-F238E27FC236}">
                  <a16:creationId xmlns:a16="http://schemas.microsoft.com/office/drawing/2014/main" id="{7D94BF8F-D5A8-442D-9C71-10F4A0B660CE}"/>
                </a:ext>
              </a:extLst>
            </p:cNvPr>
            <p:cNvSpPr txBox="1"/>
            <p:nvPr/>
          </p:nvSpPr>
          <p:spPr>
            <a:xfrm>
              <a:off x="435662" y="1596746"/>
              <a:ext cx="516234" cy="76944"/>
            </a:xfrm>
            <a:prstGeom prst="rect">
              <a:avLst/>
            </a:prstGeom>
            <a:noFill/>
          </p:spPr>
          <p:txBody>
            <a:bodyPr wrap="square" lIns="0" tIns="0" rIns="0" bIns="0" rtlCol="0">
              <a:normAutofit/>
            </a:bodyPr>
            <a:lstStyle/>
            <a:p>
              <a:pPr rtl="0"/>
              <a:r>
                <a:rPr lang="fr" sz="500">
                  <a:solidFill>
                    <a:srgbClr val="374751"/>
                  </a:solidFill>
                  <a:latin typeface="Arial" panose="020B0604020202020204" pitchFamily="34" charset="0"/>
                  <a:cs typeface="Arial" panose="020B0604020202020204" pitchFamily="34" charset="0"/>
                </a:rPr>
                <a:t>Modèles</a:t>
              </a:r>
              <a:endParaRPr lang="en-US" sz="300" dirty="0">
                <a:solidFill>
                  <a:srgbClr val="37475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1DF7F6D-E125-435B-B157-9F54286EFB8F}"/>
                </a:ext>
              </a:extLst>
            </p:cNvPr>
            <p:cNvSpPr txBox="1"/>
            <p:nvPr/>
          </p:nvSpPr>
          <p:spPr>
            <a:xfrm>
              <a:off x="1865559" y="1596789"/>
              <a:ext cx="516234" cy="76944"/>
            </a:xfrm>
            <a:prstGeom prst="rect">
              <a:avLst/>
            </a:prstGeom>
            <a:noFill/>
          </p:spPr>
          <p:txBody>
            <a:bodyPr wrap="square" lIns="0" tIns="0" rIns="0" bIns="0" rtlCol="0">
              <a:normAutofit/>
            </a:bodyPr>
            <a:lstStyle/>
            <a:p>
              <a:pPr rtl="0"/>
              <a:r>
                <a:rPr lang="fr" sz="500">
                  <a:solidFill>
                    <a:srgbClr val="374751"/>
                  </a:solidFill>
                  <a:latin typeface="Arial" panose="020B0604020202020204" pitchFamily="34" charset="0"/>
                  <a:cs typeface="Arial" panose="020B0604020202020204" pitchFamily="34" charset="0"/>
                </a:rPr>
                <a:t>PowerPoints</a:t>
              </a:r>
              <a:endParaRPr lang="en-US" sz="300" dirty="0">
                <a:solidFill>
                  <a:srgbClr val="37475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8BF67FD-FB58-4825-8073-B755876FE9C7}"/>
                </a:ext>
              </a:extLst>
            </p:cNvPr>
            <p:cNvSpPr txBox="1"/>
            <p:nvPr/>
          </p:nvSpPr>
          <p:spPr>
            <a:xfrm>
              <a:off x="435662" y="1774589"/>
              <a:ext cx="687107" cy="46166"/>
            </a:xfrm>
            <a:prstGeom prst="rect">
              <a:avLst/>
            </a:prstGeom>
            <a:noFill/>
          </p:spPr>
          <p:txBody>
            <a:bodyPr wrap="square" lIns="0" tIns="0" rIns="0" bIns="0" rtlCol="0">
              <a:normAutofit fontScale="77500" lnSpcReduction="20000"/>
            </a:bodyPr>
            <a:lstStyle/>
            <a:p>
              <a:pPr rtl="0"/>
              <a:r>
                <a:rPr lang="fr" sz="300">
                  <a:solidFill>
                    <a:srgbClr val="3699FF"/>
                  </a:solidFill>
                  <a:latin typeface="Arial" panose="020B0604020202020204" pitchFamily="34" charset="0"/>
                  <a:cs typeface="Arial" panose="020B0604020202020204" pitchFamily="34" charset="0"/>
                </a:rPr>
                <a:t>Modèle de message pour les réseaux sociaux</a:t>
              </a:r>
            </a:p>
          </p:txBody>
        </p:sp>
        <p:sp>
          <p:nvSpPr>
            <p:cNvPr id="20" name="TextBox 19">
              <a:extLst>
                <a:ext uri="{FF2B5EF4-FFF2-40B4-BE49-F238E27FC236}">
                  <a16:creationId xmlns:a16="http://schemas.microsoft.com/office/drawing/2014/main" id="{956387D7-6059-4667-A6FF-85B8105DFE3E}"/>
                </a:ext>
              </a:extLst>
            </p:cNvPr>
            <p:cNvSpPr txBox="1"/>
            <p:nvPr/>
          </p:nvSpPr>
          <p:spPr>
            <a:xfrm>
              <a:off x="435661" y="1880613"/>
              <a:ext cx="687107" cy="46166"/>
            </a:xfrm>
            <a:prstGeom prst="rect">
              <a:avLst/>
            </a:prstGeom>
            <a:noFill/>
          </p:spPr>
          <p:txBody>
            <a:bodyPr wrap="square" lIns="0" tIns="0" rIns="0" bIns="0" rtlCol="0">
              <a:normAutofit/>
            </a:bodyPr>
            <a:lstStyle/>
            <a:p>
              <a:pPr rtl="0"/>
              <a:r>
                <a:rPr lang="fr" sz="300">
                  <a:solidFill>
                    <a:srgbClr val="3699FF"/>
                  </a:solidFill>
                  <a:latin typeface="Arial" panose="020B0604020202020204" pitchFamily="34" charset="0"/>
                  <a:cs typeface="Arial" panose="020B0604020202020204" pitchFamily="34" charset="0"/>
                </a:rPr>
                <a:t>Modèle de communiqué de presse</a:t>
              </a:r>
            </a:p>
          </p:txBody>
        </p:sp>
        <p:sp>
          <p:nvSpPr>
            <p:cNvPr id="21" name="TextBox 20">
              <a:extLst>
                <a:ext uri="{FF2B5EF4-FFF2-40B4-BE49-F238E27FC236}">
                  <a16:creationId xmlns:a16="http://schemas.microsoft.com/office/drawing/2014/main" id="{5679AF82-EED9-467A-BD84-3DB82DCE0BA6}"/>
                </a:ext>
              </a:extLst>
            </p:cNvPr>
            <p:cNvSpPr txBox="1"/>
            <p:nvPr/>
          </p:nvSpPr>
          <p:spPr>
            <a:xfrm>
              <a:off x="1865559" y="1774589"/>
              <a:ext cx="687107" cy="46166"/>
            </a:xfrm>
            <a:prstGeom prst="rect">
              <a:avLst/>
            </a:prstGeom>
            <a:noFill/>
          </p:spPr>
          <p:txBody>
            <a:bodyPr wrap="square" lIns="0" tIns="0" rIns="0" bIns="0" rtlCol="0">
              <a:normAutofit/>
            </a:bodyPr>
            <a:lstStyle/>
            <a:p>
              <a:pPr rtl="0"/>
              <a:r>
                <a:rPr lang="fr" sz="300">
                  <a:solidFill>
                    <a:srgbClr val="939393"/>
                  </a:solidFill>
                  <a:latin typeface="Arial" panose="020B0604020202020204" pitchFamily="34" charset="0"/>
                  <a:cs typeface="Arial" panose="020B0604020202020204" pitchFamily="34" charset="0"/>
                </a:rPr>
                <a:t>Prochainement</a:t>
              </a:r>
            </a:p>
          </p:txBody>
        </p:sp>
        <p:sp>
          <p:nvSpPr>
            <p:cNvPr id="22" name="TextBox 21">
              <a:extLst>
                <a:ext uri="{FF2B5EF4-FFF2-40B4-BE49-F238E27FC236}">
                  <a16:creationId xmlns:a16="http://schemas.microsoft.com/office/drawing/2014/main" id="{85628697-CA1E-43B7-A7EF-436036769FCB}"/>
                </a:ext>
              </a:extLst>
            </p:cNvPr>
            <p:cNvSpPr txBox="1"/>
            <p:nvPr/>
          </p:nvSpPr>
          <p:spPr>
            <a:xfrm>
              <a:off x="434957" y="2095230"/>
              <a:ext cx="1181911" cy="76944"/>
            </a:xfrm>
            <a:prstGeom prst="rect">
              <a:avLst/>
            </a:prstGeom>
            <a:noFill/>
          </p:spPr>
          <p:txBody>
            <a:bodyPr wrap="square" lIns="0" tIns="0" rIns="0" bIns="0" rtlCol="0">
              <a:normAutofit/>
            </a:bodyPr>
            <a:lstStyle/>
            <a:p>
              <a:pPr rtl="0"/>
              <a:r>
                <a:rPr lang="fr" sz="500">
                  <a:solidFill>
                    <a:srgbClr val="374751"/>
                  </a:solidFill>
                  <a:latin typeface="Arial" panose="020B0604020202020204" pitchFamily="34" charset="0"/>
                  <a:cs typeface="Arial" panose="020B0604020202020204" pitchFamily="34" charset="0"/>
                </a:rPr>
                <a:t>Vidéo explicative</a:t>
              </a:r>
              <a:endParaRPr lang="en-US" sz="300" dirty="0">
                <a:solidFill>
                  <a:srgbClr val="37475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00C97E2-6931-4616-9E22-F953F055956D}"/>
                </a:ext>
              </a:extLst>
            </p:cNvPr>
            <p:cNvSpPr txBox="1"/>
            <p:nvPr/>
          </p:nvSpPr>
          <p:spPr>
            <a:xfrm>
              <a:off x="436703" y="2265379"/>
              <a:ext cx="914540" cy="53861"/>
            </a:xfrm>
            <a:prstGeom prst="rect">
              <a:avLst/>
            </a:prstGeom>
            <a:noFill/>
          </p:spPr>
          <p:txBody>
            <a:bodyPr wrap="square" lIns="0" tIns="0" rIns="0" bIns="0" rtlCol="0">
              <a:normAutofit/>
            </a:bodyPr>
            <a:lstStyle/>
            <a:p>
              <a:pPr rtl="0"/>
              <a:r>
                <a:rPr lang="fr" sz="350" dirty="0">
                  <a:solidFill>
                    <a:srgbClr val="3699FF"/>
                  </a:solidFill>
                  <a:latin typeface="Arial" panose="020B0604020202020204" pitchFamily="34" charset="0"/>
                  <a:cs typeface="Arial" panose="020B0604020202020204" pitchFamily="34" charset="0"/>
                </a:rPr>
                <a:t>Les normes d’assainissement en 2 minutes</a:t>
              </a:r>
            </a:p>
          </p:txBody>
        </p:sp>
        <p:sp>
          <p:nvSpPr>
            <p:cNvPr id="24" name="TextBox 23">
              <a:extLst>
                <a:ext uri="{FF2B5EF4-FFF2-40B4-BE49-F238E27FC236}">
                  <a16:creationId xmlns:a16="http://schemas.microsoft.com/office/drawing/2014/main" id="{F236758E-FC5E-4442-9840-19089144C54B}"/>
                </a:ext>
              </a:extLst>
            </p:cNvPr>
            <p:cNvSpPr txBox="1"/>
            <p:nvPr/>
          </p:nvSpPr>
          <p:spPr>
            <a:xfrm>
              <a:off x="434322" y="2804107"/>
              <a:ext cx="914540"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Sous-titres | Sans sous-titres</a:t>
              </a:r>
            </a:p>
          </p:txBody>
        </p:sp>
        <p:sp>
          <p:nvSpPr>
            <p:cNvPr id="25" name="TextBox 24">
              <a:extLst>
                <a:ext uri="{FF2B5EF4-FFF2-40B4-BE49-F238E27FC236}">
                  <a16:creationId xmlns:a16="http://schemas.microsoft.com/office/drawing/2014/main" id="{2A2E95D3-E641-4DA7-A826-5225A1F27DCD}"/>
                </a:ext>
              </a:extLst>
            </p:cNvPr>
            <p:cNvSpPr txBox="1"/>
            <p:nvPr/>
          </p:nvSpPr>
          <p:spPr>
            <a:xfrm>
              <a:off x="434322" y="3009161"/>
              <a:ext cx="1143810" cy="76944"/>
            </a:xfrm>
            <a:prstGeom prst="rect">
              <a:avLst/>
            </a:prstGeom>
            <a:noFill/>
          </p:spPr>
          <p:txBody>
            <a:bodyPr wrap="square" lIns="0" tIns="0" rIns="0" bIns="0" rtlCol="0">
              <a:normAutofit/>
            </a:bodyPr>
            <a:lstStyle/>
            <a:p>
              <a:pPr rtl="0"/>
              <a:r>
                <a:rPr lang="fr" sz="500">
                  <a:solidFill>
                    <a:srgbClr val="374751"/>
                  </a:solidFill>
                  <a:latin typeface="Arial" panose="020B0604020202020204" pitchFamily="34" charset="0"/>
                  <a:cs typeface="Arial" panose="020B0604020202020204" pitchFamily="34" charset="0"/>
                </a:rPr>
                <a:t>Vidéos destinées aux réseaux sociaux</a:t>
              </a:r>
              <a:endParaRPr lang="en-US" sz="300" dirty="0">
                <a:solidFill>
                  <a:srgbClr val="37475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EAEDD62-A589-49C2-B3E0-089012282CF8}"/>
                </a:ext>
              </a:extLst>
            </p:cNvPr>
            <p:cNvSpPr txBox="1"/>
            <p:nvPr/>
          </p:nvSpPr>
          <p:spPr>
            <a:xfrm>
              <a:off x="437483" y="3179478"/>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Qu’est-ce qu’une norme ?</a:t>
              </a:r>
              <a:endParaRPr lang="en-GB" sz="350" dirty="0">
                <a:solidFill>
                  <a:srgbClr val="3699FF"/>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4C697EB-E668-4B58-8A9B-57449557D60C}"/>
                </a:ext>
              </a:extLst>
            </p:cNvPr>
            <p:cNvSpPr txBox="1"/>
            <p:nvPr/>
          </p:nvSpPr>
          <p:spPr>
            <a:xfrm>
              <a:off x="1388494" y="3173391"/>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Normes ISO et ODD</a:t>
              </a:r>
              <a:endParaRPr lang="en-GB" sz="350" dirty="0">
                <a:solidFill>
                  <a:srgbClr val="3699FF"/>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8601C86-C27C-4CDD-AFB6-DACE2D914A90}"/>
                </a:ext>
              </a:extLst>
            </p:cNvPr>
            <p:cNvSpPr txBox="1"/>
            <p:nvPr/>
          </p:nvSpPr>
          <p:spPr>
            <a:xfrm>
              <a:off x="2339505" y="3176385"/>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ISO 30500: des avantages pour tous</a:t>
              </a:r>
              <a:endParaRPr lang="en-GB" sz="350" dirty="0">
                <a:solidFill>
                  <a:srgbClr val="3699FF"/>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6E3CD50-EF14-421B-AF57-254345597D26}"/>
                </a:ext>
              </a:extLst>
            </p:cNvPr>
            <p:cNvSpPr txBox="1"/>
            <p:nvPr/>
          </p:nvSpPr>
          <p:spPr>
            <a:xfrm>
              <a:off x="434322" y="3718035"/>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Sous-titres | Sans sous-titres</a:t>
              </a:r>
              <a:endParaRPr lang="en-GB" sz="350" dirty="0">
                <a:solidFill>
                  <a:srgbClr val="3699FF"/>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CE021C7-63EC-41E5-9BE2-D77B2AD8DDAD}"/>
                </a:ext>
              </a:extLst>
            </p:cNvPr>
            <p:cNvSpPr txBox="1"/>
            <p:nvPr/>
          </p:nvSpPr>
          <p:spPr>
            <a:xfrm>
              <a:off x="1388494" y="3719516"/>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Sous-titres | Sans sous-titres</a:t>
              </a:r>
              <a:endParaRPr lang="en-GB" sz="350" dirty="0">
                <a:solidFill>
                  <a:srgbClr val="3699FF"/>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B86535D-1419-4BC6-86C6-0AB500DFADD8}"/>
                </a:ext>
              </a:extLst>
            </p:cNvPr>
            <p:cNvSpPr txBox="1"/>
            <p:nvPr/>
          </p:nvSpPr>
          <p:spPr>
            <a:xfrm>
              <a:off x="2345001" y="3719516"/>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Sous-titres | Sans sous-titres</a:t>
              </a:r>
              <a:endParaRPr lang="en-GB" sz="350" dirty="0">
                <a:solidFill>
                  <a:srgbClr val="3699FF"/>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5B38AB7C-D47B-460D-B1AE-DF91C8C25BF2}"/>
                </a:ext>
              </a:extLst>
            </p:cNvPr>
            <p:cNvSpPr txBox="1"/>
            <p:nvPr/>
          </p:nvSpPr>
          <p:spPr>
            <a:xfrm>
              <a:off x="434322" y="4376540"/>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Sous-titres | Sans sous-titres</a:t>
              </a:r>
              <a:endParaRPr lang="en-GB" sz="350" dirty="0">
                <a:solidFill>
                  <a:srgbClr val="3699FF"/>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E4B493B5-9B23-4DF7-8B9B-9C4C1CDE8066}"/>
                </a:ext>
              </a:extLst>
            </p:cNvPr>
            <p:cNvSpPr txBox="1"/>
            <p:nvPr/>
          </p:nvSpPr>
          <p:spPr>
            <a:xfrm>
              <a:off x="1388494" y="4378021"/>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Sous-titres | Sans sous-titres</a:t>
              </a:r>
              <a:endParaRPr lang="en-GB" sz="350" dirty="0">
                <a:solidFill>
                  <a:srgbClr val="3699FF"/>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334630A-721E-443D-841B-66EEA719BBE8}"/>
                </a:ext>
              </a:extLst>
            </p:cNvPr>
            <p:cNvSpPr txBox="1"/>
            <p:nvPr/>
          </p:nvSpPr>
          <p:spPr>
            <a:xfrm>
              <a:off x="434322" y="3838338"/>
              <a:ext cx="868177" cy="53861"/>
            </a:xfrm>
            <a:prstGeom prst="rect">
              <a:avLst/>
            </a:prstGeom>
            <a:noFill/>
          </p:spPr>
          <p:txBody>
            <a:bodyPr wrap="square" lIns="0" tIns="0" rIns="0" bIns="0" rtlCol="0">
              <a:normAutofit fontScale="70000" lnSpcReduction="20000"/>
            </a:bodyPr>
            <a:lstStyle/>
            <a:p>
              <a:pPr rtl="0"/>
              <a:r>
                <a:rPr lang="fr" sz="350">
                  <a:solidFill>
                    <a:srgbClr val="3699FF"/>
                  </a:solidFill>
                  <a:latin typeface="Arial" panose="020B0604020202020204" pitchFamily="34" charset="0"/>
                  <a:cs typeface="Arial" panose="020B0604020202020204" pitchFamily="34" charset="0"/>
                </a:rPr>
                <a:t>ISO 24521: une norme que nous pouvons utiliser dès maintenant</a:t>
              </a:r>
              <a:endParaRPr lang="en-GB" sz="350" dirty="0">
                <a:solidFill>
                  <a:srgbClr val="3699FF"/>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1FA786B8-360A-4129-8670-CED02243391E}"/>
                </a:ext>
              </a:extLst>
            </p:cNvPr>
            <p:cNvSpPr txBox="1"/>
            <p:nvPr/>
          </p:nvSpPr>
          <p:spPr>
            <a:xfrm>
              <a:off x="1388494" y="3838338"/>
              <a:ext cx="868177" cy="53861"/>
            </a:xfrm>
            <a:prstGeom prst="rect">
              <a:avLst/>
            </a:prstGeom>
            <a:noFill/>
          </p:spPr>
          <p:txBody>
            <a:bodyPr wrap="square" lIns="0" tIns="0" rIns="0" bIns="0" rtlCol="0">
              <a:normAutofit fontScale="70000" lnSpcReduction="20000"/>
            </a:bodyPr>
            <a:lstStyle/>
            <a:p>
              <a:pPr rtl="0"/>
              <a:r>
                <a:rPr lang="fr" sz="350">
                  <a:solidFill>
                    <a:srgbClr val="3699FF"/>
                  </a:solidFill>
                  <a:latin typeface="Arial" panose="020B0604020202020204" pitchFamily="34" charset="0"/>
                  <a:cs typeface="Arial" panose="020B0604020202020204" pitchFamily="34" charset="0"/>
                </a:rPr>
                <a:t>ISO 24521: une norme que nous pouvons utiliser dès maintenant</a:t>
              </a:r>
              <a:endParaRPr lang="en-GB" sz="350" dirty="0">
                <a:solidFill>
                  <a:srgbClr val="3699FF"/>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C1665A58-FF9C-4889-B94A-85D5D50847D1}"/>
                </a:ext>
              </a:extLst>
            </p:cNvPr>
            <p:cNvSpPr txBox="1"/>
            <p:nvPr/>
          </p:nvSpPr>
          <p:spPr>
            <a:xfrm>
              <a:off x="434322" y="4583161"/>
              <a:ext cx="1099203" cy="76944"/>
            </a:xfrm>
            <a:prstGeom prst="rect">
              <a:avLst/>
            </a:prstGeom>
            <a:noFill/>
          </p:spPr>
          <p:txBody>
            <a:bodyPr wrap="square" lIns="0" tIns="0" rIns="0" bIns="0" rtlCol="0">
              <a:normAutofit/>
            </a:bodyPr>
            <a:lstStyle/>
            <a:p>
              <a:pPr rtl="0"/>
              <a:r>
                <a:rPr lang="fr" sz="500">
                  <a:solidFill>
                    <a:srgbClr val="374751"/>
                  </a:solidFill>
                  <a:latin typeface="Arial" panose="020B0604020202020204" pitchFamily="34" charset="0"/>
                  <a:cs typeface="Arial" panose="020B0604020202020204" pitchFamily="34" charset="0"/>
                </a:rPr>
                <a:t>Liste complète</a:t>
              </a:r>
              <a:endParaRPr lang="en-US" sz="300" dirty="0">
                <a:solidFill>
                  <a:srgbClr val="37475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9770854-0057-417A-A250-829E629B9D38}"/>
                </a:ext>
              </a:extLst>
            </p:cNvPr>
            <p:cNvSpPr txBox="1"/>
            <p:nvPr/>
          </p:nvSpPr>
          <p:spPr>
            <a:xfrm>
              <a:off x="434322" y="4753862"/>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Les normes d’assainissement</a:t>
              </a:r>
              <a:endParaRPr lang="en-GB" sz="350" dirty="0">
                <a:solidFill>
                  <a:srgbClr val="3699FF"/>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D8BEDA5-C458-4BEE-97BA-47FADEC1AFD6}"/>
                </a:ext>
              </a:extLst>
            </p:cNvPr>
            <p:cNvSpPr txBox="1"/>
            <p:nvPr/>
          </p:nvSpPr>
          <p:spPr>
            <a:xfrm>
              <a:off x="434322" y="5297206"/>
              <a:ext cx="755818" cy="53861"/>
            </a:xfrm>
            <a:prstGeom prst="rect">
              <a:avLst/>
            </a:prstGeom>
            <a:noFill/>
          </p:spPr>
          <p:txBody>
            <a:bodyPr wrap="square" lIns="0" tIns="0" rIns="0" bIns="0" rtlCol="0">
              <a:normAutofit/>
            </a:bodyPr>
            <a:lstStyle/>
            <a:p>
              <a:pPr rtl="0"/>
              <a:r>
                <a:rPr lang="fr" sz="350">
                  <a:solidFill>
                    <a:srgbClr val="3699FF"/>
                  </a:solidFill>
                  <a:latin typeface="Arial" panose="020B0604020202020204" pitchFamily="34" charset="0"/>
                  <a:cs typeface="Arial" panose="020B0604020202020204" pitchFamily="34" charset="0"/>
                </a:rPr>
                <a:t>Sous-titres | Sans sous-titres</a:t>
              </a:r>
              <a:endParaRPr lang="en-GB" sz="350" dirty="0">
                <a:solidFill>
                  <a:srgbClr val="3699FF"/>
                </a:solidFill>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67559C32-8FB5-4BDE-AC59-44A5FE569F57}"/>
              </a:ext>
            </a:extLst>
          </p:cNvPr>
          <p:cNvGrpSpPr/>
          <p:nvPr/>
        </p:nvGrpSpPr>
        <p:grpSpPr>
          <a:xfrm>
            <a:off x="6433674" y="3239030"/>
            <a:ext cx="4690904" cy="2626145"/>
            <a:chOff x="6433674" y="3239030"/>
            <a:chExt cx="4690904" cy="2626145"/>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6433674" y="3239030"/>
              <a:ext cx="4690904" cy="2626145"/>
            </a:xfrm>
            <a:prstGeom prst="rect">
              <a:avLst/>
            </a:prstGeom>
          </p:spPr>
        </p:pic>
        <p:sp>
          <p:nvSpPr>
            <p:cNvPr id="41" name="TextBox 40">
              <a:extLst>
                <a:ext uri="{FF2B5EF4-FFF2-40B4-BE49-F238E27FC236}">
                  <a16:creationId xmlns:a16="http://schemas.microsoft.com/office/drawing/2014/main" id="{3B4DFB0A-6EC6-4678-A016-48D626BD3FD4}"/>
                </a:ext>
              </a:extLst>
            </p:cNvPr>
            <p:cNvSpPr txBox="1"/>
            <p:nvPr/>
          </p:nvSpPr>
          <p:spPr>
            <a:xfrm>
              <a:off x="6487460" y="3392766"/>
              <a:ext cx="1143810" cy="130805"/>
            </a:xfrm>
            <a:prstGeom prst="rect">
              <a:avLst/>
            </a:prstGeom>
            <a:noFill/>
          </p:spPr>
          <p:txBody>
            <a:bodyPr wrap="square" lIns="0" tIns="0" rIns="0" bIns="0" rtlCol="0">
              <a:normAutofit fontScale="62500" lnSpcReduction="20000"/>
            </a:bodyPr>
            <a:lstStyle/>
            <a:p>
              <a:pPr rtl="0"/>
              <a:r>
                <a:rPr lang="fr" sz="850">
                  <a:solidFill>
                    <a:srgbClr val="374751"/>
                  </a:solidFill>
                  <a:latin typeface="Arial" panose="020B0604020202020204" pitchFamily="34" charset="0"/>
                  <a:cs typeface="Arial" panose="020B0604020202020204" pitchFamily="34" charset="0"/>
                </a:rPr>
                <a:t>Vidéos destinées aux réseaux sociaux</a:t>
              </a:r>
            </a:p>
          </p:txBody>
        </p:sp>
        <p:sp>
          <p:nvSpPr>
            <p:cNvPr id="43" name="TextBox 42">
              <a:extLst>
                <a:ext uri="{FF2B5EF4-FFF2-40B4-BE49-F238E27FC236}">
                  <a16:creationId xmlns:a16="http://schemas.microsoft.com/office/drawing/2014/main" id="{0B79857A-C48F-4C6D-99B0-AD66DBA43AD0}"/>
                </a:ext>
              </a:extLst>
            </p:cNvPr>
            <p:cNvSpPr txBox="1"/>
            <p:nvPr/>
          </p:nvSpPr>
          <p:spPr>
            <a:xfrm>
              <a:off x="6493829" y="3678627"/>
              <a:ext cx="1402396" cy="92333"/>
            </a:xfrm>
            <a:prstGeom prst="rect">
              <a:avLst/>
            </a:prstGeom>
            <a:noFill/>
          </p:spPr>
          <p:txBody>
            <a:bodyPr wrap="square" lIns="0" tIns="0" rIns="0" bIns="0" rtlCol="0">
              <a:normAutofit/>
            </a:bodyPr>
            <a:lstStyle/>
            <a:p>
              <a:pPr rtl="0"/>
              <a:r>
                <a:rPr lang="fr" sz="600">
                  <a:solidFill>
                    <a:srgbClr val="3699FF"/>
                  </a:solidFill>
                  <a:latin typeface="Arial" panose="020B0604020202020204" pitchFamily="34" charset="0"/>
                  <a:cs typeface="Arial" panose="020B0604020202020204" pitchFamily="34" charset="0"/>
                </a:rPr>
                <a:t>Qu’est-ce qu’une norme ?</a:t>
              </a:r>
              <a:endParaRPr lang="en-GB" sz="600" dirty="0">
                <a:solidFill>
                  <a:srgbClr val="3699FF"/>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AB3087B2-C77B-463B-AC53-3036DAB821BD}"/>
                </a:ext>
              </a:extLst>
            </p:cNvPr>
            <p:cNvSpPr txBox="1"/>
            <p:nvPr/>
          </p:nvSpPr>
          <p:spPr>
            <a:xfrm>
              <a:off x="8059304" y="3674249"/>
              <a:ext cx="1385179" cy="92333"/>
            </a:xfrm>
            <a:prstGeom prst="rect">
              <a:avLst/>
            </a:prstGeom>
            <a:noFill/>
          </p:spPr>
          <p:txBody>
            <a:bodyPr wrap="square" lIns="0" tIns="0" rIns="0" bIns="0" rtlCol="0">
              <a:normAutofit/>
            </a:bodyPr>
            <a:lstStyle/>
            <a:p>
              <a:pPr rtl="0"/>
              <a:r>
                <a:rPr lang="fr" sz="600">
                  <a:solidFill>
                    <a:srgbClr val="3699FF"/>
                  </a:solidFill>
                  <a:latin typeface="Arial" panose="020B0604020202020204" pitchFamily="34" charset="0"/>
                  <a:cs typeface="Arial" panose="020B0604020202020204" pitchFamily="34" charset="0"/>
                </a:rPr>
                <a:t>Normes ISO et ODD</a:t>
              </a:r>
              <a:endParaRPr lang="en-GB" sz="600" dirty="0">
                <a:solidFill>
                  <a:srgbClr val="3699FF"/>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5A1C44B6-6CBF-44A6-AE43-90DC35532364}"/>
                </a:ext>
              </a:extLst>
            </p:cNvPr>
            <p:cNvSpPr txBox="1"/>
            <p:nvPr/>
          </p:nvSpPr>
          <p:spPr>
            <a:xfrm>
              <a:off x="9619310" y="3674249"/>
              <a:ext cx="1385179" cy="92333"/>
            </a:xfrm>
            <a:prstGeom prst="rect">
              <a:avLst/>
            </a:prstGeom>
            <a:noFill/>
          </p:spPr>
          <p:txBody>
            <a:bodyPr wrap="square" lIns="0" tIns="0" rIns="0" bIns="0" rtlCol="0">
              <a:normAutofit/>
            </a:bodyPr>
            <a:lstStyle/>
            <a:p>
              <a:pPr rtl="0"/>
              <a:r>
                <a:rPr lang="fr" sz="600">
                  <a:solidFill>
                    <a:srgbClr val="3699FF"/>
                  </a:solidFill>
                  <a:latin typeface="Arial" panose="020B0604020202020204" pitchFamily="34" charset="0"/>
                  <a:cs typeface="Arial" panose="020B0604020202020204" pitchFamily="34" charset="0"/>
                </a:rPr>
                <a:t>ISO 30500: des avantages pour tous</a:t>
              </a:r>
              <a:endParaRPr lang="en-GB" sz="600" dirty="0">
                <a:solidFill>
                  <a:srgbClr val="3699FF"/>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99D19C0A-FB49-4E6F-B385-81D4B4768989}"/>
                </a:ext>
              </a:extLst>
            </p:cNvPr>
            <p:cNvSpPr txBox="1"/>
            <p:nvPr/>
          </p:nvSpPr>
          <p:spPr>
            <a:xfrm>
              <a:off x="6487459" y="4559664"/>
              <a:ext cx="1429689" cy="92333"/>
            </a:xfrm>
            <a:prstGeom prst="rect">
              <a:avLst/>
            </a:prstGeom>
            <a:noFill/>
          </p:spPr>
          <p:txBody>
            <a:bodyPr wrap="square" lIns="0" tIns="0" rIns="0" bIns="0" rtlCol="0">
              <a:normAutofit/>
            </a:bodyPr>
            <a:lstStyle/>
            <a:p>
              <a:pPr rtl="0"/>
              <a:r>
                <a:rPr lang="fr" sz="600">
                  <a:solidFill>
                    <a:srgbClr val="3699FF"/>
                  </a:solidFill>
                  <a:latin typeface="Arial" panose="020B0604020202020204" pitchFamily="34" charset="0"/>
                  <a:cs typeface="Arial" panose="020B0604020202020204" pitchFamily="34" charset="0"/>
                </a:rPr>
                <a:t>Sous-titres | Sans sous-titres</a:t>
              </a:r>
              <a:endParaRPr lang="en-GB" sz="600" dirty="0">
                <a:solidFill>
                  <a:srgbClr val="3699FF"/>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D83C2FBB-9CF7-4548-8BB3-3A7C63A7B1B7}"/>
                </a:ext>
              </a:extLst>
            </p:cNvPr>
            <p:cNvSpPr txBox="1"/>
            <p:nvPr/>
          </p:nvSpPr>
          <p:spPr>
            <a:xfrm>
              <a:off x="8060756" y="4559664"/>
              <a:ext cx="1429689" cy="92333"/>
            </a:xfrm>
            <a:prstGeom prst="rect">
              <a:avLst/>
            </a:prstGeom>
            <a:noFill/>
          </p:spPr>
          <p:txBody>
            <a:bodyPr wrap="square" lIns="0" tIns="0" rIns="0" bIns="0" rtlCol="0">
              <a:normAutofit/>
            </a:bodyPr>
            <a:lstStyle/>
            <a:p>
              <a:pPr rtl="0"/>
              <a:r>
                <a:rPr lang="fr" sz="600">
                  <a:solidFill>
                    <a:srgbClr val="3699FF"/>
                  </a:solidFill>
                  <a:latin typeface="Arial" panose="020B0604020202020204" pitchFamily="34" charset="0"/>
                  <a:cs typeface="Arial" panose="020B0604020202020204" pitchFamily="34" charset="0"/>
                </a:rPr>
                <a:t>Sous-titres | Sans sous-titres</a:t>
              </a:r>
              <a:endParaRPr lang="en-GB" sz="600" dirty="0">
                <a:solidFill>
                  <a:srgbClr val="3699FF"/>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E20D47B2-EEFD-4FFA-97E8-CF72F360CA1D}"/>
                </a:ext>
              </a:extLst>
            </p:cNvPr>
            <p:cNvSpPr txBox="1"/>
            <p:nvPr/>
          </p:nvSpPr>
          <p:spPr>
            <a:xfrm>
              <a:off x="9619310" y="4561300"/>
              <a:ext cx="1429690" cy="92333"/>
            </a:xfrm>
            <a:prstGeom prst="rect">
              <a:avLst/>
            </a:prstGeom>
            <a:noFill/>
          </p:spPr>
          <p:txBody>
            <a:bodyPr wrap="square" lIns="0" tIns="0" rIns="0" bIns="0" rtlCol="0">
              <a:normAutofit/>
            </a:bodyPr>
            <a:lstStyle/>
            <a:p>
              <a:pPr rtl="0"/>
              <a:r>
                <a:rPr lang="fr" sz="600">
                  <a:solidFill>
                    <a:srgbClr val="3699FF"/>
                  </a:solidFill>
                  <a:latin typeface="Arial" panose="020B0604020202020204" pitchFamily="34" charset="0"/>
                  <a:cs typeface="Arial" panose="020B0604020202020204" pitchFamily="34" charset="0"/>
                </a:rPr>
                <a:t>Sous-titres | Sans sous-titres</a:t>
              </a:r>
              <a:endParaRPr lang="en-GB" sz="600" dirty="0">
                <a:solidFill>
                  <a:srgbClr val="3699FF"/>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1EE81F58-F5A5-4227-96BC-2857012CCFB7}"/>
                </a:ext>
              </a:extLst>
            </p:cNvPr>
            <p:cNvSpPr txBox="1"/>
            <p:nvPr/>
          </p:nvSpPr>
          <p:spPr>
            <a:xfrm>
              <a:off x="6493809" y="5660333"/>
              <a:ext cx="1402395" cy="92333"/>
            </a:xfrm>
            <a:prstGeom prst="rect">
              <a:avLst/>
            </a:prstGeom>
            <a:noFill/>
          </p:spPr>
          <p:txBody>
            <a:bodyPr wrap="square" lIns="0" tIns="0" rIns="0" bIns="0" rtlCol="0">
              <a:normAutofit/>
            </a:bodyPr>
            <a:lstStyle/>
            <a:p>
              <a:pPr rtl="0"/>
              <a:r>
                <a:rPr lang="fr" sz="600">
                  <a:solidFill>
                    <a:srgbClr val="3699FF"/>
                  </a:solidFill>
                  <a:latin typeface="Arial" panose="020B0604020202020204" pitchFamily="34" charset="0"/>
                  <a:cs typeface="Arial" panose="020B0604020202020204" pitchFamily="34" charset="0"/>
                </a:rPr>
                <a:t>Sous-titres | Sans sous-titres</a:t>
              </a:r>
              <a:endParaRPr lang="en-GB" sz="600" dirty="0">
                <a:solidFill>
                  <a:srgbClr val="3699FF"/>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35032F95-6FE2-4DDC-9A1C-7751F09ADEC4}"/>
                </a:ext>
              </a:extLst>
            </p:cNvPr>
            <p:cNvSpPr txBox="1"/>
            <p:nvPr/>
          </p:nvSpPr>
          <p:spPr>
            <a:xfrm>
              <a:off x="8059303" y="5660523"/>
              <a:ext cx="1442315" cy="92333"/>
            </a:xfrm>
            <a:prstGeom prst="rect">
              <a:avLst/>
            </a:prstGeom>
            <a:noFill/>
          </p:spPr>
          <p:txBody>
            <a:bodyPr wrap="square" lIns="0" tIns="0" rIns="0" bIns="0" rtlCol="0">
              <a:normAutofit/>
            </a:bodyPr>
            <a:lstStyle/>
            <a:p>
              <a:pPr rtl="0"/>
              <a:r>
                <a:rPr lang="fr" sz="600">
                  <a:solidFill>
                    <a:srgbClr val="3699FF"/>
                  </a:solidFill>
                  <a:latin typeface="Arial" panose="020B0604020202020204" pitchFamily="34" charset="0"/>
                  <a:cs typeface="Arial" panose="020B0604020202020204" pitchFamily="34" charset="0"/>
                </a:rPr>
                <a:t>Sous-titres | Sans sous-titres</a:t>
              </a:r>
              <a:endParaRPr lang="en-GB" sz="600" dirty="0">
                <a:solidFill>
                  <a:srgbClr val="3699FF"/>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BD1953AD-5A68-454F-A295-B94B9D1B68FC}"/>
                </a:ext>
              </a:extLst>
            </p:cNvPr>
            <p:cNvSpPr txBox="1"/>
            <p:nvPr/>
          </p:nvSpPr>
          <p:spPr>
            <a:xfrm>
              <a:off x="6493829" y="4779929"/>
              <a:ext cx="1429689" cy="92333"/>
            </a:xfrm>
            <a:prstGeom prst="rect">
              <a:avLst/>
            </a:prstGeom>
            <a:noFill/>
          </p:spPr>
          <p:txBody>
            <a:bodyPr wrap="square" lIns="0" tIns="0" rIns="0" bIns="0" rtlCol="0">
              <a:normAutofit fontScale="55000" lnSpcReduction="20000"/>
            </a:bodyPr>
            <a:lstStyle/>
            <a:p>
              <a:pPr rtl="0"/>
              <a:r>
                <a:rPr lang="fr" sz="600">
                  <a:solidFill>
                    <a:srgbClr val="3699FF"/>
                  </a:solidFill>
                  <a:latin typeface="Arial" panose="020B0604020202020204" pitchFamily="34" charset="0"/>
                  <a:cs typeface="Arial" panose="020B0604020202020204" pitchFamily="34" charset="0"/>
                </a:rPr>
                <a:t>ISO 24521: une norme que nous pouvons utiliser dès maintenant</a:t>
              </a:r>
              <a:endParaRPr lang="en-GB" sz="600" dirty="0">
                <a:solidFill>
                  <a:srgbClr val="3699FF"/>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37D15C7B-11AB-4193-9670-EB6226D41CBF}"/>
                </a:ext>
              </a:extLst>
            </p:cNvPr>
            <p:cNvSpPr txBox="1"/>
            <p:nvPr/>
          </p:nvSpPr>
          <p:spPr>
            <a:xfrm>
              <a:off x="8059303" y="4780792"/>
              <a:ext cx="1429689" cy="92333"/>
            </a:xfrm>
            <a:prstGeom prst="rect">
              <a:avLst/>
            </a:prstGeom>
            <a:noFill/>
          </p:spPr>
          <p:txBody>
            <a:bodyPr wrap="square" lIns="0" tIns="0" rIns="0" bIns="0" rtlCol="0">
              <a:normAutofit fontScale="55000" lnSpcReduction="20000"/>
            </a:bodyPr>
            <a:lstStyle/>
            <a:p>
              <a:pPr rtl="0"/>
              <a:r>
                <a:rPr lang="fr" sz="600">
                  <a:solidFill>
                    <a:srgbClr val="3699FF"/>
                  </a:solidFill>
                  <a:latin typeface="Arial" panose="020B0604020202020204" pitchFamily="34" charset="0"/>
                  <a:cs typeface="Arial" panose="020B0604020202020204" pitchFamily="34" charset="0"/>
                </a:rPr>
                <a:t>ISO 24521: une norme que nous pouvons utiliser dès maintenant</a:t>
              </a:r>
              <a:endParaRPr lang="en-GB" sz="600" dirty="0">
                <a:solidFill>
                  <a:srgbClr val="3699FF"/>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476498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C9DA25-C14F-DA4B-842F-BC2A351D4FC0}"/>
              </a:ext>
            </a:extLst>
          </p:cNvPr>
          <p:cNvSpPr>
            <a:spLocks noGrp="1"/>
          </p:cNvSpPr>
          <p:nvPr>
            <p:ph type="sldNum" sz="quarter" idx="12"/>
          </p:nvPr>
        </p:nvSpPr>
        <p:spPr/>
        <p:txBody>
          <a:bodyPr rtlCol="0">
            <a:normAutofit/>
          </a:bodyPr>
          <a:lstStyle/>
          <a:p>
            <a:pPr rtl="0"/>
            <a:fld id="{FA0B7275-42E7-9344-8EE7-3495E2503A86}" type="slidenum">
              <a:rPr lang="en-US" smtClean="0"/>
              <a:t>18</a:t>
            </a:fld>
            <a:endParaRPr lang="en-US" dirty="0"/>
          </a:p>
        </p:txBody>
      </p:sp>
      <p:grpSp>
        <p:nvGrpSpPr>
          <p:cNvPr id="6" name="Group 5"/>
          <p:cNvGrpSpPr/>
          <p:nvPr/>
        </p:nvGrpSpPr>
        <p:grpSpPr>
          <a:xfrm>
            <a:off x="408062" y="266413"/>
            <a:ext cx="9170645" cy="5617029"/>
            <a:chOff x="1592090" y="266413"/>
            <a:chExt cx="9170645" cy="5617029"/>
          </a:xfrm>
        </p:grpSpPr>
        <p:pic>
          <p:nvPicPr>
            <p:cNvPr id="7" name="Picture 6"/>
            <p:cNvPicPr>
              <a:picLocks noChangeAspect="1"/>
            </p:cNvPicPr>
            <p:nvPr/>
          </p:nvPicPr>
          <p:blipFill rotWithShape="1">
            <a:blip r:embed="rId4"/>
            <a:srcRect b="85125"/>
            <a:stretch/>
          </p:blipFill>
          <p:spPr>
            <a:xfrm>
              <a:off x="1592090" y="266413"/>
              <a:ext cx="9170645" cy="905895"/>
            </a:xfrm>
            <a:prstGeom prst="rect">
              <a:avLst/>
            </a:prstGeom>
          </p:spPr>
        </p:pic>
        <p:sp>
          <p:nvSpPr>
            <p:cNvPr id="8" name="Rectangle 7"/>
            <p:cNvSpPr/>
            <p:nvPr/>
          </p:nvSpPr>
          <p:spPr>
            <a:xfrm>
              <a:off x="10083114" y="1087395"/>
              <a:ext cx="679621" cy="479604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sp>
        <p:nvSpPr>
          <p:cNvPr id="9" name="TextBox 8"/>
          <p:cNvSpPr txBox="1"/>
          <p:nvPr/>
        </p:nvSpPr>
        <p:spPr>
          <a:xfrm>
            <a:off x="-28996" y="5221705"/>
            <a:ext cx="8458200" cy="757990"/>
          </a:xfrm>
          <a:prstGeom prst="rect">
            <a:avLst/>
          </a:prstGeom>
          <a:noFill/>
        </p:spPr>
        <p:txBody>
          <a:bodyPr wrap="square" rtlCol="0">
            <a:spAutoFit/>
          </a:bodyPr>
          <a:lstStyle/>
          <a:p>
            <a:pPr rtl="0"/>
            <a:endParaRPr lang="en-US" dirty="0"/>
          </a:p>
        </p:txBody>
      </p:sp>
      <p:sp>
        <p:nvSpPr>
          <p:cNvPr id="10" name="TextBox 9"/>
          <p:cNvSpPr txBox="1"/>
          <p:nvPr/>
        </p:nvSpPr>
        <p:spPr>
          <a:xfrm>
            <a:off x="3379862" y="322740"/>
            <a:ext cx="5013246" cy="369332"/>
          </a:xfrm>
          <a:prstGeom prst="rect">
            <a:avLst/>
          </a:prstGeom>
          <a:solidFill>
            <a:schemeClr val="bg1"/>
          </a:solidFill>
        </p:spPr>
        <p:txBody>
          <a:bodyPr wrap="square" rtlCol="0">
            <a:normAutofit fontScale="92500"/>
          </a:bodyPr>
          <a:lstStyle/>
          <a:p>
            <a:pPr rtl="0"/>
            <a:r>
              <a:rPr lang="fr" dirty="0"/>
              <a:t>Les normes d’assainissement expliquées en 2 minutes </a:t>
            </a:r>
          </a:p>
        </p:txBody>
      </p:sp>
      <p:sp>
        <p:nvSpPr>
          <p:cNvPr id="12" name="Rectangle 11"/>
          <p:cNvSpPr/>
          <p:nvPr/>
        </p:nvSpPr>
        <p:spPr>
          <a:xfrm>
            <a:off x="9882625" y="1034576"/>
            <a:ext cx="2104372" cy="1815882"/>
          </a:xfrm>
          <a:prstGeom prst="rect">
            <a:avLst/>
          </a:prstGeom>
        </p:spPr>
        <p:txBody>
          <a:bodyPr wrap="square" rtlCol="0">
            <a:normAutofit/>
          </a:bodyPr>
          <a:lstStyle/>
          <a:p>
            <a:pPr rtl="0"/>
            <a:r>
              <a:rPr lang="fr" sz="2800" dirty="0">
                <a:hlinkClick r:id="rId5"/>
              </a:rPr>
              <a:t>English</a:t>
            </a:r>
            <a:r>
              <a:rPr lang="fr" sz="2800" dirty="0"/>
              <a:t> </a:t>
            </a:r>
          </a:p>
          <a:p>
            <a:pPr rtl="0"/>
            <a:r>
              <a:rPr lang="fr" sz="2800" dirty="0">
                <a:hlinkClick r:id="rId6"/>
              </a:rPr>
              <a:t>Français</a:t>
            </a:r>
            <a:r>
              <a:rPr lang="fr" sz="2800" dirty="0"/>
              <a:t> </a:t>
            </a:r>
          </a:p>
          <a:p>
            <a:pPr rtl="0"/>
            <a:r>
              <a:rPr lang="fr" sz="2800" dirty="0">
                <a:hlinkClick r:id="rId7"/>
              </a:rPr>
              <a:t>Português</a:t>
            </a:r>
            <a:endParaRPr lang="en-US" sz="2800" dirty="0"/>
          </a:p>
          <a:p>
            <a:pPr rtl="0"/>
            <a:r>
              <a:rPr lang="fr" sz="2800" dirty="0">
                <a:hlinkClick r:id="rId8"/>
              </a:rPr>
              <a:t>中文</a:t>
            </a:r>
            <a:endParaRPr lang="en-US" altLang="ja-JP" sz="2800" dirty="0"/>
          </a:p>
        </p:txBody>
      </p:sp>
      <p:pic>
        <p:nvPicPr>
          <p:cNvPr id="15" name="Picture 14">
            <a:extLst>
              <a:ext uri="{FF2B5EF4-FFF2-40B4-BE49-F238E27FC236}">
                <a16:creationId xmlns:a16="http://schemas.microsoft.com/office/drawing/2014/main" id="{B8151FC8-E432-422F-8183-6A8DBC55C50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61237" y="980710"/>
            <a:ext cx="8584675" cy="4910968"/>
          </a:xfrm>
          <a:prstGeom prst="rect">
            <a:avLst/>
          </a:prstGeom>
        </p:spPr>
      </p:pic>
      <p:sp>
        <p:nvSpPr>
          <p:cNvPr id="16" name="TextBox 12">
            <a:extLst>
              <a:ext uri="{FF2B5EF4-FFF2-40B4-BE49-F238E27FC236}">
                <a16:creationId xmlns:a16="http://schemas.microsoft.com/office/drawing/2014/main" id="{631B1BBD-FEEB-4E43-B6BF-D7E4F44A99C7}"/>
              </a:ext>
            </a:extLst>
          </p:cNvPr>
          <p:cNvSpPr txBox="1"/>
          <p:nvPr/>
        </p:nvSpPr>
        <p:spPr>
          <a:xfrm>
            <a:off x="2269268" y="1617317"/>
            <a:ext cx="501324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fr" sz="2300" b="1">
                <a:solidFill>
                  <a:srgbClr val="205674"/>
                </a:solidFill>
              </a:rPr>
              <a:t>DIGNITÉ. PROGRÈS. PROSPÉRITÉ.</a:t>
            </a:r>
          </a:p>
        </p:txBody>
      </p:sp>
    </p:spTree>
    <p:custDataLst>
      <p:tags r:id="rId1"/>
    </p:custDataLst>
    <p:extLst>
      <p:ext uri="{BB962C8B-B14F-4D97-AF65-F5344CB8AC3E}">
        <p14:creationId xmlns:p14="http://schemas.microsoft.com/office/powerpoint/2010/main" val="2710307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fr"/>
              <a:t>Adaptez les supports</a:t>
            </a:r>
          </a:p>
        </p:txBody>
      </p:sp>
      <p:sp>
        <p:nvSpPr>
          <p:cNvPr id="3" name="Content Placeholder 2"/>
          <p:cNvSpPr>
            <a:spLocks noGrp="1"/>
          </p:cNvSpPr>
          <p:nvPr>
            <p:ph idx="1"/>
          </p:nvPr>
        </p:nvSpPr>
        <p:spPr/>
        <p:txBody>
          <a:bodyPr rtlCol="0">
            <a:normAutofit fontScale="85000" lnSpcReduction="20000"/>
          </a:bodyPr>
          <a:lstStyle/>
          <a:p>
            <a:pPr rtl="0">
              <a:buFont typeface="Arial" panose="020B0604020202020204" pitchFamily="34" charset="0"/>
              <a:buChar char="+"/>
            </a:pPr>
            <a:r>
              <a:rPr lang="fr" sz="2400"/>
              <a:t>Faites appel à des experts de l’EAH pour éditer des PowerPoints et du matériel de formation afin d’ajouter des informations spécifiques au pays, comme :</a:t>
            </a:r>
          </a:p>
          <a:p>
            <a:pPr lvl="1" rtl="0">
              <a:buFont typeface="Arial" panose="020B0604020202020204" pitchFamily="34" charset="0"/>
              <a:buChar char="+"/>
            </a:pPr>
            <a:r>
              <a:rPr lang="fr" sz="2000"/>
              <a:t>Statistiques de l’EAH</a:t>
            </a:r>
          </a:p>
          <a:p>
            <a:pPr lvl="1" rtl="0">
              <a:buFont typeface="Arial" panose="020B0604020202020204" pitchFamily="34" charset="0"/>
              <a:buChar char="+"/>
            </a:pPr>
            <a:r>
              <a:rPr lang="fr" sz="2000"/>
              <a:t>Priorités nationales liées à l’assainissement</a:t>
            </a:r>
          </a:p>
          <a:p>
            <a:pPr lvl="1" rtl="0">
              <a:buFont typeface="Arial" panose="020B0604020202020204" pitchFamily="34" charset="0"/>
              <a:buChar char="+"/>
            </a:pPr>
            <a:r>
              <a:rPr lang="fr" sz="2000"/>
              <a:t>Stratégie nationale d’assainissement </a:t>
            </a:r>
          </a:p>
          <a:p>
            <a:pPr lvl="1" rtl="0">
              <a:buFont typeface="Arial" panose="020B0604020202020204" pitchFamily="34" charset="0"/>
              <a:buChar char="+"/>
            </a:pPr>
            <a:r>
              <a:rPr lang="fr" sz="2000"/>
              <a:t>Nombre de stations d’épuration des eaux usées</a:t>
            </a:r>
          </a:p>
          <a:p>
            <a:pPr lvl="1" rtl="0">
              <a:buFont typeface="Arial" panose="020B0604020202020204" pitchFamily="34" charset="0"/>
              <a:buChar char="+"/>
            </a:pPr>
            <a:r>
              <a:rPr lang="fr" sz="2000"/>
              <a:t>Réglementations pertinentes en matière d’assainissement</a:t>
            </a:r>
            <a:endParaRPr lang="en-US" sz="2400" dirty="0"/>
          </a:p>
          <a:p>
            <a:pPr rtl="0"/>
            <a:r>
              <a:rPr lang="fr" sz="2400" i="1"/>
              <a:t>Vous ne savez pas quoi inclure exactement ? </a:t>
            </a:r>
          </a:p>
          <a:p>
            <a:pPr lvl="1" rtl="0"/>
            <a:r>
              <a:rPr lang="fr" sz="2000"/>
              <a:t>Passez en revue le PowerPoint sur les règlementations sud-africaines dans le secteur de l’eau et de l’assainissement_WRC par exemple</a:t>
            </a:r>
          </a:p>
          <a:p>
            <a:pPr rtl="0"/>
            <a:r>
              <a:rPr lang="fr" sz="2400"/>
              <a:t>N’hésitez pas à utiliser ce support pour répondre aux besoins de votre pays. Vous pouvez ajouter votre logo, inclure des informations nationales pertinentes, etc.</a:t>
            </a:r>
          </a:p>
          <a:p>
            <a:pPr rtl="0"/>
            <a:endParaRPr lang="en-US" dirty="0"/>
          </a:p>
        </p:txBody>
      </p:sp>
      <p:sp>
        <p:nvSpPr>
          <p:cNvPr id="4" name="Slide Number Placeholder 3"/>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946354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830" y="2442082"/>
            <a:ext cx="5060690" cy="1388025"/>
          </a:xfrm>
        </p:spPr>
        <p:txBody>
          <a:bodyPr rtlCol="0">
            <a:normAutofit fontScale="90000"/>
          </a:bodyPr>
          <a:lstStyle/>
          <a:p>
            <a:pPr algn="l" rtl="0"/>
            <a:r>
              <a:rPr lang="fr" sz="3600"/>
              <a:t>Comment </a:t>
            </a:r>
            <a:r>
              <a:rPr lang="fr" sz="3600">
                <a:hlinkClick r:id="rId4"/>
              </a:rPr>
              <a:t>https://sanitation.ansi.org</a:t>
            </a:r>
            <a:r>
              <a:rPr lang="fr" sz="3600"/>
              <a:t> peut vous venir en aide ?</a:t>
            </a:r>
          </a:p>
        </p:txBody>
      </p:sp>
      <p:sp>
        <p:nvSpPr>
          <p:cNvPr id="3" name="Content Placeholder 2"/>
          <p:cNvSpPr>
            <a:spLocks noGrp="1"/>
          </p:cNvSpPr>
          <p:nvPr>
            <p:ph idx="1"/>
          </p:nvPr>
        </p:nvSpPr>
        <p:spPr>
          <a:xfrm>
            <a:off x="5670407" y="0"/>
            <a:ext cx="5951321" cy="2186508"/>
          </a:xfrm>
        </p:spPr>
        <p:txBody>
          <a:bodyPr rtlCol="0">
            <a:normAutofit/>
          </a:bodyPr>
          <a:lstStyle/>
          <a:p>
            <a:pPr rtl="0"/>
            <a:r>
              <a:rPr lang="fr" dirty="0"/>
              <a:t>Apprenez à naviguer sur le site et à utiliser les outils disponibles pour partager les informations sur les normes ISO sur l’assainissement autonome</a:t>
            </a:r>
          </a:p>
        </p:txBody>
      </p:sp>
      <p:sp>
        <p:nvSpPr>
          <p:cNvPr id="4" name="Slide Number Placeholder 3"/>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2</a:t>
            </a:fld>
            <a:endParaRPr lang="en-US">
              <a:solidFill>
                <a:prstClr val="black">
                  <a:tint val="75000"/>
                </a:prstClr>
              </a:solidFill>
            </a:endParaRPr>
          </a:p>
        </p:txBody>
      </p:sp>
      <p:graphicFrame>
        <p:nvGraphicFramePr>
          <p:cNvPr id="7" name="Diagram 6"/>
          <p:cNvGraphicFramePr/>
          <p:nvPr>
            <p:extLst>
              <p:ext uri="{D42A27DB-BD31-4B8C-83A1-F6EECF244321}">
                <p14:modId xmlns:p14="http://schemas.microsoft.com/office/powerpoint/2010/main" val="1310977806"/>
              </p:ext>
            </p:extLst>
          </p:nvPr>
        </p:nvGraphicFramePr>
        <p:xfrm>
          <a:off x="909399" y="1910687"/>
          <a:ext cx="12475233" cy="48107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ontent Placeholder 2">
            <a:extLst>
              <a:ext uri="{FF2B5EF4-FFF2-40B4-BE49-F238E27FC236}">
                <a16:creationId xmlns:a16="http://schemas.microsoft.com/office/drawing/2014/main" id="{A9590C8D-2FEF-446A-8132-E26E04FC2BC7}"/>
              </a:ext>
            </a:extLst>
          </p:cNvPr>
          <p:cNvSpPr txBox="1">
            <a:spLocks/>
          </p:cNvSpPr>
          <p:nvPr/>
        </p:nvSpPr>
        <p:spPr>
          <a:xfrm rot="21160955">
            <a:off x="6271231" y="4399231"/>
            <a:ext cx="628208" cy="521749"/>
          </a:xfrm>
          <a:prstGeom prst="rect">
            <a:avLst/>
          </a:prstGeom>
          <a:noFill/>
        </p:spPr>
        <p:txBody>
          <a:bodyPr lIns="0" tIns="0" rIns="0" bIns="0" rtlCol="0" anchor="ctr">
            <a:normAutofit/>
          </a:bodyPr>
          <a:lstStyle>
            <a:lvl1pPr marL="228594" indent="-228594" algn="l" defTabSz="914377" rtl="0" eaLnBrk="1" latinLnBrk="0" hangingPunct="1">
              <a:lnSpc>
                <a:spcPct val="90000"/>
              </a:lnSpc>
              <a:spcBef>
                <a:spcPts val="1000"/>
              </a:spcBef>
              <a:buClr>
                <a:srgbClr val="0A55A3"/>
              </a:buClr>
              <a:buSzPct val="75000"/>
              <a:buFont typeface="PingFang SC Regular" panose="020B0400000000000000" pitchFamily="34" charset="-122"/>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
                <a:srgbClr val="0A55A3"/>
              </a:buClr>
              <a:buSzPct val="75000"/>
              <a:buFont typeface="PingFang SC Regular" panose="020B0400000000000000" pitchFamily="34" charset="-122"/>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
                <a:srgbClr val="0A55A3"/>
              </a:buClr>
              <a:buSzPct val="75000"/>
              <a:buFont typeface="PingFang SC Regular" panose="020B0400000000000000" pitchFamily="34" charset="-122"/>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Clr>
                <a:srgbClr val="0A55A3"/>
              </a:buClr>
              <a:buSzPct val="75000"/>
              <a:buFont typeface="PingFang SC Regular" panose="020B0400000000000000" pitchFamily="34" charset="-122"/>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Clr>
                <a:srgbClr val="0A55A3"/>
              </a:buClr>
              <a:buSzPct val="75000"/>
              <a:buFont typeface="PingFang SC Regular" panose="020B0400000000000000" pitchFamily="34" charset="-122"/>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fr" sz="800" b="1" dirty="0">
                <a:solidFill>
                  <a:schemeClr val="bg1"/>
                </a:solidFill>
              </a:rPr>
              <a:t>FORMATION EN LIGNE</a:t>
            </a:r>
            <a:endParaRPr lang="en-US" sz="800" b="1" dirty="0">
              <a:solidFill>
                <a:schemeClr val="bg1"/>
              </a:solidFill>
            </a:endParaRPr>
          </a:p>
        </p:txBody>
      </p:sp>
    </p:spTree>
    <p:custDataLst>
      <p:tags r:id="rId1"/>
    </p:custDataLst>
    <p:extLst>
      <p:ext uri="{BB962C8B-B14F-4D97-AF65-F5344CB8AC3E}">
        <p14:creationId xmlns:p14="http://schemas.microsoft.com/office/powerpoint/2010/main" val="3646393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fr"/>
              <a:t>Modèles</a:t>
            </a:r>
          </a:p>
        </p:txBody>
      </p:sp>
      <p:sp>
        <p:nvSpPr>
          <p:cNvPr id="3" name="Content Placeholder 2"/>
          <p:cNvSpPr>
            <a:spLocks noGrp="1"/>
          </p:cNvSpPr>
          <p:nvPr>
            <p:ph idx="1"/>
          </p:nvPr>
        </p:nvSpPr>
        <p:spPr>
          <a:xfrm>
            <a:off x="5802923" y="663677"/>
            <a:ext cx="5639004" cy="5014452"/>
          </a:xfrm>
        </p:spPr>
        <p:txBody>
          <a:bodyPr rtlCol="0">
            <a:normAutofit fontScale="92500" lnSpcReduction="20000"/>
          </a:bodyPr>
          <a:lstStyle/>
          <a:p>
            <a:pPr rtl="0"/>
            <a:r>
              <a:rPr lang="fr" sz="2400" dirty="0"/>
              <a:t>Modèle pour les réseaux sociaux</a:t>
            </a:r>
          </a:p>
          <a:p>
            <a:pPr lvl="1" rtl="0"/>
            <a:r>
              <a:rPr lang="fr" sz="2000" dirty="0"/>
              <a:t>Hashtags, liens et identifiants pertinents pour les normes NSS</a:t>
            </a:r>
          </a:p>
          <a:p>
            <a:pPr lvl="1" rtl="0"/>
            <a:r>
              <a:rPr lang="fr" sz="2000" dirty="0"/>
              <a:t>Adaptez plusieurs messages pour Twitter, Facebook et LinkedIn avec pour objectif :</a:t>
            </a:r>
          </a:p>
          <a:p>
            <a:pPr lvl="2" rtl="0"/>
            <a:r>
              <a:rPr lang="fr" sz="1800" dirty="0"/>
              <a:t> d’annoncer l’adoption par un pays des normes ISO NSS</a:t>
            </a:r>
          </a:p>
          <a:p>
            <a:pPr lvl="2" rtl="0"/>
            <a:r>
              <a:rPr lang="fr" sz="1800" dirty="0"/>
              <a:t>de partager l’information</a:t>
            </a:r>
          </a:p>
          <a:p>
            <a:pPr lvl="2" rtl="0"/>
            <a:r>
              <a:rPr lang="fr" sz="1800" dirty="0"/>
              <a:t>de générer un buzz sur les normes lors de conférences ou de formations. </a:t>
            </a:r>
          </a:p>
          <a:p>
            <a:pPr rtl="0"/>
            <a:r>
              <a:rPr lang="fr" sz="2400" dirty="0"/>
              <a:t>Modèle de communiqué de presse</a:t>
            </a:r>
          </a:p>
          <a:p>
            <a:pPr lvl="1" rtl="0"/>
            <a:r>
              <a:rPr lang="fr" sz="2000" dirty="0"/>
              <a:t>Votre organisme national de normalisation a-t-il adopté la norme ISO 30500 ou ISO 24521 ? Adaptez le modèle de communiqué de presse aux besoins de votre organisme national de normalisation et partagez-le avec :</a:t>
            </a:r>
          </a:p>
          <a:p>
            <a:pPr lvl="2" rtl="0"/>
            <a:r>
              <a:rPr lang="fr" sz="1800" dirty="0"/>
              <a:t>les médias nationaux</a:t>
            </a:r>
          </a:p>
          <a:p>
            <a:pPr lvl="2" rtl="0"/>
            <a:r>
              <a:rPr lang="fr" sz="1800" dirty="0"/>
              <a:t>les bulletins d’information</a:t>
            </a:r>
          </a:p>
          <a:p>
            <a:pPr lvl="2" rtl="0"/>
            <a:endParaRPr lang="en-US" sz="1800" dirty="0"/>
          </a:p>
          <a:p>
            <a:pPr lvl="2" rtl="0"/>
            <a:r>
              <a:rPr lang="fr" sz="1800" dirty="0"/>
              <a:t> </a:t>
            </a:r>
          </a:p>
        </p:txBody>
      </p:sp>
      <p:sp>
        <p:nvSpPr>
          <p:cNvPr id="4" name="Slide Number Placeholder 3"/>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20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108473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174B88-AC1D-304E-BB64-6CE36FFE0421}"/>
              </a:ext>
            </a:extLst>
          </p:cNvPr>
          <p:cNvSpPr>
            <a:spLocks noGrp="1"/>
          </p:cNvSpPr>
          <p:nvPr>
            <p:ph type="sldNum" sz="quarter" idx="12"/>
          </p:nvPr>
        </p:nvSpPr>
        <p:spPr/>
        <p:txBody>
          <a:bodyPr rtlCol="0">
            <a:normAutofit/>
          </a:bodyPr>
          <a:lstStyle/>
          <a:p>
            <a:pPr rtl="0"/>
            <a:fld id="{FA0B7275-42E7-9344-8EE7-3495E2503A86}" type="slidenum">
              <a:rPr lang="en-US" smtClean="0"/>
              <a:pPr/>
              <a:t>21</a:t>
            </a:fld>
            <a:endParaRPr lang="en-US"/>
          </a:p>
        </p:txBody>
      </p:sp>
      <p:sp>
        <p:nvSpPr>
          <p:cNvPr id="14" name="Subtitle 13">
            <a:extLst>
              <a:ext uri="{FF2B5EF4-FFF2-40B4-BE49-F238E27FC236}">
                <a16:creationId xmlns:a16="http://schemas.microsoft.com/office/drawing/2014/main" id="{FC9B942C-3A6E-8443-9ACD-7C57D473DE26}"/>
              </a:ext>
            </a:extLst>
          </p:cNvPr>
          <p:cNvSpPr>
            <a:spLocks noGrp="1"/>
          </p:cNvSpPr>
          <p:nvPr>
            <p:ph type="subTitle" idx="13"/>
          </p:nvPr>
        </p:nvSpPr>
        <p:spPr>
          <a:xfrm>
            <a:off x="96128" y="514083"/>
            <a:ext cx="4905241" cy="1107983"/>
          </a:xfrm>
        </p:spPr>
        <p:txBody>
          <a:bodyPr rtlCol="0">
            <a:normAutofit/>
          </a:bodyPr>
          <a:lstStyle/>
          <a:p>
            <a:pPr algn="l" rtl="0"/>
            <a:r>
              <a:rPr lang="fr" sz="2000" b="1" dirty="0"/>
              <a:t>Des questions ou des commentaires ? Envoyez-nous un e-mail à : </a:t>
            </a:r>
          </a:p>
          <a:p>
            <a:pPr algn="l" rtl="0"/>
            <a:r>
              <a:rPr lang="fr" sz="2000" dirty="0"/>
              <a:t>sanitation@ansi.org</a:t>
            </a:r>
          </a:p>
        </p:txBody>
      </p:sp>
      <p:sp>
        <p:nvSpPr>
          <p:cNvPr id="4" name="Subtitle 13">
            <a:extLst>
              <a:ext uri="{FF2B5EF4-FFF2-40B4-BE49-F238E27FC236}">
                <a16:creationId xmlns:a16="http://schemas.microsoft.com/office/drawing/2014/main" id="{FC9B942C-3A6E-8443-9ACD-7C57D473DE26}"/>
              </a:ext>
            </a:extLst>
          </p:cNvPr>
          <p:cNvSpPr txBox="1">
            <a:spLocks/>
          </p:cNvSpPr>
          <p:nvPr/>
        </p:nvSpPr>
        <p:spPr>
          <a:xfrm>
            <a:off x="7937902" y="5547258"/>
            <a:ext cx="4088596" cy="904055"/>
          </a:xfrm>
        </p:spPr>
        <p:txBody>
          <a:bodyPr rtlCol="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smtClean="0">
                <a:solidFill>
                  <a:srgbClr val="0A55A3"/>
                </a:solidFill>
                <a:effectLst/>
                <a:latin typeface="Arial" panose="020B0604020202020204" pitchFamily="34" charset="0"/>
                <a:ea typeface="+mn-ea"/>
                <a:cs typeface="Arial" panose="020B0604020202020204" pitchFamily="34" charset="0"/>
              </a:defRPr>
            </a:lvl1pPr>
            <a:lvl2pPr marL="457200" indent="0" algn="ctr" defTabSz="914377" rtl="0" eaLnBrk="1" latinLnBrk="0" hangingPunct="1">
              <a:lnSpc>
                <a:spcPct val="90000"/>
              </a:lnSpc>
              <a:spcBef>
                <a:spcPts val="500"/>
              </a:spcBef>
              <a:buFont typeface="Arial" panose="020B0604020202020204" pitchFamily="34" charset="0"/>
              <a:buNone/>
              <a:defRPr sz="2000" kern="1200">
                <a:solidFill>
                  <a:srgbClr val="0A55A3"/>
                </a:solidFill>
                <a:latin typeface="Arial" panose="020B0604020202020204" pitchFamily="34" charset="0"/>
                <a:ea typeface="+mn-ea"/>
                <a:cs typeface="Arial" panose="020B0604020202020204" pitchFamily="34" charset="0"/>
              </a:defRPr>
            </a:lvl2pPr>
            <a:lvl3pPr marL="914400" indent="0" algn="ctr" defTabSz="914377" rtl="0" eaLnBrk="1" latinLnBrk="0" hangingPunct="1">
              <a:lnSpc>
                <a:spcPct val="90000"/>
              </a:lnSpc>
              <a:spcBef>
                <a:spcPts val="500"/>
              </a:spcBef>
              <a:buFont typeface="Arial" panose="020B0604020202020204" pitchFamily="34" charset="0"/>
              <a:buNone/>
              <a:defRPr sz="1800" kern="1200">
                <a:solidFill>
                  <a:srgbClr val="0A55A3"/>
                </a:solidFill>
                <a:latin typeface="Arial" panose="020B0604020202020204" pitchFamily="34" charset="0"/>
                <a:ea typeface="+mn-ea"/>
                <a:cs typeface="Arial" panose="020B0604020202020204" pitchFamily="34" charset="0"/>
              </a:defRPr>
            </a:lvl3pPr>
            <a:lvl4pPr marL="1371600" indent="0" algn="ctr" defTabSz="914377" rtl="0" eaLnBrk="1" latinLnBrk="0" hangingPunct="1">
              <a:lnSpc>
                <a:spcPct val="90000"/>
              </a:lnSpc>
              <a:spcBef>
                <a:spcPts val="500"/>
              </a:spcBef>
              <a:buFont typeface="Arial" panose="020B0604020202020204" pitchFamily="34" charset="0"/>
              <a:buNone/>
              <a:defRPr sz="1600" kern="1200">
                <a:solidFill>
                  <a:srgbClr val="0A55A3"/>
                </a:solidFill>
                <a:latin typeface="Arial" panose="020B0604020202020204" pitchFamily="34" charset="0"/>
                <a:ea typeface="+mn-ea"/>
                <a:cs typeface="Arial" panose="020B0604020202020204" pitchFamily="34" charset="0"/>
              </a:defRPr>
            </a:lvl4pPr>
            <a:lvl5pPr marL="1828800" indent="0" algn="ctr" defTabSz="914377" rtl="0" eaLnBrk="1" latinLnBrk="0" hangingPunct="1">
              <a:lnSpc>
                <a:spcPct val="90000"/>
              </a:lnSpc>
              <a:spcBef>
                <a:spcPts val="500"/>
              </a:spcBef>
              <a:buFont typeface="Arial" panose="020B0604020202020204" pitchFamily="34" charset="0"/>
              <a:buNone/>
              <a:defRPr sz="1600" kern="1200">
                <a:solidFill>
                  <a:srgbClr val="0A55A3"/>
                </a:solidFill>
                <a:latin typeface="Arial" panose="020B0604020202020204" pitchFamily="34" charset="0"/>
                <a:ea typeface="+mn-ea"/>
                <a:cs typeface="Arial" panose="020B0604020202020204" pitchFamily="34" charset="0"/>
              </a:defRPr>
            </a:lvl5pPr>
            <a:lvl6pPr marL="228600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0"/>
            <a:r>
              <a:rPr lang="fr" sz="2000" b="1">
                <a:hlinkClick r:id="rId3"/>
              </a:rPr>
              <a:t>https://sanitation.ansi.org/</a:t>
            </a:r>
            <a:endParaRPr lang="en-US" sz="2000" b="1" dirty="0"/>
          </a:p>
        </p:txBody>
      </p:sp>
    </p:spTree>
    <p:custDataLst>
      <p:tags r:id="rId1"/>
    </p:custDataLst>
    <p:extLst>
      <p:ext uri="{BB962C8B-B14F-4D97-AF65-F5344CB8AC3E}">
        <p14:creationId xmlns:p14="http://schemas.microsoft.com/office/powerpoint/2010/main" val="3976167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a:bodyPr>
          <a:lstStyle/>
          <a:p>
            <a:pPr rtl="0"/>
            <a:r>
              <a:rPr lang="fr"/>
              <a:t>Page d’accueil</a:t>
            </a:r>
          </a:p>
        </p:txBody>
      </p:sp>
      <p:sp>
        <p:nvSpPr>
          <p:cNvPr id="10" name="Footer Placeholder 1"/>
          <p:cNvSpPr txBox="1">
            <a:spLocks/>
          </p:cNvSpPr>
          <p:nvPr/>
        </p:nvSpPr>
        <p:spPr>
          <a:xfrm flipH="1">
            <a:off x="116686" y="6381750"/>
            <a:ext cx="2569364" cy="371475"/>
          </a:xfrm>
          <a:prstGeom prst="rect">
            <a:avLst/>
          </a:prstGeom>
        </p:spPr>
        <p:txBody>
          <a:bodyPr vert="horz" lIns="45720" tIns="22860" rIns="45720" bIns="2286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algn="l" rtl="0"/>
            <a:r>
              <a:rPr lang="fr" sz="1600">
                <a:solidFill>
                  <a:srgbClr val="3F648B"/>
                </a:solidFill>
                <a:hlinkClick r:id="rId4"/>
              </a:rPr>
              <a:t>https://sanitation.ansi.org/</a:t>
            </a:r>
            <a:r>
              <a:rPr lang="fr" sz="1600">
                <a:solidFill>
                  <a:srgbClr val="3F648B"/>
                </a:solidFill>
              </a:rPr>
              <a:t> </a:t>
            </a:r>
          </a:p>
        </p:txBody>
      </p:sp>
      <p:grpSp>
        <p:nvGrpSpPr>
          <p:cNvPr id="6" name="Group 5">
            <a:extLst>
              <a:ext uri="{FF2B5EF4-FFF2-40B4-BE49-F238E27FC236}">
                <a16:creationId xmlns:a16="http://schemas.microsoft.com/office/drawing/2014/main" id="{80EE3F06-F31D-46D0-AEC3-3DCB7C9C4F85}"/>
              </a:ext>
            </a:extLst>
          </p:cNvPr>
          <p:cNvGrpSpPr/>
          <p:nvPr/>
        </p:nvGrpSpPr>
        <p:grpSpPr>
          <a:xfrm>
            <a:off x="0" y="1019548"/>
            <a:ext cx="12192001" cy="1612397"/>
            <a:chOff x="0" y="1760206"/>
            <a:chExt cx="12192001" cy="1612397"/>
          </a:xfrm>
        </p:grpSpPr>
        <p:pic>
          <p:nvPicPr>
            <p:cNvPr id="7" name="Picture 6">
              <a:extLst>
                <a:ext uri="{FF2B5EF4-FFF2-40B4-BE49-F238E27FC236}">
                  <a16:creationId xmlns:a16="http://schemas.microsoft.com/office/drawing/2014/main" id="{BB8D79C4-C450-45B1-BA1F-562EDF178AD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760206"/>
              <a:ext cx="12192000" cy="1612397"/>
            </a:xfrm>
            <a:prstGeom prst="rect">
              <a:avLst/>
            </a:prstGeom>
          </p:spPr>
        </p:pic>
        <p:sp>
          <p:nvSpPr>
            <p:cNvPr id="8" name="TextBox 7">
              <a:extLst>
                <a:ext uri="{FF2B5EF4-FFF2-40B4-BE49-F238E27FC236}">
                  <a16:creationId xmlns:a16="http://schemas.microsoft.com/office/drawing/2014/main" id="{AA8E5DB9-C920-41D2-B239-863F9B7D97BB}"/>
                </a:ext>
              </a:extLst>
            </p:cNvPr>
            <p:cNvSpPr txBox="1"/>
            <p:nvPr/>
          </p:nvSpPr>
          <p:spPr>
            <a:xfrm>
              <a:off x="0" y="2677507"/>
              <a:ext cx="12191999" cy="3973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lvl="0" algn="ctr" defTabSz="409877" rtl="0" hangingPunct="0">
                <a:defRPr/>
              </a:pPr>
              <a:r>
                <a:rPr lang="fr" sz="2160" kern="0" spc="-36">
                  <a:solidFill>
                    <a:srgbClr val="2492DC"/>
                  </a:solidFill>
                  <a:latin typeface="Arial" panose="020B0604020202020204" pitchFamily="34" charset="0"/>
                  <a:ea typeface="Source Sans Pro"/>
                  <a:cs typeface="Arial" panose="020B0604020202020204" pitchFamily="34" charset="0"/>
                  <a:sym typeface="Source Sans Pro"/>
                </a:rPr>
                <a:t>Normes ISO sur l’assainissement autonome</a:t>
              </a:r>
              <a:endParaRPr kumimoji="0" lang="en-US" sz="2160" b="0" i="0" u="none" strike="noStrike" kern="0" cap="none" spc="-36" normalizeH="0" baseline="0" noProof="0" dirty="0">
                <a:ln>
                  <a:noFill/>
                </a:ln>
                <a:solidFill>
                  <a:srgbClr val="2492DC"/>
                </a:solidFill>
                <a:effectLst/>
                <a:uLnTx/>
                <a:uFillTx/>
                <a:latin typeface="Arial" panose="020B0604020202020204" pitchFamily="34" charset="0"/>
                <a:ea typeface="Source Sans Pro"/>
                <a:cs typeface="Arial" panose="020B0604020202020204" pitchFamily="34" charset="0"/>
                <a:sym typeface="Source Sans Pro"/>
              </a:endParaRPr>
            </a:p>
          </p:txBody>
        </p:sp>
        <p:sp>
          <p:nvSpPr>
            <p:cNvPr id="11" name="TextBox 10">
              <a:extLst>
                <a:ext uri="{FF2B5EF4-FFF2-40B4-BE49-F238E27FC236}">
                  <a16:creationId xmlns:a16="http://schemas.microsoft.com/office/drawing/2014/main" id="{5573D3AC-5B0C-4685-BDB3-D5ED208859EC}"/>
                </a:ext>
              </a:extLst>
            </p:cNvPr>
            <p:cNvSpPr txBox="1"/>
            <p:nvPr/>
          </p:nvSpPr>
          <p:spPr>
            <a:xfrm>
              <a:off x="1846184" y="2036503"/>
              <a:ext cx="37425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Accueil</a:t>
              </a:r>
            </a:p>
          </p:txBody>
        </p:sp>
        <p:sp>
          <p:nvSpPr>
            <p:cNvPr id="12" name="TextBox 11">
              <a:extLst>
                <a:ext uri="{FF2B5EF4-FFF2-40B4-BE49-F238E27FC236}">
                  <a16:creationId xmlns:a16="http://schemas.microsoft.com/office/drawing/2014/main" id="{272D6925-D3DD-42BA-AE93-FD3494C5F9D4}"/>
                </a:ext>
              </a:extLst>
            </p:cNvPr>
            <p:cNvSpPr txBox="1"/>
            <p:nvPr/>
          </p:nvSpPr>
          <p:spPr>
            <a:xfrm>
              <a:off x="2175195" y="2036285"/>
              <a:ext cx="78922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Contexte</a:t>
              </a:r>
            </a:p>
          </p:txBody>
        </p:sp>
        <p:sp>
          <p:nvSpPr>
            <p:cNvPr id="13" name="TextBox 12">
              <a:extLst>
                <a:ext uri="{FF2B5EF4-FFF2-40B4-BE49-F238E27FC236}">
                  <a16:creationId xmlns:a16="http://schemas.microsoft.com/office/drawing/2014/main" id="{A7019172-E453-4111-9D04-2B54FBB7E4BB}"/>
                </a:ext>
              </a:extLst>
            </p:cNvPr>
            <p:cNvSpPr txBox="1"/>
            <p:nvPr/>
          </p:nvSpPr>
          <p:spPr>
            <a:xfrm>
              <a:off x="3033312" y="2029578"/>
              <a:ext cx="58704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FFFFFF"/>
                  </a:solidFill>
                  <a:effectLst/>
                  <a:uLnTx/>
                  <a:uFillTx/>
                  <a:latin typeface="Arial" panose="020B0604020202020204" pitchFamily="34" charset="0"/>
                  <a:ea typeface="Source Sans Pro"/>
                  <a:cs typeface="Arial" panose="020B0604020202020204" pitchFamily="34" charset="0"/>
                  <a:sym typeface="Source Sans Pro"/>
                </a:rPr>
                <a:t>Normes</a:t>
              </a:r>
            </a:p>
          </p:txBody>
        </p:sp>
        <p:sp>
          <p:nvSpPr>
            <p:cNvPr id="14" name="TextBox 13">
              <a:extLst>
                <a:ext uri="{FF2B5EF4-FFF2-40B4-BE49-F238E27FC236}">
                  <a16:creationId xmlns:a16="http://schemas.microsoft.com/office/drawing/2014/main" id="{0A8FF908-F353-4472-9134-FFB1D70FE025}"/>
                </a:ext>
              </a:extLst>
            </p:cNvPr>
            <p:cNvSpPr txBox="1"/>
            <p:nvPr/>
          </p:nvSpPr>
          <p:spPr>
            <a:xfrm>
              <a:off x="3724045" y="2028854"/>
              <a:ext cx="68479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Ressources</a:t>
              </a:r>
            </a:p>
          </p:txBody>
        </p:sp>
        <p:sp>
          <p:nvSpPr>
            <p:cNvPr id="15" name="TextBox 14">
              <a:extLst>
                <a:ext uri="{FF2B5EF4-FFF2-40B4-BE49-F238E27FC236}">
                  <a16:creationId xmlns:a16="http://schemas.microsoft.com/office/drawing/2014/main" id="{77FF7A70-BEC3-4661-9478-CA8B8E4D4B2B}"/>
                </a:ext>
              </a:extLst>
            </p:cNvPr>
            <p:cNvSpPr txBox="1"/>
            <p:nvPr/>
          </p:nvSpPr>
          <p:spPr>
            <a:xfrm>
              <a:off x="4483266" y="2028665"/>
              <a:ext cx="476882"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62500" lnSpcReduction="200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Événements</a:t>
              </a:r>
            </a:p>
          </p:txBody>
        </p:sp>
        <p:sp>
          <p:nvSpPr>
            <p:cNvPr id="16" name="TextBox 15">
              <a:extLst>
                <a:ext uri="{FF2B5EF4-FFF2-40B4-BE49-F238E27FC236}">
                  <a16:creationId xmlns:a16="http://schemas.microsoft.com/office/drawing/2014/main" id="{B1A06791-ECD3-41C2-A7BF-D1DE3EDC7075}"/>
                </a:ext>
              </a:extLst>
            </p:cNvPr>
            <p:cNvSpPr txBox="1"/>
            <p:nvPr/>
          </p:nvSpPr>
          <p:spPr>
            <a:xfrm>
              <a:off x="5010471" y="2028665"/>
              <a:ext cx="824819"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Témoignages</a:t>
              </a:r>
            </a:p>
          </p:txBody>
        </p:sp>
        <p:sp>
          <p:nvSpPr>
            <p:cNvPr id="17" name="TextBox 16">
              <a:extLst>
                <a:ext uri="{FF2B5EF4-FFF2-40B4-BE49-F238E27FC236}">
                  <a16:creationId xmlns:a16="http://schemas.microsoft.com/office/drawing/2014/main" id="{4F185261-AB7C-4523-ACB9-EB1EA65C45F4}"/>
                </a:ext>
              </a:extLst>
            </p:cNvPr>
            <p:cNvSpPr txBox="1"/>
            <p:nvPr/>
          </p:nvSpPr>
          <p:spPr>
            <a:xfrm>
              <a:off x="5752333" y="203207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Nouvelles</a:t>
              </a:r>
            </a:p>
          </p:txBody>
        </p:sp>
        <p:sp>
          <p:nvSpPr>
            <p:cNvPr id="18" name="TextBox 17">
              <a:extLst>
                <a:ext uri="{FF2B5EF4-FFF2-40B4-BE49-F238E27FC236}">
                  <a16:creationId xmlns:a16="http://schemas.microsoft.com/office/drawing/2014/main" id="{6F606E8F-1B7B-4826-9555-F7D9D88ECC25}"/>
                </a:ext>
              </a:extLst>
            </p:cNvPr>
            <p:cNvSpPr txBox="1"/>
            <p:nvPr/>
          </p:nvSpPr>
          <p:spPr>
            <a:xfrm>
              <a:off x="6141003" y="203513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FAQ</a:t>
              </a:r>
            </a:p>
          </p:txBody>
        </p:sp>
        <p:sp>
          <p:nvSpPr>
            <p:cNvPr id="19" name="TextBox 18">
              <a:extLst>
                <a:ext uri="{FF2B5EF4-FFF2-40B4-BE49-F238E27FC236}">
                  <a16:creationId xmlns:a16="http://schemas.microsoft.com/office/drawing/2014/main" id="{DF817E75-3BB3-4979-9FA3-D8993CD81620}"/>
                </a:ext>
              </a:extLst>
            </p:cNvPr>
            <p:cNvSpPr txBox="1"/>
            <p:nvPr/>
          </p:nvSpPr>
          <p:spPr>
            <a:xfrm>
              <a:off x="9527831" y="2029579"/>
              <a:ext cx="1101457"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Télécharger les normes</a:t>
              </a:r>
            </a:p>
          </p:txBody>
        </p:sp>
        <p:sp>
          <p:nvSpPr>
            <p:cNvPr id="20" name="TextBox 19">
              <a:extLst>
                <a:ext uri="{FF2B5EF4-FFF2-40B4-BE49-F238E27FC236}">
                  <a16:creationId xmlns:a16="http://schemas.microsoft.com/office/drawing/2014/main" id="{50D8E9A1-5EA9-464E-A52B-DCEA5F1E5561}"/>
                </a:ext>
              </a:extLst>
            </p:cNvPr>
            <p:cNvSpPr txBox="1"/>
            <p:nvPr/>
          </p:nvSpPr>
          <p:spPr>
            <a:xfrm>
              <a:off x="10798381" y="2029579"/>
              <a:ext cx="1101457"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77500" lnSpcReduction="200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CONNEXION/INSCRIPTION</a:t>
              </a:r>
            </a:p>
          </p:txBody>
        </p:sp>
        <p:pic>
          <p:nvPicPr>
            <p:cNvPr id="21" name="Picture 20" descr="A close up of a logo&#10;&#10;Description automatically generated">
              <a:extLst>
                <a:ext uri="{FF2B5EF4-FFF2-40B4-BE49-F238E27FC236}">
                  <a16:creationId xmlns:a16="http://schemas.microsoft.com/office/drawing/2014/main" id="{3BD73DC2-6444-41B5-B13A-29E7C2010C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82" y="1844157"/>
              <a:ext cx="1594085" cy="497081"/>
            </a:xfrm>
            <a:prstGeom prst="rect">
              <a:avLst/>
            </a:prstGeom>
          </p:spPr>
        </p:pic>
        <p:sp>
          <p:nvSpPr>
            <p:cNvPr id="22" name="TextBox 21">
              <a:extLst>
                <a:ext uri="{FF2B5EF4-FFF2-40B4-BE49-F238E27FC236}">
                  <a16:creationId xmlns:a16="http://schemas.microsoft.com/office/drawing/2014/main" id="{CB46F58E-51C0-42A6-AF96-889C6298C5BA}"/>
                </a:ext>
              </a:extLst>
            </p:cNvPr>
            <p:cNvSpPr txBox="1"/>
            <p:nvPr/>
          </p:nvSpPr>
          <p:spPr>
            <a:xfrm>
              <a:off x="6569936" y="203513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Forum</a:t>
              </a:r>
            </a:p>
          </p:txBody>
        </p:sp>
      </p:grpSp>
      <p:grpSp>
        <p:nvGrpSpPr>
          <p:cNvPr id="3" name="Group 2">
            <a:extLst>
              <a:ext uri="{FF2B5EF4-FFF2-40B4-BE49-F238E27FC236}">
                <a16:creationId xmlns:a16="http://schemas.microsoft.com/office/drawing/2014/main" id="{D4BEFBD1-32FB-4ECA-846D-48916EF94A37}"/>
              </a:ext>
            </a:extLst>
          </p:cNvPr>
          <p:cNvGrpSpPr/>
          <p:nvPr/>
        </p:nvGrpSpPr>
        <p:grpSpPr>
          <a:xfrm>
            <a:off x="4046468" y="2641034"/>
            <a:ext cx="3962400" cy="4250716"/>
            <a:chOff x="4046468" y="2641034"/>
            <a:chExt cx="3962400" cy="4250716"/>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p:blipFill>
          <p:spPr>
            <a:xfrm>
              <a:off x="4046468" y="2641034"/>
              <a:ext cx="3962400" cy="4181474"/>
            </a:xfrm>
            <a:prstGeom prst="rect">
              <a:avLst/>
            </a:prstGeom>
          </p:spPr>
        </p:pic>
        <p:sp>
          <p:nvSpPr>
            <p:cNvPr id="24" name="TextBox 23">
              <a:extLst>
                <a:ext uri="{FF2B5EF4-FFF2-40B4-BE49-F238E27FC236}">
                  <a16:creationId xmlns:a16="http://schemas.microsoft.com/office/drawing/2014/main" id="{A5A6AAB3-CF08-4BE8-AA81-2C668217E5C7}"/>
                </a:ext>
              </a:extLst>
            </p:cNvPr>
            <p:cNvSpPr txBox="1"/>
            <p:nvPr/>
          </p:nvSpPr>
          <p:spPr>
            <a:xfrm>
              <a:off x="4059145" y="4329406"/>
              <a:ext cx="2384517" cy="215444"/>
            </a:xfrm>
            <a:prstGeom prst="rect">
              <a:avLst/>
            </a:prstGeom>
            <a:noFill/>
          </p:spPr>
          <p:txBody>
            <a:bodyPr wrap="square" rtlCol="0">
              <a:normAutofit fontScale="62500" lnSpcReduction="20000"/>
            </a:bodyPr>
            <a:lstStyle/>
            <a:p>
              <a:pPr rtl="0"/>
              <a:r>
                <a:rPr lang="fr" sz="800">
                  <a:solidFill>
                    <a:srgbClr val="419FDD"/>
                  </a:solidFill>
                  <a:latin typeface="Arial" panose="020B0604020202020204" pitchFamily="34" charset="0"/>
                  <a:cs typeface="Arial" panose="020B0604020202020204" pitchFamily="34" charset="0"/>
                </a:rPr>
                <a:t>Comment les normes peuvent-elles contribuer à l’assainissement dans le monde ?</a:t>
              </a:r>
              <a:endParaRPr lang="fr-FR" sz="800" dirty="0">
                <a:solidFill>
                  <a:srgbClr val="419FDD"/>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367308D-49A2-4C5B-B317-2CBDE8105A8C}"/>
                </a:ext>
              </a:extLst>
            </p:cNvPr>
            <p:cNvSpPr txBox="1"/>
            <p:nvPr/>
          </p:nvSpPr>
          <p:spPr>
            <a:xfrm>
              <a:off x="4065305" y="4530561"/>
              <a:ext cx="2626008" cy="1624227"/>
            </a:xfrm>
            <a:prstGeom prst="rect">
              <a:avLst/>
            </a:prstGeom>
            <a:noFill/>
          </p:spPr>
          <p:txBody>
            <a:bodyPr wrap="square" rtlCol="0">
              <a:normAutofit fontScale="77500" lnSpcReduction="20000"/>
            </a:bodyPr>
            <a:lstStyle/>
            <a:p>
              <a:pPr rtl="0">
                <a:lnSpc>
                  <a:spcPts val="600"/>
                </a:lnSpc>
              </a:pPr>
              <a:r>
                <a:rPr lang="fr" sz="420">
                  <a:solidFill>
                    <a:schemeClr val="tx1">
                      <a:lumMod val="65000"/>
                      <a:lumOff val="35000"/>
                    </a:schemeClr>
                  </a:solidFill>
                  <a:latin typeface="Arial" panose="020B0604020202020204" pitchFamily="34" charset="0"/>
                  <a:cs typeface="Arial" panose="020B0604020202020204" pitchFamily="34" charset="0"/>
                </a:rPr>
                <a:t>Selon </a:t>
              </a:r>
              <a:r>
                <a:rPr lang="fr" sz="420">
                  <a:solidFill>
                    <a:srgbClr val="2492DC"/>
                  </a:solidFill>
                  <a:latin typeface="Arial" panose="020B0604020202020204" pitchFamily="34" charset="0"/>
                  <a:cs typeface="Arial" panose="020B0604020202020204" pitchFamily="34" charset="0"/>
                </a:rPr>
                <a:t>l’OMS</a:t>
              </a:r>
              <a:r>
                <a:rPr lang="fr" sz="420">
                  <a:solidFill>
                    <a:schemeClr val="tx1">
                      <a:lumMod val="65000"/>
                      <a:lumOff val="35000"/>
                    </a:schemeClr>
                  </a:solidFill>
                  <a:latin typeface="Arial" panose="020B0604020202020204" pitchFamily="34" charset="0"/>
                  <a:cs typeface="Arial" panose="020B0604020202020204" pitchFamily="34" charset="0"/>
                </a:rPr>
                <a:t>, 2 milliards de personnes dans le monde vivent sans accès aux services d’assainissement de base et 892 millions d’individus continuent de faire leurs besoins à l’air libre.</a:t>
              </a:r>
            </a:p>
            <a:p>
              <a:pPr rtl="0">
                <a:lnSpc>
                  <a:spcPts val="600"/>
                </a:lnSpc>
              </a:pPr>
              <a:endParaRPr lang="en-US" sz="420" dirty="0">
                <a:solidFill>
                  <a:schemeClr val="tx1">
                    <a:lumMod val="65000"/>
                    <a:lumOff val="35000"/>
                  </a:schemeClr>
                </a:solidFill>
                <a:latin typeface="Arial" panose="020B0604020202020204" pitchFamily="34" charset="0"/>
                <a:cs typeface="Arial" panose="020B0604020202020204" pitchFamily="34" charset="0"/>
              </a:endParaRPr>
            </a:p>
            <a:p>
              <a:pPr rtl="0">
                <a:lnSpc>
                  <a:spcPts val="600"/>
                </a:lnSpc>
              </a:pPr>
              <a:r>
                <a:rPr lang="fr" sz="420">
                  <a:solidFill>
                    <a:schemeClr val="tx1">
                      <a:lumMod val="65000"/>
                      <a:lumOff val="35000"/>
                    </a:schemeClr>
                  </a:solidFill>
                  <a:latin typeface="Arial" panose="020B0604020202020204" pitchFamily="34" charset="0"/>
                  <a:cs typeface="Arial" panose="020B0604020202020204" pitchFamily="34" charset="0"/>
                </a:rPr>
                <a:t>En créant des normes internationales d’assainissement, il est possible de protéger la santé humaine, la sécurité et l’environnement. Les normes de produit </a:t>
              </a:r>
              <a:r>
                <a:rPr lang="fr" sz="420">
                  <a:solidFill>
                    <a:srgbClr val="2492DC"/>
                  </a:solidFill>
                  <a:latin typeface="Arial" panose="020B0604020202020204" pitchFamily="34" charset="0"/>
                  <a:cs typeface="Arial" panose="020B0604020202020204" pitchFamily="34" charset="0"/>
                </a:rPr>
                <a:t>(comme ISO 30500)</a:t>
              </a:r>
              <a:r>
                <a:rPr lang="fr" sz="420">
                  <a:solidFill>
                    <a:schemeClr val="tx1">
                      <a:lumMod val="65000"/>
                      <a:lumOff val="35000"/>
                    </a:schemeClr>
                  </a:solidFill>
                  <a:latin typeface="Arial" panose="020B0604020202020204" pitchFamily="34" charset="0"/>
                  <a:cs typeface="Arial" panose="020B0604020202020204" pitchFamily="34" charset="0"/>
                </a:rPr>
                <a:t> garantissent que différents produits fonctionnent ensemble de manière coordonnée, sûre, efficace et fiable comme souhaité.</a:t>
              </a:r>
            </a:p>
            <a:p>
              <a:pPr rtl="0">
                <a:lnSpc>
                  <a:spcPts val="600"/>
                </a:lnSpc>
              </a:pPr>
              <a:endParaRPr lang="en-US" sz="420" dirty="0">
                <a:solidFill>
                  <a:schemeClr val="tx1">
                    <a:lumMod val="65000"/>
                    <a:lumOff val="35000"/>
                  </a:schemeClr>
                </a:solidFill>
                <a:latin typeface="Arial" panose="020B0604020202020204" pitchFamily="34" charset="0"/>
                <a:cs typeface="Arial" panose="020B0604020202020204" pitchFamily="34" charset="0"/>
              </a:endParaRPr>
            </a:p>
            <a:p>
              <a:pPr rtl="0">
                <a:lnSpc>
                  <a:spcPts val="600"/>
                </a:lnSpc>
              </a:pPr>
              <a:r>
                <a:rPr lang="fr" sz="420">
                  <a:solidFill>
                    <a:schemeClr val="tx1">
                      <a:lumMod val="65000"/>
                      <a:lumOff val="35000"/>
                    </a:schemeClr>
                  </a:solidFill>
                  <a:latin typeface="Arial" panose="020B0604020202020204" pitchFamily="34" charset="0"/>
                  <a:cs typeface="Arial" panose="020B0604020202020204" pitchFamily="34" charset="0"/>
                </a:rPr>
                <a:t>En clair, une norme est un moyen de se mettre d’accord sur la façon de faire quelque chose. Dans la pratique, il s’agit d’un document qui définit des directives spécifiques pour la conception, le fonctionnement, la fabrication et l’utilisation de presque tout ce qui est produit par l’homme, y compris les toilettes et d’autres systèmes d’assainissement.</a:t>
              </a:r>
            </a:p>
            <a:p>
              <a:pPr rtl="0">
                <a:lnSpc>
                  <a:spcPts val="600"/>
                </a:lnSpc>
              </a:pPr>
              <a:endParaRPr lang="en-US" sz="420" dirty="0">
                <a:solidFill>
                  <a:schemeClr val="tx1">
                    <a:lumMod val="65000"/>
                    <a:lumOff val="35000"/>
                  </a:schemeClr>
                </a:solidFill>
                <a:latin typeface="Arial" panose="020B0604020202020204" pitchFamily="34" charset="0"/>
                <a:cs typeface="Arial" panose="020B0604020202020204" pitchFamily="34" charset="0"/>
              </a:endParaRPr>
            </a:p>
            <a:p>
              <a:pPr rtl="0">
                <a:lnSpc>
                  <a:spcPts val="600"/>
                </a:lnSpc>
              </a:pPr>
              <a:r>
                <a:rPr lang="fr" sz="420">
                  <a:solidFill>
                    <a:schemeClr val="tx1">
                      <a:lumMod val="65000"/>
                      <a:lumOff val="35000"/>
                    </a:schemeClr>
                  </a:solidFill>
                  <a:latin typeface="Arial" panose="020B0604020202020204" pitchFamily="34" charset="0"/>
                  <a:cs typeface="Arial" panose="020B0604020202020204" pitchFamily="34" charset="0"/>
                </a:rPr>
                <a:t>La documentation des critères communément acceptés pour mesurer les performances des toilettes de nouvelle génération permet à une norme internationale de renforcer les efforts visant à fabriquer, commercialiser et déployer à grande échelle la technologie là où elle est le plus nécessaire.</a:t>
              </a:r>
            </a:p>
            <a:p>
              <a:pPr rtl="0">
                <a:lnSpc>
                  <a:spcPts val="600"/>
                </a:lnSpc>
              </a:pPr>
              <a:endParaRPr lang="en-US" sz="420" dirty="0">
                <a:solidFill>
                  <a:schemeClr val="tx1">
                    <a:lumMod val="65000"/>
                    <a:lumOff val="35000"/>
                  </a:schemeClr>
                </a:solidFill>
                <a:latin typeface="Arial" panose="020B0604020202020204" pitchFamily="34" charset="0"/>
                <a:cs typeface="Arial" panose="020B0604020202020204" pitchFamily="34" charset="0"/>
              </a:endParaRPr>
            </a:p>
            <a:p>
              <a:pPr rtl="0">
                <a:lnSpc>
                  <a:spcPts val="600"/>
                </a:lnSpc>
              </a:pPr>
              <a:r>
                <a:rPr lang="fr" sz="420">
                  <a:solidFill>
                    <a:schemeClr val="tx1">
                      <a:lumMod val="65000"/>
                      <a:lumOff val="35000"/>
                    </a:schemeClr>
                  </a:solidFill>
                  <a:latin typeface="Arial" panose="020B0604020202020204" pitchFamily="34" charset="0"/>
                  <a:cs typeface="Arial" panose="020B0604020202020204" pitchFamily="34" charset="0"/>
                </a:rPr>
                <a:t>Les normes internationales peuvent traverser les frontières pour garantir aux gouvernements, aux régulateurs, aux entreprises et aux consommateurs que les produits et services sont sûrs, fiables et de bonne qualité dans l’ensemble de l’économie mondiale. Pour les entreprises, il s’agit d’outils stratégiques qui réduisent les coûts par la minimisation du gaspillage et des erreurs et l’augmentation de la productivité. En outre, elles aident les entreprises à accéder à de nouveaux marchés, à mettre les pays en développement sur un pied d’égalité et à faciliter un commerce mondial libre et équitable.</a:t>
              </a:r>
              <a:endParaRPr lang="fr-FR" sz="42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5512D89-7FA1-4091-B1E7-5FEB1E1FA4AC}"/>
                </a:ext>
              </a:extLst>
            </p:cNvPr>
            <p:cNvSpPr txBox="1"/>
            <p:nvPr/>
          </p:nvSpPr>
          <p:spPr>
            <a:xfrm>
              <a:off x="6649945" y="4329406"/>
              <a:ext cx="1274855" cy="215444"/>
            </a:xfrm>
            <a:prstGeom prst="rect">
              <a:avLst/>
            </a:prstGeom>
            <a:noFill/>
          </p:spPr>
          <p:txBody>
            <a:bodyPr wrap="square" rtlCol="0">
              <a:normAutofit/>
            </a:bodyPr>
            <a:lstStyle/>
            <a:p>
              <a:pPr rtl="0"/>
              <a:r>
                <a:rPr lang="fr" sz="800">
                  <a:solidFill>
                    <a:srgbClr val="419FDD"/>
                  </a:solidFill>
                  <a:latin typeface="Arial" panose="020B0604020202020204" pitchFamily="34" charset="0"/>
                  <a:cs typeface="Arial" panose="020B0604020202020204" pitchFamily="34" charset="0"/>
                </a:rPr>
                <a:t>Liens rapides</a:t>
              </a:r>
              <a:endParaRPr lang="fr-FR" sz="800" dirty="0">
                <a:solidFill>
                  <a:srgbClr val="419FDD"/>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F2FC7A8-7125-48C9-99CB-94C6E9DE3DE7}"/>
                </a:ext>
              </a:extLst>
            </p:cNvPr>
            <p:cNvSpPr txBox="1"/>
            <p:nvPr/>
          </p:nvSpPr>
          <p:spPr>
            <a:xfrm>
              <a:off x="6649945" y="5348081"/>
              <a:ext cx="1274855" cy="215444"/>
            </a:xfrm>
            <a:prstGeom prst="rect">
              <a:avLst/>
            </a:prstGeom>
            <a:noFill/>
          </p:spPr>
          <p:txBody>
            <a:bodyPr wrap="square" rtlCol="0">
              <a:normAutofit fontScale="77500" lnSpcReduction="20000"/>
            </a:bodyPr>
            <a:lstStyle/>
            <a:p>
              <a:pPr rtl="0"/>
              <a:r>
                <a:rPr lang="fr" sz="800">
                  <a:solidFill>
                    <a:srgbClr val="419FDD"/>
                  </a:solidFill>
                  <a:latin typeface="Arial" panose="020B0604020202020204" pitchFamily="34" charset="0"/>
                  <a:cs typeface="Arial" panose="020B0604020202020204" pitchFamily="34" charset="0"/>
                </a:rPr>
                <a:t>Aperçu de la norme ISO 30500</a:t>
              </a:r>
              <a:endParaRPr lang="fr-FR" sz="800" dirty="0">
                <a:solidFill>
                  <a:srgbClr val="419FDD"/>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DA78FA6-7D62-4304-8D95-ED018C26E1FE}"/>
                </a:ext>
              </a:extLst>
            </p:cNvPr>
            <p:cNvSpPr txBox="1"/>
            <p:nvPr/>
          </p:nvSpPr>
          <p:spPr>
            <a:xfrm>
              <a:off x="4059145" y="6126701"/>
              <a:ext cx="2384517" cy="215444"/>
            </a:xfrm>
            <a:prstGeom prst="rect">
              <a:avLst/>
            </a:prstGeom>
            <a:noFill/>
          </p:spPr>
          <p:txBody>
            <a:bodyPr wrap="square" rtlCol="0">
              <a:normAutofit fontScale="77500" lnSpcReduction="20000"/>
            </a:bodyPr>
            <a:lstStyle/>
            <a:p>
              <a:pPr rtl="0"/>
              <a:r>
                <a:rPr lang="fr" sz="800">
                  <a:solidFill>
                    <a:srgbClr val="419FDD"/>
                  </a:solidFill>
                  <a:latin typeface="Arial" panose="020B0604020202020204" pitchFamily="34" charset="0"/>
                  <a:cs typeface="Arial" panose="020B0604020202020204" pitchFamily="34" charset="0"/>
                </a:rPr>
                <a:t>Normes internationales d’assainissement mises en évidence</a:t>
              </a:r>
              <a:endParaRPr lang="fr-FR" sz="800" dirty="0">
                <a:solidFill>
                  <a:srgbClr val="419FDD"/>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6F0016E-1E82-4160-A9FB-46C4404BF93D}"/>
                </a:ext>
              </a:extLst>
            </p:cNvPr>
            <p:cNvSpPr txBox="1"/>
            <p:nvPr/>
          </p:nvSpPr>
          <p:spPr>
            <a:xfrm>
              <a:off x="4059145" y="6321658"/>
              <a:ext cx="2384517" cy="200055"/>
            </a:xfrm>
            <a:prstGeom prst="rect">
              <a:avLst/>
            </a:prstGeom>
            <a:noFill/>
          </p:spPr>
          <p:txBody>
            <a:bodyPr wrap="square" rtlCol="0">
              <a:normAutofit/>
            </a:bodyPr>
            <a:lstStyle/>
            <a:p>
              <a:pPr rtl="0"/>
              <a:r>
                <a:rPr lang="fr" sz="700">
                  <a:solidFill>
                    <a:srgbClr val="2492DC"/>
                  </a:solidFill>
                  <a:latin typeface="Arial" panose="020B0604020202020204" pitchFamily="34" charset="0"/>
                  <a:cs typeface="Arial" panose="020B0604020202020204" pitchFamily="34" charset="0"/>
                </a:rPr>
                <a:t>ISO 30500</a:t>
              </a:r>
              <a:endParaRPr lang="fr-FR" sz="700" dirty="0">
                <a:solidFill>
                  <a:srgbClr val="2492DC"/>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A70EC839-9322-4CCA-A757-529C723181CE}"/>
                </a:ext>
              </a:extLst>
            </p:cNvPr>
            <p:cNvSpPr txBox="1"/>
            <p:nvPr/>
          </p:nvSpPr>
          <p:spPr>
            <a:xfrm>
              <a:off x="6640419" y="6293080"/>
              <a:ext cx="1274855" cy="200055"/>
            </a:xfrm>
            <a:prstGeom prst="rect">
              <a:avLst/>
            </a:prstGeom>
            <a:noFill/>
          </p:spPr>
          <p:txBody>
            <a:bodyPr wrap="square" rtlCol="0">
              <a:normAutofit fontScale="62500" lnSpcReduction="20000"/>
            </a:bodyPr>
            <a:lstStyle/>
            <a:p>
              <a:pPr rtl="0"/>
              <a:r>
                <a:rPr lang="fr" sz="700">
                  <a:solidFill>
                    <a:srgbClr val="419FDD"/>
                  </a:solidFill>
                  <a:latin typeface="Arial" panose="020B0604020202020204" pitchFamily="34" charset="0"/>
                  <a:cs typeface="Arial" panose="020B0604020202020204" pitchFamily="34" charset="0"/>
                </a:rPr>
                <a:t>Quels sont les avantages pour les régulateurs ?</a:t>
              </a:r>
              <a:endParaRPr lang="fr-FR" sz="700" dirty="0">
                <a:solidFill>
                  <a:srgbClr val="419FDD"/>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D5E9DE76-19A2-4708-B152-168CD9DD420F}"/>
                </a:ext>
              </a:extLst>
            </p:cNvPr>
            <p:cNvSpPr txBox="1"/>
            <p:nvPr/>
          </p:nvSpPr>
          <p:spPr>
            <a:xfrm>
              <a:off x="4132436" y="6463707"/>
              <a:ext cx="2568403" cy="393121"/>
            </a:xfrm>
            <a:prstGeom prst="rect">
              <a:avLst/>
            </a:prstGeom>
            <a:noFill/>
          </p:spPr>
          <p:txBody>
            <a:bodyPr wrap="square" rtlCol="0">
              <a:normAutofit fontScale="55000" lnSpcReduction="20000"/>
            </a:bodyPr>
            <a:lstStyle/>
            <a:p>
              <a:pPr marL="57150" indent="-57150" rtl="0">
                <a:lnSpc>
                  <a:spcPts val="600"/>
                </a:lnSpc>
                <a:buFont typeface="Arial" panose="020B0604020202020204" pitchFamily="34" charset="0"/>
                <a:buChar char="•"/>
              </a:pPr>
              <a:r>
                <a:rPr lang="fr" sz="420">
                  <a:solidFill>
                    <a:schemeClr val="tx1">
                      <a:lumMod val="65000"/>
                      <a:lumOff val="35000"/>
                    </a:schemeClr>
                  </a:solidFill>
                  <a:latin typeface="Arial" panose="020B0604020202020204" pitchFamily="34" charset="0"/>
                  <a:cs typeface="Arial" panose="020B0604020202020204" pitchFamily="34" charset="0"/>
                </a:rPr>
                <a:t>Norme internationale volontaire de produit pour les systèmes d’assainissement autonome (ou « NSSS » en anglais pour « non-sewered sanitation systems ») pour les </a:t>
              </a:r>
              <a:r>
                <a:rPr lang="fr" sz="420" b="1">
                  <a:solidFill>
                    <a:schemeClr val="tx1">
                      <a:lumMod val="65000"/>
                      <a:lumOff val="35000"/>
                    </a:schemeClr>
                  </a:solidFill>
                  <a:latin typeface="Arial" panose="020B0604020202020204" pitchFamily="34" charset="0"/>
                  <a:cs typeface="Arial" panose="020B0604020202020204" pitchFamily="34" charset="0"/>
                </a:rPr>
                <a:t>ménages</a:t>
              </a:r>
            </a:p>
            <a:p>
              <a:pPr marL="57150" indent="-57150" rtl="0">
                <a:lnSpc>
                  <a:spcPts val="600"/>
                </a:lnSpc>
                <a:buFont typeface="Arial" panose="020B0604020202020204" pitchFamily="34" charset="0"/>
                <a:buChar char="•"/>
              </a:pPr>
              <a:r>
                <a:rPr lang="fr" sz="420">
                  <a:solidFill>
                    <a:schemeClr val="tx1">
                      <a:lumMod val="65000"/>
                      <a:lumOff val="35000"/>
                    </a:schemeClr>
                  </a:solidFill>
                  <a:latin typeface="Arial" panose="020B0604020202020204" pitchFamily="34" charset="0"/>
                  <a:cs typeface="Arial" panose="020B0604020202020204" pitchFamily="34" charset="0"/>
                </a:rPr>
                <a:t>Fixation de critère généraux de sécurité et de performance pour la conception et les tests de performance des produits</a:t>
              </a:r>
            </a:p>
            <a:p>
              <a:pPr marL="57150" indent="-57150" rtl="0">
                <a:lnSpc>
                  <a:spcPts val="600"/>
                </a:lnSpc>
                <a:buFont typeface="Arial" panose="020B0604020202020204" pitchFamily="34" charset="0"/>
                <a:buChar char="•"/>
              </a:pPr>
              <a:r>
                <a:rPr lang="fr" sz="420">
                  <a:solidFill>
                    <a:schemeClr val="tx1">
                      <a:lumMod val="65000"/>
                      <a:lumOff val="35000"/>
                    </a:schemeClr>
                  </a:solidFill>
                  <a:latin typeface="Arial" panose="020B0604020202020204" pitchFamily="34" charset="0"/>
                  <a:cs typeface="Arial" panose="020B0604020202020204" pitchFamily="34" charset="0"/>
                </a:rPr>
                <a:t>Définition des exigences techniques, des méthodes d’essai et des principes de durabilité pour les systèmes d’assainissement autonome (« NSSS »)</a:t>
              </a:r>
              <a:endParaRPr lang="fr-FR" sz="42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CB848F5A-16E9-4E79-9FA1-1B1B70CA2E20}"/>
                </a:ext>
              </a:extLst>
            </p:cNvPr>
            <p:cNvSpPr txBox="1"/>
            <p:nvPr/>
          </p:nvSpPr>
          <p:spPr>
            <a:xfrm>
              <a:off x="6700608" y="6421685"/>
              <a:ext cx="1271129" cy="470065"/>
            </a:xfrm>
            <a:prstGeom prst="rect">
              <a:avLst/>
            </a:prstGeom>
            <a:noFill/>
          </p:spPr>
          <p:txBody>
            <a:bodyPr wrap="square" rtlCol="0">
              <a:normAutofit fontScale="55000" lnSpcReduction="20000"/>
            </a:bodyPr>
            <a:lstStyle/>
            <a:p>
              <a:pPr marL="57150" indent="-57150" rtl="0">
                <a:lnSpc>
                  <a:spcPts val="600"/>
                </a:lnSpc>
                <a:buFont typeface="Arial" panose="020B0604020202020204" pitchFamily="34" charset="0"/>
                <a:buChar char="•"/>
              </a:pPr>
              <a:r>
                <a:rPr lang="fr" sz="420">
                  <a:solidFill>
                    <a:schemeClr val="tx1">
                      <a:lumMod val="65000"/>
                      <a:lumOff val="35000"/>
                    </a:schemeClr>
                  </a:solidFill>
                  <a:latin typeface="Arial" panose="020B0604020202020204" pitchFamily="34" charset="0"/>
                  <a:cs typeface="Arial" panose="020B0604020202020204" pitchFamily="34" charset="0"/>
                </a:rPr>
                <a:t>Gain de temps et d’argent</a:t>
              </a:r>
            </a:p>
            <a:p>
              <a:pPr marL="57150" indent="-57150" rtl="0">
                <a:lnSpc>
                  <a:spcPts val="600"/>
                </a:lnSpc>
                <a:buFont typeface="Arial" panose="020B0604020202020204" pitchFamily="34" charset="0"/>
                <a:buChar char="•"/>
              </a:pPr>
              <a:r>
                <a:rPr lang="fr" sz="420">
                  <a:solidFill>
                    <a:schemeClr val="tx1">
                      <a:lumMod val="65000"/>
                      <a:lumOff val="35000"/>
                    </a:schemeClr>
                  </a:solidFill>
                  <a:latin typeface="Arial" panose="020B0604020202020204" pitchFamily="34" charset="0"/>
                  <a:cs typeface="Arial" panose="020B0604020202020204" pitchFamily="34" charset="0"/>
                </a:rPr>
                <a:t>Confiance en l’avis d’experts mondiaux pour garantir la sécurité des produits pour les citoyens</a:t>
              </a:r>
            </a:p>
            <a:p>
              <a:pPr marL="57150" indent="-57150" rtl="0">
                <a:lnSpc>
                  <a:spcPts val="600"/>
                </a:lnSpc>
                <a:buFont typeface="Arial" panose="020B0604020202020204" pitchFamily="34" charset="0"/>
                <a:buChar char="•"/>
              </a:pPr>
              <a:r>
                <a:rPr lang="fr" sz="420">
                  <a:solidFill>
                    <a:schemeClr val="tx1">
                      <a:lumMod val="65000"/>
                      <a:lumOff val="35000"/>
                    </a:schemeClr>
                  </a:solidFill>
                  <a:latin typeface="Arial" panose="020B0604020202020204" pitchFamily="34" charset="0"/>
                  <a:cs typeface="Arial" panose="020B0604020202020204" pitchFamily="34" charset="0"/>
                </a:rPr>
                <a:t>Augmentation du potentiel commercial international et création d’emplois</a:t>
              </a:r>
              <a:endParaRPr lang="fr-FR" sz="42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6CB9364F-823E-4580-9B67-9F8BD445A1F6}"/>
                </a:ext>
              </a:extLst>
            </p:cNvPr>
            <p:cNvSpPr txBox="1"/>
            <p:nvPr/>
          </p:nvSpPr>
          <p:spPr>
            <a:xfrm>
              <a:off x="6734013" y="4519332"/>
              <a:ext cx="1181261" cy="169277"/>
            </a:xfrm>
            <a:prstGeom prst="rect">
              <a:avLst/>
            </a:prstGeom>
            <a:noFill/>
          </p:spPr>
          <p:txBody>
            <a:bodyPr wrap="square" rtlCol="0">
              <a:normAutofit/>
            </a:bodyPr>
            <a:lstStyle/>
            <a:p>
              <a:pPr algn="ctr" rtl="0"/>
              <a:r>
                <a:rPr lang="fr" sz="500">
                  <a:solidFill>
                    <a:schemeClr val="bg1"/>
                  </a:solidFill>
                  <a:latin typeface="Arial" panose="020B0604020202020204" pitchFamily="34" charset="0"/>
                  <a:cs typeface="Arial" panose="020B0604020202020204" pitchFamily="34" charset="0"/>
                </a:rPr>
                <a:t>Outils de communication</a:t>
              </a:r>
              <a:endParaRPr lang="fr-FR" sz="500"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76E70080-C03F-467B-A240-B46474C89D69}"/>
                </a:ext>
              </a:extLst>
            </p:cNvPr>
            <p:cNvSpPr txBox="1"/>
            <p:nvPr/>
          </p:nvSpPr>
          <p:spPr>
            <a:xfrm>
              <a:off x="6734013" y="4714021"/>
              <a:ext cx="1181261" cy="169277"/>
            </a:xfrm>
            <a:prstGeom prst="rect">
              <a:avLst/>
            </a:prstGeom>
            <a:noFill/>
          </p:spPr>
          <p:txBody>
            <a:bodyPr wrap="square" rtlCol="0">
              <a:normAutofit fontScale="85000" lnSpcReduction="10000"/>
            </a:bodyPr>
            <a:lstStyle/>
            <a:p>
              <a:pPr algn="ctr" rtl="0"/>
              <a:r>
                <a:rPr lang="fr" sz="500">
                  <a:solidFill>
                    <a:schemeClr val="bg1"/>
                  </a:solidFill>
                  <a:latin typeface="Arial" panose="020B0604020202020204" pitchFamily="34" charset="0"/>
                  <a:cs typeface="Arial" panose="020B0604020202020204" pitchFamily="34" charset="0"/>
                </a:rPr>
                <a:t>Technologies des toilettes réinventées</a:t>
              </a:r>
              <a:endParaRPr lang="fr-FR" sz="500" dirty="0">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2CCB138F-D444-496C-B811-C464CC82ACEE}"/>
                </a:ext>
              </a:extLst>
            </p:cNvPr>
            <p:cNvSpPr txBox="1"/>
            <p:nvPr/>
          </p:nvSpPr>
          <p:spPr>
            <a:xfrm>
              <a:off x="6734013" y="4905682"/>
              <a:ext cx="1181261" cy="169277"/>
            </a:xfrm>
            <a:prstGeom prst="rect">
              <a:avLst/>
            </a:prstGeom>
            <a:noFill/>
          </p:spPr>
          <p:txBody>
            <a:bodyPr wrap="square" rtlCol="0">
              <a:normAutofit/>
            </a:bodyPr>
            <a:lstStyle/>
            <a:p>
              <a:pPr algn="ctr" rtl="0"/>
              <a:r>
                <a:rPr lang="fr" sz="500">
                  <a:solidFill>
                    <a:schemeClr val="bg1"/>
                  </a:solidFill>
                  <a:latin typeface="Arial" panose="020B0604020202020204" pitchFamily="34" charset="0"/>
                  <a:cs typeface="Arial" panose="020B0604020202020204" pitchFamily="34" charset="0"/>
                </a:rPr>
                <a:t>Photos d’événements</a:t>
              </a:r>
              <a:endParaRPr lang="fr-FR" sz="500" dirty="0">
                <a:solidFill>
                  <a:schemeClr val="bg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EF165EEE-EC98-4D3C-A499-102D43907EE1}"/>
                </a:ext>
              </a:extLst>
            </p:cNvPr>
            <p:cNvSpPr txBox="1"/>
            <p:nvPr/>
          </p:nvSpPr>
          <p:spPr>
            <a:xfrm>
              <a:off x="6734013" y="5106001"/>
              <a:ext cx="1181261" cy="169277"/>
            </a:xfrm>
            <a:prstGeom prst="rect">
              <a:avLst/>
            </a:prstGeom>
            <a:noFill/>
          </p:spPr>
          <p:txBody>
            <a:bodyPr wrap="square" rtlCol="0">
              <a:normAutofit fontScale="85000" lnSpcReduction="10000"/>
            </a:bodyPr>
            <a:lstStyle/>
            <a:p>
              <a:pPr algn="ctr" rtl="0"/>
              <a:r>
                <a:rPr lang="fr" sz="500">
                  <a:solidFill>
                    <a:schemeClr val="bg1"/>
                  </a:solidFill>
                  <a:latin typeface="Arial" panose="020B0604020202020204" pitchFamily="34" charset="0"/>
                  <a:cs typeface="Arial" panose="020B0604020202020204" pitchFamily="34" charset="0"/>
                </a:rPr>
                <a:t>Carte d’adoption des normes nationales</a:t>
              </a:r>
              <a:endParaRPr lang="fr-FR" sz="500" dirty="0">
                <a:solidFill>
                  <a:schemeClr val="bg1"/>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748075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AD33C88-B053-4807-A925-09368260C579}"/>
              </a:ext>
            </a:extLst>
          </p:cNvPr>
          <p:cNvGrpSpPr/>
          <p:nvPr/>
        </p:nvGrpSpPr>
        <p:grpSpPr>
          <a:xfrm>
            <a:off x="2980" y="1077002"/>
            <a:ext cx="12189019" cy="4817999"/>
            <a:chOff x="1148358" y="2040666"/>
            <a:chExt cx="9806704" cy="3876332"/>
          </a:xfrm>
        </p:grpSpPr>
        <p:pic>
          <p:nvPicPr>
            <p:cNvPr id="9" name="Picture 8">
              <a:extLst>
                <a:ext uri="{FF2B5EF4-FFF2-40B4-BE49-F238E27FC236}">
                  <a16:creationId xmlns:a16="http://schemas.microsoft.com/office/drawing/2014/main" id="{6DDC38FD-8529-410A-AA8D-3E1C684F6A9A}"/>
                </a:ext>
              </a:extLst>
            </p:cNvPr>
            <p:cNvPicPr>
              <a:picLocks noChangeAspect="1"/>
            </p:cNvPicPr>
            <p:nvPr/>
          </p:nvPicPr>
          <p:blipFill rotWithShape="1">
            <a:blip r:embed="rId3">
              <a:extLst>
                <a:ext uri="{28A0092B-C50C-407E-A947-70E740481C1C}">
                  <a14:useLocalDpi xmlns:a14="http://schemas.microsoft.com/office/drawing/2010/main" val="0"/>
                </a:ext>
              </a:extLst>
            </a:blip>
            <a:srcRect b="54942"/>
            <a:stretch/>
          </p:blipFill>
          <p:spPr>
            <a:xfrm>
              <a:off x="1148358" y="2040666"/>
              <a:ext cx="9806704" cy="1829318"/>
            </a:xfrm>
            <a:prstGeom prst="rect">
              <a:avLst/>
            </a:prstGeom>
          </p:spPr>
        </p:pic>
        <p:sp>
          <p:nvSpPr>
            <p:cNvPr id="11" name="TextBox 10">
              <a:extLst>
                <a:ext uri="{FF2B5EF4-FFF2-40B4-BE49-F238E27FC236}">
                  <a16:creationId xmlns:a16="http://schemas.microsoft.com/office/drawing/2014/main" id="{3F3A9F8C-9BAE-4431-9F6A-83A012F9B8B1}"/>
                </a:ext>
              </a:extLst>
            </p:cNvPr>
            <p:cNvSpPr txBox="1"/>
            <p:nvPr/>
          </p:nvSpPr>
          <p:spPr>
            <a:xfrm>
              <a:off x="4463953" y="3039403"/>
              <a:ext cx="3145768" cy="399244"/>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fr" sz="2800" b="0" i="0" u="none" strike="noStrike" kern="0" cap="none" spc="-42" normalizeH="0" noProof="0">
                  <a:ln>
                    <a:noFill/>
                  </a:ln>
                  <a:solidFill>
                    <a:srgbClr val="0074BF"/>
                  </a:solidFill>
                  <a:effectLst/>
                  <a:uLnTx/>
                  <a:uFillTx/>
                  <a:latin typeface="Arial" panose="020B0604020202020204" pitchFamily="34" charset="0"/>
                  <a:ea typeface="Source Sans Pro"/>
                  <a:cs typeface="Arial" panose="020B0604020202020204" pitchFamily="34" charset="0"/>
                  <a:sym typeface="Source Sans Pro"/>
                </a:rPr>
                <a:t>Historique du projet</a:t>
              </a:r>
            </a:p>
          </p:txBody>
        </p:sp>
        <p:sp>
          <p:nvSpPr>
            <p:cNvPr id="12" name="TextBox 11">
              <a:extLst>
                <a:ext uri="{FF2B5EF4-FFF2-40B4-BE49-F238E27FC236}">
                  <a16:creationId xmlns:a16="http://schemas.microsoft.com/office/drawing/2014/main" id="{CF8113F0-F70E-45F6-84A7-7067712F218A}"/>
                </a:ext>
              </a:extLst>
            </p:cNvPr>
            <p:cNvSpPr txBox="1"/>
            <p:nvPr/>
          </p:nvSpPr>
          <p:spPr>
            <a:xfrm>
              <a:off x="1621312" y="3932971"/>
              <a:ext cx="8896940" cy="1984027"/>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fontScale="92500"/>
            </a:bodyPr>
            <a:lstStyle/>
            <a:p>
              <a:pPr marL="0" marR="0" lvl="0" indent="0" defTabSz="480841" rtl="0" eaLnBrk="1" fontAlgn="auto" latinLnBrk="0" hangingPunct="0">
                <a:lnSpc>
                  <a:spcPct val="100000"/>
                </a:lnSpc>
                <a:spcBef>
                  <a:spcPts val="0"/>
                </a:spcBef>
                <a:spcAft>
                  <a:spcPts val="0"/>
                </a:spcAft>
                <a:buClrTx/>
                <a:buSzTx/>
                <a:buFontTx/>
                <a:buNone/>
                <a:tabLst/>
                <a:defRPr/>
              </a:pPr>
              <a:r>
                <a:rPr lang="fr" sz="1300" b="0" i="0" u="none" strike="noStrike" kern="0" cap="none" spc="0" normalizeH="0" noProof="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En 2011, il est apparu nécessaire de construire des toilettes de « nouvelle génération » pour fournir des services d’assainissement aux 2,5 milliards de personnes dans le monde qui n’ont pas accès à un assainissement sûr et abordable et pour mettre en place des normes visant à soutenir </a:t>
              </a:r>
              <a:r>
                <a:rPr lang="fr" sz="1300" b="0" i="0" u="none" strike="noStrike" kern="0" cap="none" spc="0" normalizeH="0" noProof="0">
                  <a:ln>
                    <a:noFill/>
                  </a:ln>
                  <a:solidFill>
                    <a:srgbClr val="0074BF"/>
                  </a:solidFill>
                  <a:effectLst/>
                  <a:uLnTx/>
                  <a:uFillTx/>
                  <a:latin typeface="Arial" panose="020B0604020202020204" pitchFamily="34" charset="0"/>
                  <a:ea typeface="Source Sans Pro"/>
                  <a:cs typeface="Arial" panose="020B0604020202020204" pitchFamily="34" charset="0"/>
                  <a:sym typeface="Source Sans Pro"/>
                </a:rPr>
                <a:t>l’objectif de développement durable n° 6 </a:t>
              </a:r>
              <a:r>
                <a:rPr lang="fr" sz="1300" b="0" i="0" u="none" strike="noStrike" kern="0" cap="none" spc="0" normalizeH="0" noProof="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(ODD 6) des Nations Unies.</a:t>
              </a:r>
            </a:p>
            <a:p>
              <a:pPr marL="0" marR="0" lvl="0" indent="0" defTabSz="480841" rtl="0" eaLnBrk="1" fontAlgn="auto" latinLnBrk="0" hangingPunct="0">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endParaRPr>
            </a:p>
            <a:p>
              <a:pPr marL="0" marR="0" lvl="0" indent="0" defTabSz="480841" rtl="0" eaLnBrk="1" fontAlgn="auto" latinLnBrk="0" hangingPunct="0">
                <a:lnSpc>
                  <a:spcPct val="100000"/>
                </a:lnSpc>
                <a:spcBef>
                  <a:spcPts val="0"/>
                </a:spcBef>
                <a:spcAft>
                  <a:spcPts val="0"/>
                </a:spcAft>
                <a:buClrTx/>
                <a:buSzTx/>
                <a:buFontTx/>
                <a:buNone/>
                <a:tabLst/>
                <a:defRPr/>
              </a:pPr>
              <a:r>
                <a:rPr lang="fr" sz="1300" b="0" i="0" u="none" strike="noStrike" kern="0" cap="none" spc="0" normalizeH="0" noProof="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En réponse à la crise mondiale de l’assainissement, le </a:t>
              </a:r>
              <a:r>
                <a:rPr lang="fr" sz="1300" b="0" i="0" u="none" strike="noStrike" kern="0" cap="none" spc="0" normalizeH="0" noProof="0">
                  <a:ln>
                    <a:noFill/>
                  </a:ln>
                  <a:solidFill>
                    <a:srgbClr val="0074BF"/>
                  </a:solidFill>
                  <a:effectLst/>
                  <a:uLnTx/>
                  <a:uFillTx/>
                  <a:latin typeface="Arial" panose="020B0604020202020204" pitchFamily="34" charset="0"/>
                  <a:ea typeface="Source Sans Pro"/>
                  <a:cs typeface="Arial" panose="020B0604020202020204" pitchFamily="34" charset="0"/>
                  <a:sym typeface="Source Sans Pro"/>
                </a:rPr>
                <a:t>Reinvent the Toilet Challenge </a:t>
              </a:r>
              <a:r>
                <a:rPr lang="fr" sz="1300" b="0" i="0" u="none" strike="noStrike" kern="0" cap="none" spc="0" normalizeH="0" noProof="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 (défi pour réinventer les toilettes) a été lancé. Ce défi vise à fournir un accès à un assainissement et une hygiène adéquats et équitables pour tous et à ce que plus personne ne fasse ses besoins à l’air libre, tout en accordant une attention particulière aux nécessités des femmes et des filles ainsi que des personnes en situation de vulnérabilité.</a:t>
              </a:r>
            </a:p>
            <a:p>
              <a:pPr marL="0" marR="0" lvl="0" indent="0" defTabSz="480841" rtl="0" eaLnBrk="1" fontAlgn="auto" latinLnBrk="0" hangingPunct="0">
                <a:lnSpc>
                  <a:spcPct val="100000"/>
                </a:lnSpc>
                <a:spcBef>
                  <a:spcPts val="0"/>
                </a:spcBef>
                <a:spcAft>
                  <a:spcPts val="0"/>
                </a:spcAft>
                <a:buClrTx/>
                <a:buSzTx/>
                <a:buFontTx/>
                <a:buNone/>
                <a:tabLst/>
                <a:defRPr/>
              </a:pPr>
              <a:endParaRPr kumimoji="0" lang="en-US" sz="1300" b="0" i="0" u="none" strike="noStrike" kern="0" cap="none" spc="0" normalizeH="0" baseline="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endParaRPr>
            </a:p>
            <a:p>
              <a:pPr marL="0" marR="0" lvl="0" indent="0" defTabSz="480841" rtl="0" eaLnBrk="1" fontAlgn="auto" latinLnBrk="0" hangingPunct="0">
                <a:lnSpc>
                  <a:spcPct val="100000"/>
                </a:lnSpc>
                <a:spcBef>
                  <a:spcPts val="0"/>
                </a:spcBef>
                <a:spcAft>
                  <a:spcPts val="0"/>
                </a:spcAft>
                <a:buClrTx/>
                <a:buSzTx/>
                <a:buFontTx/>
                <a:buNone/>
                <a:tabLst/>
                <a:defRPr/>
              </a:pPr>
              <a:r>
                <a:rPr lang="fr" sz="1300" b="0" i="0" u="none" strike="noStrike" kern="0" cap="none" spc="0" normalizeH="0" noProof="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Comme il n’existait pas de comité technique ISO pour traiter des systèmes d’assainissement autonome, l’ANSI et le Reinvent the Toilet Challenge ont fait le premier pas et ont mis au point un accord international d’atelier (en anglais « IWA » pour « international workshop agreement »). Puisqu’il n’y avait pas de documents de référence pour les nouvelles technologies, un IWA a été proposé comme point de départ le plus efficace pour l’élaboration de normes de systèmes d’assainissement autonome. L’IWA a servi de base à la création d’une nouvelle norme internationale par le biais d’un comité de projet ISO. Le but de l’IWA était de parvenir à une norme internationale, avec des critères communément acceptés permettant de mesurer la performance des « toilettes réinventées ».</a:t>
              </a:r>
            </a:p>
          </p:txBody>
        </p:sp>
        <p:sp>
          <p:nvSpPr>
            <p:cNvPr id="13" name="TextBox 12">
              <a:extLst>
                <a:ext uri="{FF2B5EF4-FFF2-40B4-BE49-F238E27FC236}">
                  <a16:creationId xmlns:a16="http://schemas.microsoft.com/office/drawing/2014/main" id="{259E1518-8E2B-4164-91C5-08F38DFC61DE}"/>
                </a:ext>
              </a:extLst>
            </p:cNvPr>
            <p:cNvSpPr txBox="1"/>
            <p:nvPr/>
          </p:nvSpPr>
          <p:spPr>
            <a:xfrm>
              <a:off x="2894363" y="2121059"/>
              <a:ext cx="369485"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fontScale="85000" lnSpcReduction="10000"/>
            </a:bodyPr>
            <a:lstStyle/>
            <a:p>
              <a:pPr marL="0" marR="0" lvl="0" indent="0"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Accueil</a:t>
              </a:r>
            </a:p>
          </p:txBody>
        </p:sp>
        <p:sp>
          <p:nvSpPr>
            <p:cNvPr id="14" name="TextBox 13">
              <a:extLst>
                <a:ext uri="{FF2B5EF4-FFF2-40B4-BE49-F238E27FC236}">
                  <a16:creationId xmlns:a16="http://schemas.microsoft.com/office/drawing/2014/main" id="{91657003-5856-43F3-96FC-351D0795054B}"/>
                </a:ext>
              </a:extLst>
            </p:cNvPr>
            <p:cNvSpPr txBox="1"/>
            <p:nvPr/>
          </p:nvSpPr>
          <p:spPr>
            <a:xfrm>
              <a:off x="3271147" y="2121059"/>
              <a:ext cx="697940"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FFFFFF"/>
                  </a:solidFill>
                  <a:effectLst/>
                  <a:uLnTx/>
                  <a:uFillTx/>
                  <a:latin typeface="Arial" panose="020B0604020202020204" pitchFamily="34" charset="0"/>
                  <a:ea typeface="Source Sans Pro"/>
                  <a:cs typeface="Arial" panose="020B0604020202020204" pitchFamily="34" charset="0"/>
                  <a:sym typeface="Source Sans Pro"/>
                </a:rPr>
                <a:t>Contexte</a:t>
              </a:r>
            </a:p>
          </p:txBody>
        </p:sp>
        <p:sp>
          <p:nvSpPr>
            <p:cNvPr id="15" name="TextBox 14">
              <a:extLst>
                <a:ext uri="{FF2B5EF4-FFF2-40B4-BE49-F238E27FC236}">
                  <a16:creationId xmlns:a16="http://schemas.microsoft.com/office/drawing/2014/main" id="{59A3E35C-33A8-4268-B340-D6810B5B5A70}"/>
                </a:ext>
              </a:extLst>
            </p:cNvPr>
            <p:cNvSpPr txBox="1"/>
            <p:nvPr/>
          </p:nvSpPr>
          <p:spPr>
            <a:xfrm>
              <a:off x="4021341" y="2121059"/>
              <a:ext cx="680732"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r"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Normes</a:t>
              </a:r>
            </a:p>
          </p:txBody>
        </p:sp>
        <p:sp>
          <p:nvSpPr>
            <p:cNvPr id="16" name="TextBox 15">
              <a:extLst>
                <a:ext uri="{FF2B5EF4-FFF2-40B4-BE49-F238E27FC236}">
                  <a16:creationId xmlns:a16="http://schemas.microsoft.com/office/drawing/2014/main" id="{DA169458-A7D7-474F-AF50-2F775D062014}"/>
                </a:ext>
              </a:extLst>
            </p:cNvPr>
            <p:cNvSpPr txBox="1"/>
            <p:nvPr/>
          </p:nvSpPr>
          <p:spPr>
            <a:xfrm>
              <a:off x="4821553" y="2124413"/>
              <a:ext cx="656405"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r"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Ressources</a:t>
              </a:r>
            </a:p>
          </p:txBody>
        </p:sp>
        <p:sp>
          <p:nvSpPr>
            <p:cNvPr id="17" name="TextBox 16">
              <a:extLst>
                <a:ext uri="{FF2B5EF4-FFF2-40B4-BE49-F238E27FC236}">
                  <a16:creationId xmlns:a16="http://schemas.microsoft.com/office/drawing/2014/main" id="{F5DA64D7-6F32-414C-87F3-FF2E4A782528}"/>
                </a:ext>
              </a:extLst>
            </p:cNvPr>
            <p:cNvSpPr txBox="1"/>
            <p:nvPr/>
          </p:nvSpPr>
          <p:spPr>
            <a:xfrm>
              <a:off x="5515530" y="2121059"/>
              <a:ext cx="513215"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fontScale="77500" lnSpcReduction="20000"/>
            </a:bodyPr>
            <a:lstStyle/>
            <a:p>
              <a:pPr marL="0" marR="0" lvl="0" indent="0" algn="r"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Événements</a:t>
              </a:r>
            </a:p>
          </p:txBody>
        </p:sp>
        <p:sp>
          <p:nvSpPr>
            <p:cNvPr id="18" name="TextBox 17">
              <a:extLst>
                <a:ext uri="{FF2B5EF4-FFF2-40B4-BE49-F238E27FC236}">
                  <a16:creationId xmlns:a16="http://schemas.microsoft.com/office/drawing/2014/main" id="{C3BCF610-050C-4FFD-AF7F-119B847379A2}"/>
                </a:ext>
              </a:extLst>
            </p:cNvPr>
            <p:cNvSpPr txBox="1"/>
            <p:nvPr/>
          </p:nvSpPr>
          <p:spPr>
            <a:xfrm>
              <a:off x="6232869" y="2121059"/>
              <a:ext cx="692741"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fontScale="92500"/>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Témoignages</a:t>
              </a:r>
            </a:p>
          </p:txBody>
        </p:sp>
        <p:sp>
          <p:nvSpPr>
            <p:cNvPr id="19" name="TextBox 18">
              <a:extLst>
                <a:ext uri="{FF2B5EF4-FFF2-40B4-BE49-F238E27FC236}">
                  <a16:creationId xmlns:a16="http://schemas.microsoft.com/office/drawing/2014/main" id="{17F876B4-2F71-46B3-B3B2-79203CEAB3BC}"/>
                </a:ext>
              </a:extLst>
            </p:cNvPr>
            <p:cNvSpPr txBox="1"/>
            <p:nvPr/>
          </p:nvSpPr>
          <p:spPr>
            <a:xfrm>
              <a:off x="6961863" y="2121059"/>
              <a:ext cx="364552"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fontScale="70000" lnSpcReduction="20000"/>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Nouvelles</a:t>
              </a:r>
            </a:p>
          </p:txBody>
        </p:sp>
        <p:sp>
          <p:nvSpPr>
            <p:cNvPr id="20" name="TextBox 19">
              <a:extLst>
                <a:ext uri="{FF2B5EF4-FFF2-40B4-BE49-F238E27FC236}">
                  <a16:creationId xmlns:a16="http://schemas.microsoft.com/office/drawing/2014/main" id="{81791666-CE62-4F07-BF33-E3DFD346D8A2}"/>
                </a:ext>
              </a:extLst>
            </p:cNvPr>
            <p:cNvSpPr txBox="1"/>
            <p:nvPr/>
          </p:nvSpPr>
          <p:spPr>
            <a:xfrm>
              <a:off x="7350453" y="2121059"/>
              <a:ext cx="364552"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FAQ</a:t>
              </a:r>
            </a:p>
          </p:txBody>
        </p:sp>
        <p:sp>
          <p:nvSpPr>
            <p:cNvPr id="21" name="TextBox 20">
              <a:extLst>
                <a:ext uri="{FF2B5EF4-FFF2-40B4-BE49-F238E27FC236}">
                  <a16:creationId xmlns:a16="http://schemas.microsoft.com/office/drawing/2014/main" id="{65A5C409-9AED-4D12-8F07-E0BAF20FE474}"/>
                </a:ext>
              </a:extLst>
            </p:cNvPr>
            <p:cNvSpPr txBox="1"/>
            <p:nvPr/>
          </p:nvSpPr>
          <p:spPr>
            <a:xfrm>
              <a:off x="8292227" y="2285468"/>
              <a:ext cx="1097137"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fontScale="85000" lnSpcReduction="10000"/>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Télécharger les normes</a:t>
              </a:r>
            </a:p>
          </p:txBody>
        </p:sp>
        <p:sp>
          <p:nvSpPr>
            <p:cNvPr id="22" name="TextBox 21">
              <a:extLst>
                <a:ext uri="{FF2B5EF4-FFF2-40B4-BE49-F238E27FC236}">
                  <a16:creationId xmlns:a16="http://schemas.microsoft.com/office/drawing/2014/main" id="{DEBC8233-8331-4856-95EE-9CBCF77F6435}"/>
                </a:ext>
              </a:extLst>
            </p:cNvPr>
            <p:cNvSpPr txBox="1"/>
            <p:nvPr/>
          </p:nvSpPr>
          <p:spPr>
            <a:xfrm>
              <a:off x="9619049" y="2295213"/>
              <a:ext cx="1054087" cy="176384"/>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fontScale="70000" lnSpcReduction="20000"/>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fr" sz="10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CONNEXION/INSCRIPTION</a:t>
              </a:r>
            </a:p>
          </p:txBody>
        </p:sp>
        <p:sp>
          <p:nvSpPr>
            <p:cNvPr id="23" name="TextBox 22">
              <a:extLst>
                <a:ext uri="{FF2B5EF4-FFF2-40B4-BE49-F238E27FC236}">
                  <a16:creationId xmlns:a16="http://schemas.microsoft.com/office/drawing/2014/main" id="{55D25BBA-71CD-4EDB-A03B-C4C9281F8CA7}"/>
                </a:ext>
              </a:extLst>
            </p:cNvPr>
            <p:cNvSpPr txBox="1"/>
            <p:nvPr/>
          </p:nvSpPr>
          <p:spPr>
            <a:xfrm>
              <a:off x="2894363" y="2459976"/>
              <a:ext cx="440484"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defTabSz="480841" rtl="0" eaLnBrk="1" fontAlgn="auto" latinLnBrk="0" hangingPunct="0">
                <a:lnSpc>
                  <a:spcPct val="100000"/>
                </a:lnSpc>
                <a:spcBef>
                  <a:spcPts val="0"/>
                </a:spcBef>
                <a:spcAft>
                  <a:spcPts val="0"/>
                </a:spcAft>
                <a:buClrTx/>
                <a:buSzTx/>
                <a:buFontTx/>
                <a:buNone/>
                <a:tabLst/>
                <a:defRPr/>
              </a:pPr>
              <a:r>
                <a:rPr lang="fr"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Forum</a:t>
              </a:r>
            </a:p>
          </p:txBody>
        </p:sp>
        <p:sp>
          <p:nvSpPr>
            <p:cNvPr id="24" name="TextBox 23">
              <a:extLst>
                <a:ext uri="{FF2B5EF4-FFF2-40B4-BE49-F238E27FC236}">
                  <a16:creationId xmlns:a16="http://schemas.microsoft.com/office/drawing/2014/main" id="{9A646B74-831B-45DC-92F1-A31D2C2E50CE}"/>
                </a:ext>
              </a:extLst>
            </p:cNvPr>
            <p:cNvSpPr txBox="1"/>
            <p:nvPr/>
          </p:nvSpPr>
          <p:spPr>
            <a:xfrm>
              <a:off x="3374490" y="2464673"/>
              <a:ext cx="1119935" cy="424006"/>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defTabSz="480841" rtl="0" eaLnBrk="1" fontAlgn="auto" latinLnBrk="0" hangingPunct="0">
                <a:lnSpc>
                  <a:spcPct val="150000"/>
                </a:lnSpc>
                <a:spcBef>
                  <a:spcPts val="0"/>
                </a:spcBef>
                <a:spcAft>
                  <a:spcPts val="0"/>
                </a:spcAft>
                <a:buClrTx/>
                <a:buSzTx/>
                <a:buFontTx/>
                <a:buNone/>
                <a:tabLst/>
                <a:defRPr/>
              </a:pPr>
              <a:r>
                <a:rPr lang="fr" sz="1000" b="0" i="0" u="none" strike="noStrike" kern="0" cap="none" spc="0" normalizeH="0" noProof="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À propos d’ANSI</a:t>
              </a:r>
            </a:p>
            <a:p>
              <a:pPr marL="0" marR="0" lvl="0" indent="0" defTabSz="480841" rtl="0" eaLnBrk="1" fontAlgn="auto" latinLnBrk="0" hangingPunct="0">
                <a:lnSpc>
                  <a:spcPct val="150000"/>
                </a:lnSpc>
                <a:spcBef>
                  <a:spcPts val="0"/>
                </a:spcBef>
                <a:spcAft>
                  <a:spcPts val="0"/>
                </a:spcAft>
                <a:buClrTx/>
                <a:buSzTx/>
                <a:buFontTx/>
                <a:buNone/>
                <a:tabLst/>
                <a:defRPr/>
              </a:pPr>
              <a:r>
                <a:rPr lang="fr" sz="1000" b="0" i="0" u="none" strike="noStrike" kern="0" cap="none" spc="0" normalizeH="0" noProof="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Historique du projet</a:t>
              </a:r>
            </a:p>
          </p:txBody>
        </p:sp>
        <p:pic>
          <p:nvPicPr>
            <p:cNvPr id="26" name="Picture 25" descr="A close up of a logo&#10;&#10;Description automatically generated">
              <a:extLst>
                <a:ext uri="{FF2B5EF4-FFF2-40B4-BE49-F238E27FC236}">
                  <a16:creationId xmlns:a16="http://schemas.microsoft.com/office/drawing/2014/main" id="{5F272C7F-1D77-45C0-9D38-5E118E1768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280" y="2119018"/>
              <a:ext cx="1503177" cy="468731"/>
            </a:xfrm>
            <a:prstGeom prst="rect">
              <a:avLst/>
            </a:prstGeom>
          </p:spPr>
        </p:pic>
      </p:grpSp>
      <p:sp>
        <p:nvSpPr>
          <p:cNvPr id="5" name="Title 4"/>
          <p:cNvSpPr>
            <a:spLocks noGrp="1"/>
          </p:cNvSpPr>
          <p:nvPr>
            <p:ph type="title"/>
          </p:nvPr>
        </p:nvSpPr>
        <p:spPr/>
        <p:txBody>
          <a:bodyPr rtlCol="0">
            <a:normAutofit/>
          </a:bodyPr>
          <a:lstStyle/>
          <a:p>
            <a:pPr rtl="0"/>
            <a:r>
              <a:rPr lang="fr"/>
              <a:t>En savoir plus sur ANSI :</a:t>
            </a:r>
          </a:p>
        </p:txBody>
      </p:sp>
      <p:sp>
        <p:nvSpPr>
          <p:cNvPr id="7" name="Oval 6"/>
          <p:cNvSpPr/>
          <p:nvPr/>
        </p:nvSpPr>
        <p:spPr>
          <a:xfrm>
            <a:off x="2650949" y="1825846"/>
            <a:ext cx="1245356" cy="449883"/>
          </a:xfrm>
          <a:prstGeom prst="ellipse">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sp>
        <p:nvSpPr>
          <p:cNvPr id="10" name="Footer Placeholder 1"/>
          <p:cNvSpPr txBox="1">
            <a:spLocks/>
          </p:cNvSpPr>
          <p:nvPr/>
        </p:nvSpPr>
        <p:spPr>
          <a:xfrm flipH="1">
            <a:off x="116686" y="6381750"/>
            <a:ext cx="2569364" cy="371475"/>
          </a:xfrm>
          <a:prstGeom prst="rect">
            <a:avLst/>
          </a:prstGeom>
        </p:spPr>
        <p:txBody>
          <a:bodyPr vert="horz" lIns="45720" tIns="22860" rIns="45720" bIns="2286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algn="l" rtl="0"/>
            <a:r>
              <a:rPr lang="fr" sz="1600">
                <a:solidFill>
                  <a:srgbClr val="3F648B"/>
                </a:solidFill>
                <a:hlinkClick r:id="rId5"/>
              </a:rPr>
              <a:t>https://sanitation.ansi.org/</a:t>
            </a:r>
            <a:r>
              <a:rPr lang="fr" sz="1600">
                <a:solidFill>
                  <a:srgbClr val="3F648B"/>
                </a:solidFill>
              </a:rPr>
              <a:t> </a:t>
            </a:r>
          </a:p>
        </p:txBody>
      </p:sp>
    </p:spTree>
    <p:custDataLst>
      <p:tags r:id="rId1"/>
    </p:custDataLst>
    <p:extLst>
      <p:ext uri="{BB962C8B-B14F-4D97-AF65-F5344CB8AC3E}">
        <p14:creationId xmlns:p14="http://schemas.microsoft.com/office/powerpoint/2010/main" val="1644347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rtlCol="0">
            <a:normAutofit/>
          </a:bodyPr>
          <a:lstStyle/>
          <a:p>
            <a:pPr rtl="0"/>
            <a:r>
              <a:rPr lang="fr" b="1"/>
              <a:t>Pour télécharger les normes</a:t>
            </a:r>
          </a:p>
          <a:p>
            <a:pPr rtl="0"/>
            <a:endParaRPr lang="en-US" dirty="0"/>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162548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90486" y="5399903"/>
            <a:ext cx="4139514" cy="1458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1" name="Footer Placeholder 1"/>
          <p:cNvSpPr txBox="1">
            <a:spLocks/>
          </p:cNvSpPr>
          <p:nvPr/>
        </p:nvSpPr>
        <p:spPr>
          <a:xfrm flipH="1">
            <a:off x="116685" y="6356354"/>
            <a:ext cx="3124615" cy="396871"/>
          </a:xfrm>
          <a:prstGeom prst="rect">
            <a:avLst/>
          </a:prstGeom>
        </p:spPr>
        <p:txBody>
          <a:bodyPr vert="horz" lIns="45720" tIns="22860" rIns="45720" bIns="2286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algn="l" rtl="0"/>
            <a:r>
              <a:rPr lang="fr" sz="1600">
                <a:hlinkClick r:id="rId4"/>
              </a:rPr>
              <a:t>https://sanitation.ansi.org/Download</a:t>
            </a:r>
            <a:endParaRPr lang="en-US" sz="1600" dirty="0">
              <a:solidFill>
                <a:srgbClr val="3F648B"/>
              </a:solidFill>
            </a:endParaRPr>
          </a:p>
        </p:txBody>
      </p:sp>
      <p:grpSp>
        <p:nvGrpSpPr>
          <p:cNvPr id="41" name="Group 40">
            <a:extLst>
              <a:ext uri="{FF2B5EF4-FFF2-40B4-BE49-F238E27FC236}">
                <a16:creationId xmlns:a16="http://schemas.microsoft.com/office/drawing/2014/main" id="{731FB182-27A2-443C-8E9E-2A9D52827500}"/>
              </a:ext>
            </a:extLst>
          </p:cNvPr>
          <p:cNvGrpSpPr/>
          <p:nvPr/>
        </p:nvGrpSpPr>
        <p:grpSpPr>
          <a:xfrm>
            <a:off x="0" y="0"/>
            <a:ext cx="12192001" cy="1612397"/>
            <a:chOff x="0" y="1760206"/>
            <a:chExt cx="12192001" cy="1612397"/>
          </a:xfrm>
        </p:grpSpPr>
        <p:pic>
          <p:nvPicPr>
            <p:cNvPr id="27" name="Picture 26">
              <a:extLst>
                <a:ext uri="{FF2B5EF4-FFF2-40B4-BE49-F238E27FC236}">
                  <a16:creationId xmlns:a16="http://schemas.microsoft.com/office/drawing/2014/main" id="{7F59E762-3B37-490A-AA0B-2A807C64422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760206"/>
              <a:ext cx="12192000" cy="1612397"/>
            </a:xfrm>
            <a:prstGeom prst="rect">
              <a:avLst/>
            </a:prstGeom>
          </p:spPr>
        </p:pic>
        <p:sp>
          <p:nvSpPr>
            <p:cNvPr id="28" name="TextBox 27">
              <a:extLst>
                <a:ext uri="{FF2B5EF4-FFF2-40B4-BE49-F238E27FC236}">
                  <a16:creationId xmlns:a16="http://schemas.microsoft.com/office/drawing/2014/main" id="{BB484D5A-0673-4A7A-94B2-0A18466EB0C3}"/>
                </a:ext>
              </a:extLst>
            </p:cNvPr>
            <p:cNvSpPr txBox="1"/>
            <p:nvPr/>
          </p:nvSpPr>
          <p:spPr>
            <a:xfrm>
              <a:off x="0" y="2677507"/>
              <a:ext cx="12191999" cy="3973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2160" b="0" i="0" u="none" strike="noStrike" kern="0" cap="none" spc="-36" normalizeH="0" noProof="0">
                  <a:ln>
                    <a:noFill/>
                  </a:ln>
                  <a:solidFill>
                    <a:srgbClr val="2492DC"/>
                  </a:solidFill>
                  <a:effectLst/>
                  <a:uLnTx/>
                  <a:uFillTx/>
                  <a:latin typeface="Arial" panose="020B0604020202020204" pitchFamily="34" charset="0"/>
                  <a:ea typeface="Source Sans Pro"/>
                  <a:cs typeface="Arial" panose="020B0604020202020204" pitchFamily="34" charset="0"/>
                  <a:sym typeface="Source Sans Pro"/>
                </a:rPr>
                <a:t>Télécharger les normes</a:t>
              </a:r>
            </a:p>
          </p:txBody>
        </p:sp>
        <p:sp>
          <p:nvSpPr>
            <p:cNvPr id="29" name="TextBox 28">
              <a:extLst>
                <a:ext uri="{FF2B5EF4-FFF2-40B4-BE49-F238E27FC236}">
                  <a16:creationId xmlns:a16="http://schemas.microsoft.com/office/drawing/2014/main" id="{0ECD51FF-69C1-4FAE-8BE7-18B2B7769B0A}"/>
                </a:ext>
              </a:extLst>
            </p:cNvPr>
            <p:cNvSpPr txBox="1"/>
            <p:nvPr/>
          </p:nvSpPr>
          <p:spPr>
            <a:xfrm>
              <a:off x="1846184" y="2036503"/>
              <a:ext cx="37425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Accueil</a:t>
              </a:r>
            </a:p>
          </p:txBody>
        </p:sp>
        <p:sp>
          <p:nvSpPr>
            <p:cNvPr id="30" name="TextBox 29">
              <a:extLst>
                <a:ext uri="{FF2B5EF4-FFF2-40B4-BE49-F238E27FC236}">
                  <a16:creationId xmlns:a16="http://schemas.microsoft.com/office/drawing/2014/main" id="{C2628B30-9984-4515-B03B-D1A28502559B}"/>
                </a:ext>
              </a:extLst>
            </p:cNvPr>
            <p:cNvSpPr txBox="1"/>
            <p:nvPr/>
          </p:nvSpPr>
          <p:spPr>
            <a:xfrm>
              <a:off x="2175195" y="2036285"/>
              <a:ext cx="78922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Contexte</a:t>
              </a:r>
            </a:p>
          </p:txBody>
        </p:sp>
        <p:sp>
          <p:nvSpPr>
            <p:cNvPr id="31" name="TextBox 30">
              <a:extLst>
                <a:ext uri="{FF2B5EF4-FFF2-40B4-BE49-F238E27FC236}">
                  <a16:creationId xmlns:a16="http://schemas.microsoft.com/office/drawing/2014/main" id="{09B86E33-3254-42DC-A3C5-9C561366F4EB}"/>
                </a:ext>
              </a:extLst>
            </p:cNvPr>
            <p:cNvSpPr txBox="1"/>
            <p:nvPr/>
          </p:nvSpPr>
          <p:spPr>
            <a:xfrm>
              <a:off x="3033312" y="2029578"/>
              <a:ext cx="58704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FFFFFF"/>
                  </a:solidFill>
                  <a:effectLst/>
                  <a:uLnTx/>
                  <a:uFillTx/>
                  <a:latin typeface="Arial" panose="020B0604020202020204" pitchFamily="34" charset="0"/>
                  <a:ea typeface="Source Sans Pro"/>
                  <a:cs typeface="Arial" panose="020B0604020202020204" pitchFamily="34" charset="0"/>
                  <a:sym typeface="Source Sans Pro"/>
                </a:rPr>
                <a:t>Normes</a:t>
              </a:r>
            </a:p>
          </p:txBody>
        </p:sp>
        <p:sp>
          <p:nvSpPr>
            <p:cNvPr id="32" name="TextBox 31">
              <a:extLst>
                <a:ext uri="{FF2B5EF4-FFF2-40B4-BE49-F238E27FC236}">
                  <a16:creationId xmlns:a16="http://schemas.microsoft.com/office/drawing/2014/main" id="{6795C467-079D-4EA1-806E-75F5D96FBB6C}"/>
                </a:ext>
              </a:extLst>
            </p:cNvPr>
            <p:cNvSpPr txBox="1"/>
            <p:nvPr/>
          </p:nvSpPr>
          <p:spPr>
            <a:xfrm>
              <a:off x="3724045" y="2028854"/>
              <a:ext cx="68479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Ressources</a:t>
              </a:r>
            </a:p>
          </p:txBody>
        </p:sp>
        <p:sp>
          <p:nvSpPr>
            <p:cNvPr id="33" name="TextBox 32">
              <a:extLst>
                <a:ext uri="{FF2B5EF4-FFF2-40B4-BE49-F238E27FC236}">
                  <a16:creationId xmlns:a16="http://schemas.microsoft.com/office/drawing/2014/main" id="{E174BDD2-FC6A-483B-9F68-924BEDE1E2AE}"/>
                </a:ext>
              </a:extLst>
            </p:cNvPr>
            <p:cNvSpPr txBox="1"/>
            <p:nvPr/>
          </p:nvSpPr>
          <p:spPr>
            <a:xfrm>
              <a:off x="4483266" y="2028665"/>
              <a:ext cx="476882"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62500" lnSpcReduction="200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Événements</a:t>
              </a:r>
            </a:p>
          </p:txBody>
        </p:sp>
        <p:sp>
          <p:nvSpPr>
            <p:cNvPr id="34" name="TextBox 33">
              <a:extLst>
                <a:ext uri="{FF2B5EF4-FFF2-40B4-BE49-F238E27FC236}">
                  <a16:creationId xmlns:a16="http://schemas.microsoft.com/office/drawing/2014/main" id="{E0341FFB-BE85-4562-BF49-72B18C7805C2}"/>
                </a:ext>
              </a:extLst>
            </p:cNvPr>
            <p:cNvSpPr txBox="1"/>
            <p:nvPr/>
          </p:nvSpPr>
          <p:spPr>
            <a:xfrm>
              <a:off x="5010471" y="2028665"/>
              <a:ext cx="824819"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Témoignages</a:t>
              </a:r>
            </a:p>
          </p:txBody>
        </p:sp>
        <p:sp>
          <p:nvSpPr>
            <p:cNvPr id="35" name="TextBox 34">
              <a:extLst>
                <a:ext uri="{FF2B5EF4-FFF2-40B4-BE49-F238E27FC236}">
                  <a16:creationId xmlns:a16="http://schemas.microsoft.com/office/drawing/2014/main" id="{FB138D5C-F044-41FE-BEA1-88B4B72B7882}"/>
                </a:ext>
              </a:extLst>
            </p:cNvPr>
            <p:cNvSpPr txBox="1"/>
            <p:nvPr/>
          </p:nvSpPr>
          <p:spPr>
            <a:xfrm>
              <a:off x="5752333" y="203207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Nouvelles</a:t>
              </a:r>
            </a:p>
          </p:txBody>
        </p:sp>
        <p:sp>
          <p:nvSpPr>
            <p:cNvPr id="36" name="TextBox 35">
              <a:extLst>
                <a:ext uri="{FF2B5EF4-FFF2-40B4-BE49-F238E27FC236}">
                  <a16:creationId xmlns:a16="http://schemas.microsoft.com/office/drawing/2014/main" id="{3472E9B4-C85F-411A-B130-AAC3DCC48804}"/>
                </a:ext>
              </a:extLst>
            </p:cNvPr>
            <p:cNvSpPr txBox="1"/>
            <p:nvPr/>
          </p:nvSpPr>
          <p:spPr>
            <a:xfrm>
              <a:off x="6141003" y="203513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FAQ</a:t>
              </a:r>
            </a:p>
          </p:txBody>
        </p:sp>
        <p:sp>
          <p:nvSpPr>
            <p:cNvPr id="37" name="TextBox 36">
              <a:extLst>
                <a:ext uri="{FF2B5EF4-FFF2-40B4-BE49-F238E27FC236}">
                  <a16:creationId xmlns:a16="http://schemas.microsoft.com/office/drawing/2014/main" id="{937EC460-A187-4303-A501-C7BC4B4013E1}"/>
                </a:ext>
              </a:extLst>
            </p:cNvPr>
            <p:cNvSpPr txBox="1"/>
            <p:nvPr/>
          </p:nvSpPr>
          <p:spPr>
            <a:xfrm>
              <a:off x="9527831" y="2029579"/>
              <a:ext cx="1101457"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9ED0F1"/>
                  </a:solidFill>
                  <a:effectLst/>
                  <a:uLnTx/>
                  <a:uFillTx/>
                  <a:latin typeface="Arial" panose="020B0604020202020204" pitchFamily="34" charset="0"/>
                  <a:ea typeface="Source Sans Pro"/>
                  <a:cs typeface="Arial" panose="020B0604020202020204" pitchFamily="34" charset="0"/>
                  <a:sym typeface="Source Sans Pro"/>
                </a:rPr>
                <a:t>Télécharger les normes</a:t>
              </a:r>
            </a:p>
          </p:txBody>
        </p:sp>
        <p:sp>
          <p:nvSpPr>
            <p:cNvPr id="38" name="TextBox 37">
              <a:extLst>
                <a:ext uri="{FF2B5EF4-FFF2-40B4-BE49-F238E27FC236}">
                  <a16:creationId xmlns:a16="http://schemas.microsoft.com/office/drawing/2014/main" id="{D8F4B5E2-877E-4B37-BC55-C79AC4AC3F2C}"/>
                </a:ext>
              </a:extLst>
            </p:cNvPr>
            <p:cNvSpPr txBox="1"/>
            <p:nvPr/>
          </p:nvSpPr>
          <p:spPr>
            <a:xfrm>
              <a:off x="10798381" y="2029579"/>
              <a:ext cx="1101457"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77500" lnSpcReduction="20000"/>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9ED0F1"/>
                  </a:solidFill>
                  <a:effectLst/>
                  <a:uLnTx/>
                  <a:uFillTx/>
                  <a:latin typeface="Arial" panose="020B0604020202020204" pitchFamily="34" charset="0"/>
                  <a:ea typeface="Source Sans Pro"/>
                  <a:cs typeface="Arial" panose="020B0604020202020204" pitchFamily="34" charset="0"/>
                  <a:sym typeface="Source Sans Pro"/>
                </a:rPr>
                <a:t>CONNEXION/INSCRIPTION</a:t>
              </a:r>
            </a:p>
          </p:txBody>
        </p:sp>
        <p:pic>
          <p:nvPicPr>
            <p:cNvPr id="39" name="Picture 38" descr="A close up of a logo&#10;&#10;Description automatically generated">
              <a:extLst>
                <a:ext uri="{FF2B5EF4-FFF2-40B4-BE49-F238E27FC236}">
                  <a16:creationId xmlns:a16="http://schemas.microsoft.com/office/drawing/2014/main" id="{D4DE4EF8-3A75-4C69-93B9-C4FD4384FD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82" y="1844157"/>
              <a:ext cx="1594085" cy="497081"/>
            </a:xfrm>
            <a:prstGeom prst="rect">
              <a:avLst/>
            </a:prstGeom>
          </p:spPr>
        </p:pic>
        <p:sp>
          <p:nvSpPr>
            <p:cNvPr id="40" name="TextBox 39">
              <a:extLst>
                <a:ext uri="{FF2B5EF4-FFF2-40B4-BE49-F238E27FC236}">
                  <a16:creationId xmlns:a16="http://schemas.microsoft.com/office/drawing/2014/main" id="{0D2031E5-3929-418A-ABBB-DFD008073D53}"/>
                </a:ext>
              </a:extLst>
            </p:cNvPr>
            <p:cNvSpPr txBox="1"/>
            <p:nvPr/>
          </p:nvSpPr>
          <p:spPr>
            <a:xfrm>
              <a:off x="6569936" y="203513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Forum</a:t>
              </a:r>
            </a:p>
          </p:txBody>
        </p:sp>
        <p:sp>
          <p:nvSpPr>
            <p:cNvPr id="8" name="Oval 7"/>
            <p:cNvSpPr/>
            <p:nvPr/>
          </p:nvSpPr>
          <p:spPr>
            <a:xfrm>
              <a:off x="9228072" y="1853366"/>
              <a:ext cx="1570309" cy="593648"/>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grpSp>
      <p:sp>
        <p:nvSpPr>
          <p:cNvPr id="42" name="Footer Placeholder 1">
            <a:extLst>
              <a:ext uri="{FF2B5EF4-FFF2-40B4-BE49-F238E27FC236}">
                <a16:creationId xmlns:a16="http://schemas.microsoft.com/office/drawing/2014/main" id="{BFB01C58-4093-4946-8B14-C137D0CA7E87}"/>
              </a:ext>
            </a:extLst>
          </p:cNvPr>
          <p:cNvSpPr txBox="1">
            <a:spLocks/>
          </p:cNvSpPr>
          <p:nvPr/>
        </p:nvSpPr>
        <p:spPr>
          <a:xfrm flipH="1">
            <a:off x="2964419" y="2166413"/>
            <a:ext cx="7103033" cy="396871"/>
          </a:xfrm>
          <a:prstGeom prst="rect">
            <a:avLst/>
          </a:prstGeom>
        </p:spPr>
        <p:txBody>
          <a:bodyPr vert="horz" lIns="45720" tIns="22860" rIns="45720" bIns="22860" rtlCol="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rtl="0">
              <a:lnSpc>
                <a:spcPts val="1300"/>
              </a:lnSpc>
            </a:pPr>
            <a:r>
              <a:rPr lang="fr" sz="700" spc="0" dirty="0">
                <a:solidFill>
                  <a:schemeClr val="tx1"/>
                </a:solidFill>
                <a:latin typeface="Arial" panose="020B0604020202020204" pitchFamily="34" charset="0"/>
                <a:cs typeface="Arial" panose="020B0604020202020204" pitchFamily="34" charset="0"/>
              </a:rPr>
              <a:t>Afin de télécharger les normes, connectez-vous (si vous avez déjà un compte) ou enregistrez-vous (si vous êtes un nouvel utilisateur) pour accepter notre contrat de licence d’utilisateur final</a:t>
            </a:r>
            <a:r>
              <a:rPr lang="fr" sz="700" spc="0" dirty="0" smtClean="0">
                <a:solidFill>
                  <a:schemeClr val="tx1"/>
                </a:solidFill>
                <a:latin typeface="Arial" panose="020B0604020202020204" pitchFamily="34" charset="0"/>
                <a:cs typeface="Arial" panose="020B0604020202020204" pitchFamily="34" charset="0"/>
              </a:rPr>
              <a:t>.</a:t>
            </a:r>
            <a:endParaRPr lang="en-US" sz="900" spc="0" dirty="0">
              <a:solidFill>
                <a:schemeClr val="tx1"/>
              </a:solidFill>
              <a:latin typeface="Arial" panose="020B0604020202020204" pitchFamily="34" charset="0"/>
              <a:cs typeface="Arial" panose="020B0604020202020204" pitchFamily="34" charset="0"/>
            </a:endParaRPr>
          </a:p>
          <a:p>
            <a:pPr algn="l" rtl="0">
              <a:lnSpc>
                <a:spcPts val="1300"/>
              </a:lnSpc>
            </a:pPr>
            <a:r>
              <a:rPr lang="fr" sz="900" spc="0" dirty="0">
                <a:solidFill>
                  <a:schemeClr val="tx1"/>
                </a:solidFill>
                <a:latin typeface="Arial" panose="020B0604020202020204" pitchFamily="34" charset="0"/>
                <a:cs typeface="Arial" panose="020B0604020202020204" pitchFamily="34" charset="0"/>
              </a:rPr>
              <a:t>Vous pouvez demander à consulter ces normes auprès de votre organisme national de normalisation. Identifiez et contactez le représentant de votre organisme national </a:t>
            </a:r>
            <a:r>
              <a:rPr lang="en-US" sz="900" spc="0" dirty="0">
                <a:solidFill>
                  <a:schemeClr val="tx1"/>
                </a:solidFill>
                <a:latin typeface="Arial" panose="020B0604020202020204" pitchFamily="34" charset="0"/>
                <a:cs typeface="Arial" panose="020B0604020202020204" pitchFamily="34" charset="0"/>
              </a:rPr>
              <a:t/>
            </a:r>
            <a:br>
              <a:rPr lang="en-US" sz="900" spc="0" dirty="0">
                <a:solidFill>
                  <a:schemeClr val="tx1"/>
                </a:solidFill>
                <a:latin typeface="Arial" panose="020B0604020202020204" pitchFamily="34" charset="0"/>
                <a:cs typeface="Arial" panose="020B0604020202020204" pitchFamily="34" charset="0"/>
              </a:rPr>
            </a:br>
            <a:r>
              <a:rPr lang="fr" sz="900" spc="0" dirty="0">
                <a:solidFill>
                  <a:schemeClr val="tx1"/>
                </a:solidFill>
                <a:latin typeface="Arial" panose="020B0604020202020204" pitchFamily="34" charset="0"/>
                <a:cs typeface="Arial" panose="020B0604020202020204" pitchFamily="34" charset="0"/>
              </a:rPr>
              <a:t>de normalisation </a:t>
            </a:r>
            <a:r>
              <a:rPr lang="fr" sz="900" spc="0" dirty="0">
                <a:solidFill>
                  <a:srgbClr val="2492DC"/>
                </a:solidFill>
                <a:latin typeface="Arial" panose="020B0604020202020204" pitchFamily="34" charset="0"/>
                <a:cs typeface="Arial" panose="020B0604020202020204" pitchFamily="34" charset="0"/>
              </a:rPr>
              <a:t>ici</a:t>
            </a:r>
            <a:r>
              <a:rPr lang="fr" sz="900" spc="0" dirty="0">
                <a:solidFill>
                  <a:schemeClr val="tx1"/>
                </a:solidFill>
                <a:latin typeface="Arial" panose="020B0604020202020204" pitchFamily="34" charset="0"/>
                <a:cs typeface="Arial" panose="020B0604020202020204" pitchFamily="34" charset="0"/>
              </a:rPr>
              <a:t>. Si vous ne pouvez pas consulter les normes auprès de votre organisme national de normalisation, veuillez suivre les instructions ci-dessous afin de les télécharger gratuitement. </a:t>
            </a:r>
            <a:r>
              <a:rPr lang="fr" sz="900" b="1" spc="0" dirty="0">
                <a:solidFill>
                  <a:schemeClr val="tx1"/>
                </a:solidFill>
                <a:latin typeface="Arial" panose="020B0604020202020204" pitchFamily="34" charset="0"/>
                <a:cs typeface="Arial" panose="020B0604020202020204" pitchFamily="34" charset="0"/>
              </a:rPr>
              <a:t>Toutefois, nous vous prions de n’effectuer qu’un seul téléchargement par agence que l’utilisateur ayant téléchargé les normes pourra ensuite partager en interne.</a:t>
            </a:r>
            <a:r>
              <a:rPr lang="fr" sz="900" spc="0" dirty="0">
                <a:solidFill>
                  <a:schemeClr val="tx1"/>
                </a:solidFill>
                <a:latin typeface="Arial" panose="020B0604020202020204" pitchFamily="34" charset="0"/>
                <a:cs typeface="Arial" panose="020B0604020202020204" pitchFamily="34" charset="0"/>
              </a:rPr>
              <a:t> Vous ne pourrez PAS partager les téléchargements avec des parties prenantes extérieures à votre organisation. Celles-ci devront télécharger elles-mêmes leur copie des normes.</a:t>
            </a:r>
          </a:p>
        </p:txBody>
      </p:sp>
      <p:grpSp>
        <p:nvGrpSpPr>
          <p:cNvPr id="63" name="Group 62">
            <a:extLst>
              <a:ext uri="{FF2B5EF4-FFF2-40B4-BE49-F238E27FC236}">
                <a16:creationId xmlns:a16="http://schemas.microsoft.com/office/drawing/2014/main" id="{8F55F019-B9E1-40C6-B47F-E3405ECD952F}"/>
              </a:ext>
            </a:extLst>
          </p:cNvPr>
          <p:cNvGrpSpPr/>
          <p:nvPr/>
        </p:nvGrpSpPr>
        <p:grpSpPr>
          <a:xfrm>
            <a:off x="3925229" y="2905819"/>
            <a:ext cx="5475401" cy="3847064"/>
            <a:chOff x="3925229" y="2905819"/>
            <a:chExt cx="5475401" cy="3847064"/>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p:blipFill>
          <p:spPr>
            <a:xfrm>
              <a:off x="3925229" y="2905819"/>
              <a:ext cx="5475401" cy="3847064"/>
            </a:xfrm>
            <a:prstGeom prst="rect">
              <a:avLst/>
            </a:prstGeom>
          </p:spPr>
        </p:pic>
        <p:sp>
          <p:nvSpPr>
            <p:cNvPr id="43" name="TextBox 42">
              <a:extLst>
                <a:ext uri="{FF2B5EF4-FFF2-40B4-BE49-F238E27FC236}">
                  <a16:creationId xmlns:a16="http://schemas.microsoft.com/office/drawing/2014/main" id="{B0FA186E-A1D4-4ABD-94F9-3537815F8C02}"/>
                </a:ext>
              </a:extLst>
            </p:cNvPr>
            <p:cNvSpPr txBox="1"/>
            <p:nvPr/>
          </p:nvSpPr>
          <p:spPr>
            <a:xfrm>
              <a:off x="4018871" y="2954324"/>
              <a:ext cx="3604260" cy="238527"/>
            </a:xfrm>
            <a:prstGeom prst="rect">
              <a:avLst/>
            </a:prstGeom>
            <a:noFill/>
          </p:spPr>
          <p:txBody>
            <a:bodyPr wrap="square" rtlCol="0">
              <a:normAutofit fontScale="85000" lnSpcReduction="10000"/>
            </a:bodyPr>
            <a:lstStyle/>
            <a:p>
              <a:pPr rtl="0"/>
              <a:r>
                <a:rPr lang="fr" sz="950">
                  <a:solidFill>
                    <a:srgbClr val="419FDD"/>
                  </a:solidFill>
                  <a:latin typeface="Arial" panose="020B0604020202020204" pitchFamily="34" charset="0"/>
                  <a:cs typeface="Arial" panose="020B0604020202020204" pitchFamily="34" charset="0"/>
                </a:rPr>
                <a:t>Norme relative au système d’assainissement autonome pour les ménages</a:t>
              </a:r>
              <a:endParaRPr lang="fr-FR" sz="950" dirty="0">
                <a:solidFill>
                  <a:srgbClr val="419FDD"/>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C47928C7-D768-436E-8B3D-68D2387A53CA}"/>
                </a:ext>
              </a:extLst>
            </p:cNvPr>
            <p:cNvSpPr txBox="1"/>
            <p:nvPr/>
          </p:nvSpPr>
          <p:spPr>
            <a:xfrm>
              <a:off x="4014107" y="4193001"/>
              <a:ext cx="4639355" cy="238527"/>
            </a:xfrm>
            <a:prstGeom prst="rect">
              <a:avLst/>
            </a:prstGeom>
            <a:noFill/>
          </p:spPr>
          <p:txBody>
            <a:bodyPr wrap="square" rtlCol="0">
              <a:normAutofit fontScale="77500" lnSpcReduction="20000"/>
            </a:bodyPr>
            <a:lstStyle/>
            <a:p>
              <a:pPr rtl="0"/>
              <a:r>
                <a:rPr lang="fr" sz="950">
                  <a:solidFill>
                    <a:srgbClr val="419FDD"/>
                  </a:solidFill>
                  <a:latin typeface="Arial" panose="020B0604020202020204" pitchFamily="34" charset="0"/>
                  <a:cs typeface="Arial" panose="020B0604020202020204" pitchFamily="34" charset="0"/>
                </a:rPr>
                <a:t>Norme sur les systèmes de traitement d’assainissement axés sur les ressources à l’échelle communautaire</a:t>
              </a:r>
              <a:endParaRPr lang="fr-FR" sz="950" dirty="0">
                <a:solidFill>
                  <a:srgbClr val="419FDD"/>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D9DAA48E-02D9-4146-A3F5-5F7051F42480}"/>
                </a:ext>
              </a:extLst>
            </p:cNvPr>
            <p:cNvSpPr txBox="1"/>
            <p:nvPr/>
          </p:nvSpPr>
          <p:spPr>
            <a:xfrm>
              <a:off x="4014107" y="5448749"/>
              <a:ext cx="4639355" cy="238527"/>
            </a:xfrm>
            <a:prstGeom prst="rect">
              <a:avLst/>
            </a:prstGeom>
            <a:noFill/>
          </p:spPr>
          <p:txBody>
            <a:bodyPr wrap="square" rtlCol="0">
              <a:normAutofit/>
            </a:bodyPr>
            <a:lstStyle/>
            <a:p>
              <a:pPr rtl="0"/>
              <a:r>
                <a:rPr lang="fr" sz="950">
                  <a:solidFill>
                    <a:srgbClr val="419FDD"/>
                  </a:solidFill>
                  <a:latin typeface="Arial" panose="020B0604020202020204" pitchFamily="34" charset="0"/>
                  <a:cs typeface="Arial" panose="020B0604020202020204" pitchFamily="34" charset="0"/>
                </a:rPr>
                <a:t>Normes de gestion des boues de vidange</a:t>
              </a:r>
              <a:endParaRPr lang="fr-FR" sz="950" dirty="0">
                <a:solidFill>
                  <a:srgbClr val="419FDD"/>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2446E99B-9776-4524-8869-52B7E19650C0}"/>
                </a:ext>
              </a:extLst>
            </p:cNvPr>
            <p:cNvSpPr txBox="1"/>
            <p:nvPr/>
          </p:nvSpPr>
          <p:spPr>
            <a:xfrm>
              <a:off x="5196384" y="3268297"/>
              <a:ext cx="638906" cy="215444"/>
            </a:xfrm>
            <a:prstGeom prst="rect">
              <a:avLst/>
            </a:prstGeom>
            <a:noFill/>
          </p:spPr>
          <p:txBody>
            <a:bodyPr wrap="square" rtlCol="0">
              <a:normAutofit/>
            </a:bodyPr>
            <a:lstStyle/>
            <a:p>
              <a:pPr rtl="0"/>
              <a:r>
                <a:rPr lang="fr" sz="800">
                  <a:solidFill>
                    <a:schemeClr val="tx1">
                      <a:lumMod val="65000"/>
                      <a:lumOff val="35000"/>
                    </a:schemeClr>
                  </a:solidFill>
                  <a:latin typeface="Arial" panose="020B0604020202020204" pitchFamily="34" charset="0"/>
                  <a:cs typeface="Arial" panose="020B0604020202020204" pitchFamily="34" charset="0"/>
                </a:rPr>
                <a:t>Norme</a:t>
              </a:r>
              <a:endParaRPr lang="fr-FR" sz="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966BE065-A3C0-411C-B1F8-ED9342E402B1}"/>
                </a:ext>
              </a:extLst>
            </p:cNvPr>
            <p:cNvSpPr txBox="1"/>
            <p:nvPr/>
          </p:nvSpPr>
          <p:spPr>
            <a:xfrm>
              <a:off x="4174034" y="3468947"/>
              <a:ext cx="2141042" cy="215444"/>
            </a:xfrm>
            <a:prstGeom prst="rect">
              <a:avLst/>
            </a:prstGeom>
            <a:noFill/>
          </p:spPr>
          <p:txBody>
            <a:bodyPr wrap="square" rtlCol="0">
              <a:normAutofit/>
            </a:bodyPr>
            <a:lstStyle/>
            <a:p>
              <a:pPr algn="ctr" rtl="0"/>
              <a:r>
                <a:rPr lang="fr" sz="400">
                  <a:solidFill>
                    <a:schemeClr val="tx1">
                      <a:lumMod val="65000"/>
                      <a:lumOff val="35000"/>
                    </a:schemeClr>
                  </a:solidFill>
                  <a:latin typeface="Arial" panose="020B0604020202020204" pitchFamily="34" charset="0"/>
                  <a:cs typeface="Arial" panose="020B0604020202020204" pitchFamily="34" charset="0"/>
                </a:rPr>
                <a:t>Systèmes d’assainissement autonome - Unités de traitement intégrées préfabriquées - Exigences générales de sécurité et de performance pour la conception et les essais</a:t>
              </a:r>
              <a:endParaRPr lang="fr-FR" sz="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5F1D0F12-7C2F-46A0-AF54-FE936485E1C7}"/>
                </a:ext>
              </a:extLst>
            </p:cNvPr>
            <p:cNvSpPr txBox="1"/>
            <p:nvPr/>
          </p:nvSpPr>
          <p:spPr>
            <a:xfrm>
              <a:off x="4174034" y="4701612"/>
              <a:ext cx="2141042" cy="215444"/>
            </a:xfrm>
            <a:prstGeom prst="rect">
              <a:avLst/>
            </a:prstGeom>
            <a:noFill/>
          </p:spPr>
          <p:txBody>
            <a:bodyPr wrap="square" rtlCol="0">
              <a:normAutofit fontScale="85000" lnSpcReduction="10000"/>
            </a:bodyPr>
            <a:lstStyle/>
            <a:p>
              <a:pPr algn="ctr" rtl="0"/>
              <a:r>
                <a:rPr lang="fr" sz="400">
                  <a:solidFill>
                    <a:schemeClr val="tx1">
                      <a:lumMod val="65000"/>
                      <a:lumOff val="35000"/>
                    </a:schemeClr>
                  </a:solidFill>
                  <a:latin typeface="Arial" panose="020B0604020202020204" pitchFamily="34" charset="0"/>
                  <a:cs typeface="Arial" panose="020B0604020202020204" pitchFamily="34" charset="0"/>
                </a:rPr>
                <a:t>Unités de traitement des boues de vidange - Unités de récupération des ressources préfabriquées, indépendantes de l’énergie, à l’échelle communautaire - Exigences de sécurité et de performance</a:t>
              </a:r>
              <a:endParaRPr lang="fr-FR" sz="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E1D520C5-D262-41DD-BA10-F2263B485453}"/>
                </a:ext>
              </a:extLst>
            </p:cNvPr>
            <p:cNvSpPr txBox="1"/>
            <p:nvPr/>
          </p:nvSpPr>
          <p:spPr>
            <a:xfrm>
              <a:off x="4174034" y="6111247"/>
              <a:ext cx="2141042" cy="153888"/>
            </a:xfrm>
            <a:prstGeom prst="rect">
              <a:avLst/>
            </a:prstGeom>
            <a:noFill/>
          </p:spPr>
          <p:txBody>
            <a:bodyPr wrap="square" rtlCol="0">
              <a:normAutofit fontScale="85000" lnSpcReduction="10000"/>
            </a:bodyPr>
            <a:lstStyle/>
            <a:p>
              <a:pPr algn="ctr" rtl="0"/>
              <a:r>
                <a:rPr lang="fr" sz="400">
                  <a:solidFill>
                    <a:schemeClr val="tx1">
                      <a:lumMod val="65000"/>
                      <a:lumOff val="35000"/>
                    </a:schemeClr>
                  </a:solidFill>
                  <a:latin typeface="Arial" panose="020B0604020202020204" pitchFamily="34" charset="0"/>
                  <a:cs typeface="Arial" panose="020B0604020202020204" pitchFamily="34" charset="0"/>
                </a:rPr>
                <a:t>Lignes directrices pour la gestion des services de base des eaux usées domestiques sur site</a:t>
              </a:r>
              <a:endParaRPr lang="fr-FR" sz="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D7CE63E0-1EB7-460D-8FDD-C2001456EDE4}"/>
                </a:ext>
              </a:extLst>
            </p:cNvPr>
            <p:cNvSpPr txBox="1"/>
            <p:nvPr/>
          </p:nvSpPr>
          <p:spPr>
            <a:xfrm>
              <a:off x="6563881" y="6123947"/>
              <a:ext cx="2141042" cy="215444"/>
            </a:xfrm>
            <a:prstGeom prst="rect">
              <a:avLst/>
            </a:prstGeom>
            <a:noFill/>
          </p:spPr>
          <p:txBody>
            <a:bodyPr wrap="square" rtlCol="0">
              <a:normAutofit/>
            </a:bodyPr>
            <a:lstStyle/>
            <a:p>
              <a:pPr algn="ctr" rtl="0"/>
              <a:r>
                <a:rPr lang="fr" sz="400">
                  <a:solidFill>
                    <a:schemeClr val="tx1">
                      <a:lumMod val="65000"/>
                      <a:lumOff val="35000"/>
                    </a:schemeClr>
                  </a:solidFill>
                  <a:latin typeface="Arial" panose="020B0604020202020204" pitchFamily="34" charset="0"/>
                  <a:cs typeface="Arial" panose="020B0604020202020204" pitchFamily="34" charset="0"/>
                </a:rPr>
                <a:t>Activités relatives aux services d’eau potable et d’assainissement - Lignes directrices pour l’évaluation et pour l’amélioration du service aux usagers</a:t>
              </a:r>
              <a:endParaRPr lang="fr-FR" sz="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B3C6D060-70F9-481D-8BFB-999E0121EE03}"/>
                </a:ext>
              </a:extLst>
            </p:cNvPr>
            <p:cNvSpPr txBox="1"/>
            <p:nvPr/>
          </p:nvSpPr>
          <p:spPr>
            <a:xfrm>
              <a:off x="4553782" y="3683714"/>
              <a:ext cx="1742242" cy="181588"/>
            </a:xfrm>
            <a:prstGeom prst="rect">
              <a:avLst/>
            </a:prstGeom>
            <a:noFill/>
          </p:spPr>
          <p:txBody>
            <a:bodyPr wrap="square" rtlCol="0">
              <a:normAutofit/>
            </a:bodyPr>
            <a:lstStyle/>
            <a:p>
              <a:pPr rtl="0"/>
              <a:r>
                <a:rPr lang="fr" sz="580">
                  <a:solidFill>
                    <a:schemeClr val="tx1">
                      <a:lumMod val="65000"/>
                      <a:lumOff val="35000"/>
                    </a:schemeClr>
                  </a:solidFill>
                  <a:latin typeface="Arial" panose="020B0604020202020204" pitchFamily="34" charset="0"/>
                  <a:cs typeface="Arial" panose="020B0604020202020204" pitchFamily="34" charset="0"/>
                </a:rPr>
                <a:t> Accepter </a:t>
              </a:r>
              <a:r>
                <a:rPr lang="fr" sz="580">
                  <a:solidFill>
                    <a:srgbClr val="2492DC"/>
                  </a:solidFill>
                  <a:latin typeface="Arial" panose="020B0604020202020204" pitchFamily="34" charset="0"/>
                  <a:cs typeface="Arial" panose="020B0604020202020204" pitchFamily="34" charset="0"/>
                </a:rPr>
                <a:t>le contrat de licence utilisateur final</a:t>
              </a:r>
              <a:endParaRPr lang="fr-FR" sz="580" dirty="0">
                <a:solidFill>
                  <a:srgbClr val="2492DC"/>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55165914-3222-4F4F-825A-F83161C50714}"/>
                </a:ext>
              </a:extLst>
            </p:cNvPr>
            <p:cNvSpPr txBox="1"/>
            <p:nvPr/>
          </p:nvSpPr>
          <p:spPr>
            <a:xfrm>
              <a:off x="4332054" y="3847902"/>
              <a:ext cx="944797" cy="169277"/>
            </a:xfrm>
            <a:prstGeom prst="rect">
              <a:avLst/>
            </a:prstGeom>
            <a:noFill/>
          </p:spPr>
          <p:txBody>
            <a:bodyPr wrap="square" rtlCol="0">
              <a:normAutofit fontScale="85000" lnSpcReduction="10000"/>
            </a:bodyPr>
            <a:lstStyle/>
            <a:p>
              <a:pPr rtl="0"/>
              <a:r>
                <a:rPr lang="fr" sz="500">
                  <a:solidFill>
                    <a:schemeClr val="bg1"/>
                  </a:solidFill>
                  <a:latin typeface="Arial" panose="020B0604020202020204" pitchFamily="34" charset="0"/>
                  <a:cs typeface="Arial" panose="020B0604020202020204" pitchFamily="34" charset="0"/>
                </a:rPr>
                <a:t>Télécharger la version anglaise</a:t>
              </a:r>
              <a:endParaRPr lang="fr-FR" sz="500" dirty="0">
                <a:solidFill>
                  <a:schemeClr val="bg1"/>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7B886F11-9E58-4578-9BE9-381D48BA9F26}"/>
                </a:ext>
              </a:extLst>
            </p:cNvPr>
            <p:cNvSpPr txBox="1"/>
            <p:nvPr/>
          </p:nvSpPr>
          <p:spPr>
            <a:xfrm>
              <a:off x="5308634" y="3847902"/>
              <a:ext cx="944797" cy="169277"/>
            </a:xfrm>
            <a:prstGeom prst="rect">
              <a:avLst/>
            </a:prstGeom>
            <a:noFill/>
          </p:spPr>
          <p:txBody>
            <a:bodyPr wrap="square" rtlCol="0">
              <a:normAutofit fontScale="85000" lnSpcReduction="10000"/>
            </a:bodyPr>
            <a:lstStyle/>
            <a:p>
              <a:pPr rtl="0"/>
              <a:r>
                <a:rPr lang="fr" sz="500" dirty="0">
                  <a:solidFill>
                    <a:schemeClr val="bg1"/>
                  </a:solidFill>
                  <a:latin typeface="Arial" panose="020B0604020202020204" pitchFamily="34" charset="0"/>
                  <a:cs typeface="Arial" panose="020B0604020202020204" pitchFamily="34" charset="0"/>
                </a:rPr>
                <a:t>Télécharger la version française</a:t>
              </a:r>
              <a:endParaRPr lang="fr-FR" sz="500" dirty="0">
                <a:solidFill>
                  <a:schemeClr val="bg1"/>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254772C3-EA5C-4BAF-8095-20DA227936B6}"/>
                </a:ext>
              </a:extLst>
            </p:cNvPr>
            <p:cNvSpPr txBox="1"/>
            <p:nvPr/>
          </p:nvSpPr>
          <p:spPr>
            <a:xfrm>
              <a:off x="4553782" y="4925475"/>
              <a:ext cx="1742242" cy="181588"/>
            </a:xfrm>
            <a:prstGeom prst="rect">
              <a:avLst/>
            </a:prstGeom>
            <a:noFill/>
          </p:spPr>
          <p:txBody>
            <a:bodyPr wrap="square" rtlCol="0">
              <a:normAutofit/>
            </a:bodyPr>
            <a:lstStyle/>
            <a:p>
              <a:pPr rtl="0"/>
              <a:r>
                <a:rPr lang="fr" sz="580">
                  <a:solidFill>
                    <a:schemeClr val="tx1">
                      <a:lumMod val="65000"/>
                      <a:lumOff val="35000"/>
                    </a:schemeClr>
                  </a:solidFill>
                  <a:latin typeface="Arial" panose="020B0604020202020204" pitchFamily="34" charset="0"/>
                  <a:cs typeface="Arial" panose="020B0604020202020204" pitchFamily="34" charset="0"/>
                </a:rPr>
                <a:t> Accepter </a:t>
              </a:r>
              <a:r>
                <a:rPr lang="fr" sz="580">
                  <a:solidFill>
                    <a:srgbClr val="2492DC"/>
                  </a:solidFill>
                  <a:latin typeface="Arial" panose="020B0604020202020204" pitchFamily="34" charset="0"/>
                  <a:cs typeface="Arial" panose="020B0604020202020204" pitchFamily="34" charset="0"/>
                </a:rPr>
                <a:t>le contrat de licence utilisateur final</a:t>
              </a:r>
              <a:endParaRPr lang="fr-FR" sz="580" dirty="0">
                <a:solidFill>
                  <a:srgbClr val="2492DC"/>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3C523373-7EB6-438F-A34D-38D859C876FB}"/>
                </a:ext>
              </a:extLst>
            </p:cNvPr>
            <p:cNvSpPr txBox="1"/>
            <p:nvPr/>
          </p:nvSpPr>
          <p:spPr>
            <a:xfrm>
              <a:off x="4332054" y="5099189"/>
              <a:ext cx="944797" cy="169277"/>
            </a:xfrm>
            <a:prstGeom prst="rect">
              <a:avLst/>
            </a:prstGeom>
            <a:noFill/>
          </p:spPr>
          <p:txBody>
            <a:bodyPr wrap="square" rtlCol="0">
              <a:normAutofit fontScale="85000" lnSpcReduction="10000"/>
            </a:bodyPr>
            <a:lstStyle/>
            <a:p>
              <a:pPr rtl="0"/>
              <a:r>
                <a:rPr lang="fr" sz="500">
                  <a:solidFill>
                    <a:schemeClr val="bg1"/>
                  </a:solidFill>
                  <a:latin typeface="Arial" panose="020B0604020202020204" pitchFamily="34" charset="0"/>
                  <a:cs typeface="Arial" panose="020B0604020202020204" pitchFamily="34" charset="0"/>
                </a:rPr>
                <a:t>Télécharger la version anglaise</a:t>
              </a:r>
              <a:endParaRPr lang="fr-FR" sz="500" dirty="0">
                <a:solidFill>
                  <a:schemeClr val="bg1"/>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56AF7722-FBEB-4B28-ADEA-4ED4A11E7705}"/>
                </a:ext>
              </a:extLst>
            </p:cNvPr>
            <p:cNvSpPr txBox="1"/>
            <p:nvPr/>
          </p:nvSpPr>
          <p:spPr>
            <a:xfrm>
              <a:off x="5308634" y="5099189"/>
              <a:ext cx="944797" cy="169277"/>
            </a:xfrm>
            <a:prstGeom prst="rect">
              <a:avLst/>
            </a:prstGeom>
            <a:noFill/>
          </p:spPr>
          <p:txBody>
            <a:bodyPr wrap="square" rtlCol="0">
              <a:normAutofit fontScale="85000" lnSpcReduction="10000"/>
            </a:bodyPr>
            <a:lstStyle/>
            <a:p>
              <a:pPr rtl="0"/>
              <a:r>
                <a:rPr lang="fr" sz="500">
                  <a:solidFill>
                    <a:schemeClr val="bg1"/>
                  </a:solidFill>
                  <a:latin typeface="Arial" panose="020B0604020202020204" pitchFamily="34" charset="0"/>
                  <a:cs typeface="Arial" panose="020B0604020202020204" pitchFamily="34" charset="0"/>
                </a:rPr>
                <a:t>Télécharger la version française</a:t>
              </a:r>
              <a:endParaRPr lang="fr-FR" sz="500" dirty="0">
                <a:solidFill>
                  <a:schemeClr val="bg1"/>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BC2DC7B7-A37A-4FB7-BECE-68FDBF7382A9}"/>
                </a:ext>
              </a:extLst>
            </p:cNvPr>
            <p:cNvSpPr txBox="1"/>
            <p:nvPr/>
          </p:nvSpPr>
          <p:spPr>
            <a:xfrm>
              <a:off x="4553782" y="6254163"/>
              <a:ext cx="1742242" cy="181588"/>
            </a:xfrm>
            <a:prstGeom prst="rect">
              <a:avLst/>
            </a:prstGeom>
            <a:noFill/>
          </p:spPr>
          <p:txBody>
            <a:bodyPr wrap="square" rtlCol="0">
              <a:normAutofit/>
            </a:bodyPr>
            <a:lstStyle/>
            <a:p>
              <a:pPr rtl="0"/>
              <a:r>
                <a:rPr lang="fr" sz="580">
                  <a:solidFill>
                    <a:schemeClr val="tx1">
                      <a:lumMod val="65000"/>
                      <a:lumOff val="35000"/>
                    </a:schemeClr>
                  </a:solidFill>
                  <a:latin typeface="Arial" panose="020B0604020202020204" pitchFamily="34" charset="0"/>
                  <a:cs typeface="Arial" panose="020B0604020202020204" pitchFamily="34" charset="0"/>
                </a:rPr>
                <a:t> Accepter </a:t>
              </a:r>
              <a:r>
                <a:rPr lang="fr" sz="580">
                  <a:solidFill>
                    <a:srgbClr val="2492DC"/>
                  </a:solidFill>
                  <a:latin typeface="Arial" panose="020B0604020202020204" pitchFamily="34" charset="0"/>
                  <a:cs typeface="Arial" panose="020B0604020202020204" pitchFamily="34" charset="0"/>
                </a:rPr>
                <a:t>le contrat de licence utilisateur final</a:t>
              </a:r>
              <a:endParaRPr lang="fr-FR" sz="580" dirty="0">
                <a:solidFill>
                  <a:srgbClr val="2492DC"/>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40895772-2507-4FCD-BF1A-E3627A281FCA}"/>
                </a:ext>
              </a:extLst>
            </p:cNvPr>
            <p:cNvSpPr txBox="1"/>
            <p:nvPr/>
          </p:nvSpPr>
          <p:spPr>
            <a:xfrm>
              <a:off x="4332054" y="6427877"/>
              <a:ext cx="944797" cy="169277"/>
            </a:xfrm>
            <a:prstGeom prst="rect">
              <a:avLst/>
            </a:prstGeom>
            <a:noFill/>
          </p:spPr>
          <p:txBody>
            <a:bodyPr wrap="square" rtlCol="0">
              <a:normAutofit fontScale="85000" lnSpcReduction="10000"/>
            </a:bodyPr>
            <a:lstStyle/>
            <a:p>
              <a:pPr rtl="0"/>
              <a:r>
                <a:rPr lang="fr" sz="500">
                  <a:solidFill>
                    <a:schemeClr val="bg1"/>
                  </a:solidFill>
                  <a:latin typeface="Arial" panose="020B0604020202020204" pitchFamily="34" charset="0"/>
                  <a:cs typeface="Arial" panose="020B0604020202020204" pitchFamily="34" charset="0"/>
                </a:rPr>
                <a:t>Télécharger la version anglaise</a:t>
              </a:r>
              <a:endParaRPr lang="fr-FR" sz="500" dirty="0">
                <a:solidFill>
                  <a:schemeClr val="bg1"/>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6277E767-2DFC-4C41-A65B-232EE06B58D5}"/>
                </a:ext>
              </a:extLst>
            </p:cNvPr>
            <p:cNvSpPr txBox="1"/>
            <p:nvPr/>
          </p:nvSpPr>
          <p:spPr>
            <a:xfrm>
              <a:off x="5308634" y="6427877"/>
              <a:ext cx="944797" cy="169277"/>
            </a:xfrm>
            <a:prstGeom prst="rect">
              <a:avLst/>
            </a:prstGeom>
            <a:noFill/>
          </p:spPr>
          <p:txBody>
            <a:bodyPr wrap="square" rtlCol="0">
              <a:normAutofit fontScale="85000" lnSpcReduction="10000"/>
            </a:bodyPr>
            <a:lstStyle/>
            <a:p>
              <a:pPr rtl="0"/>
              <a:r>
                <a:rPr lang="fr" sz="500">
                  <a:solidFill>
                    <a:schemeClr val="bg1"/>
                  </a:solidFill>
                  <a:latin typeface="Arial" panose="020B0604020202020204" pitchFamily="34" charset="0"/>
                  <a:cs typeface="Arial" panose="020B0604020202020204" pitchFamily="34" charset="0"/>
                </a:rPr>
                <a:t>Télécharger la version française</a:t>
              </a:r>
              <a:endParaRPr lang="fr-FR" sz="500" dirty="0">
                <a:solidFill>
                  <a:schemeClr val="bg1"/>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1441C0BD-D917-4920-A32D-7031D2A689EC}"/>
                </a:ext>
              </a:extLst>
            </p:cNvPr>
            <p:cNvSpPr txBox="1"/>
            <p:nvPr/>
          </p:nvSpPr>
          <p:spPr>
            <a:xfrm>
              <a:off x="6951985" y="6330369"/>
              <a:ext cx="1742242" cy="181588"/>
            </a:xfrm>
            <a:prstGeom prst="rect">
              <a:avLst/>
            </a:prstGeom>
            <a:noFill/>
          </p:spPr>
          <p:txBody>
            <a:bodyPr wrap="square" rtlCol="0">
              <a:normAutofit/>
            </a:bodyPr>
            <a:lstStyle/>
            <a:p>
              <a:pPr rtl="0"/>
              <a:r>
                <a:rPr lang="fr" sz="580">
                  <a:solidFill>
                    <a:schemeClr val="tx1">
                      <a:lumMod val="65000"/>
                      <a:lumOff val="35000"/>
                    </a:schemeClr>
                  </a:solidFill>
                  <a:latin typeface="Arial" panose="020B0604020202020204" pitchFamily="34" charset="0"/>
                  <a:cs typeface="Arial" panose="020B0604020202020204" pitchFamily="34" charset="0"/>
                </a:rPr>
                <a:t> Accepter </a:t>
              </a:r>
              <a:r>
                <a:rPr lang="fr" sz="580">
                  <a:solidFill>
                    <a:srgbClr val="2492DC"/>
                  </a:solidFill>
                  <a:latin typeface="Arial" panose="020B0604020202020204" pitchFamily="34" charset="0"/>
                  <a:cs typeface="Arial" panose="020B0604020202020204" pitchFamily="34" charset="0"/>
                </a:rPr>
                <a:t>le contrat de licence utilisateur final</a:t>
              </a:r>
              <a:endParaRPr lang="fr-FR" sz="580" dirty="0">
                <a:solidFill>
                  <a:srgbClr val="2492DC"/>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772CCF2A-0784-47B7-9787-24382E5B02C9}"/>
                </a:ext>
              </a:extLst>
            </p:cNvPr>
            <p:cNvSpPr txBox="1"/>
            <p:nvPr/>
          </p:nvSpPr>
          <p:spPr>
            <a:xfrm>
              <a:off x="6730257" y="6508846"/>
              <a:ext cx="944797" cy="169277"/>
            </a:xfrm>
            <a:prstGeom prst="rect">
              <a:avLst/>
            </a:prstGeom>
            <a:noFill/>
          </p:spPr>
          <p:txBody>
            <a:bodyPr wrap="square" rtlCol="0">
              <a:normAutofit fontScale="85000" lnSpcReduction="10000"/>
            </a:bodyPr>
            <a:lstStyle/>
            <a:p>
              <a:pPr rtl="0"/>
              <a:r>
                <a:rPr lang="fr" sz="500">
                  <a:solidFill>
                    <a:schemeClr val="bg1"/>
                  </a:solidFill>
                  <a:latin typeface="Arial" panose="020B0604020202020204" pitchFamily="34" charset="0"/>
                  <a:cs typeface="Arial" panose="020B0604020202020204" pitchFamily="34" charset="0"/>
                </a:rPr>
                <a:t>Télécharger la version anglaise</a:t>
              </a:r>
              <a:endParaRPr lang="fr-FR" sz="500" dirty="0">
                <a:solidFill>
                  <a:schemeClr val="bg1"/>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40220597-8A6E-41FE-881E-2083B2D37765}"/>
                </a:ext>
              </a:extLst>
            </p:cNvPr>
            <p:cNvSpPr txBox="1"/>
            <p:nvPr/>
          </p:nvSpPr>
          <p:spPr>
            <a:xfrm>
              <a:off x="7706837" y="6508846"/>
              <a:ext cx="944797" cy="169277"/>
            </a:xfrm>
            <a:prstGeom prst="rect">
              <a:avLst/>
            </a:prstGeom>
            <a:noFill/>
          </p:spPr>
          <p:txBody>
            <a:bodyPr wrap="square" rtlCol="0">
              <a:normAutofit fontScale="85000" lnSpcReduction="10000"/>
            </a:bodyPr>
            <a:lstStyle/>
            <a:p>
              <a:pPr rtl="0"/>
              <a:r>
                <a:rPr lang="fr" sz="500">
                  <a:solidFill>
                    <a:schemeClr val="bg1"/>
                  </a:solidFill>
                  <a:latin typeface="Arial" panose="020B0604020202020204" pitchFamily="34" charset="0"/>
                  <a:cs typeface="Arial" panose="020B0604020202020204" pitchFamily="34" charset="0"/>
                </a:rPr>
                <a:t>Télécharger la version française</a:t>
              </a:r>
              <a:endParaRPr lang="fr-FR" sz="500" dirty="0">
                <a:solidFill>
                  <a:schemeClr val="bg1"/>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656060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fr"/>
              <a:t>Créer un compte</a:t>
            </a:r>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7</a:t>
            </a:fld>
            <a:endParaRPr lang="en-US">
              <a:solidFill>
                <a:prstClr val="black">
                  <a:tint val="75000"/>
                </a:prstClr>
              </a:solidFill>
            </a:endParaRPr>
          </a:p>
        </p:txBody>
      </p:sp>
      <p:sp>
        <p:nvSpPr>
          <p:cNvPr id="6" name="Rectangle 5"/>
          <p:cNvSpPr>
            <a:spLocks noChangeArrowheads="1"/>
          </p:cNvSpPr>
          <p:nvPr/>
        </p:nvSpPr>
        <p:spPr bwMode="auto">
          <a:xfrm>
            <a:off x="985838" y="595550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en-US"/>
          </a:p>
        </p:txBody>
      </p:sp>
      <p:sp>
        <p:nvSpPr>
          <p:cNvPr id="11" name="Rectangle 11"/>
          <p:cNvSpPr>
            <a:spLocks noChangeArrowheads="1"/>
          </p:cNvSpPr>
          <p:nvPr/>
        </p:nvSpPr>
        <p:spPr bwMode="auto">
          <a:xfrm>
            <a:off x="385010" y="1261776"/>
            <a:ext cx="94852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1.</a:t>
            </a:r>
            <a:r>
              <a:rPr lang="fr" sz="1400" b="0" i="0" u="none" strike="noStrike" cap="none" normalizeH="0">
                <a:ln>
                  <a:noFill/>
                </a:ln>
                <a:solidFill>
                  <a:srgbClr val="26282A"/>
                </a:solidFill>
                <a:effectLst/>
                <a:latin typeface="New" charset="0"/>
                <a:ea typeface="Calibri" panose="020F0502020204030204" pitchFamily="34" charset="0"/>
                <a:cs typeface="Times New Roman" panose="02020603050405020304" pitchFamily="18" charset="0"/>
              </a:rPr>
              <a:t>       </a:t>
            </a:r>
            <a:r>
              <a:rPr lang="fr"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Allez sur </a:t>
            </a:r>
            <a:r>
              <a:rPr lang="fr" sz="1400" b="1" i="0" u="none" strike="noStrike" cap="none" normalizeH="0">
                <a:ln>
                  <a:noFill/>
                </a:ln>
                <a:solidFill>
                  <a:schemeClr val="tx1"/>
                </a:solidFill>
                <a:effectLst/>
                <a:latin typeface="Helvetica" panose="020B0604020202020204" pitchFamily="34" charset="0"/>
                <a:ea typeface="Calibri" panose="020F0502020204030204" pitchFamily="34" charset="0"/>
                <a:cs typeface="Times New Roman" panose="02020603050405020304" pitchFamily="18" charset="0"/>
                <a:hlinkClick r:id="rId4"/>
              </a:rPr>
              <a:t>https://sanitation.ansi.org/</a:t>
            </a:r>
            <a:r>
              <a:rPr lang="fr"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 et cliquez sur </a:t>
            </a:r>
            <a:r>
              <a:rPr lang="fr" sz="1400" b="1"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 Télécharger les normes »</a:t>
            </a:r>
            <a:r>
              <a:rPr lang="fr"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 dans le coin supérieur droit de la page.</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2"/>
          <p:cNvSpPr>
            <a:spLocks noChangeArrowheads="1"/>
          </p:cNvSpPr>
          <p:nvPr/>
        </p:nvSpPr>
        <p:spPr bwMode="auto">
          <a:xfrm>
            <a:off x="385010" y="2335028"/>
            <a:ext cx="100391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p>
            <a:pPr lvl="0" eaLnBrk="0" fontAlgn="base" hangingPunct="0">
              <a:spcBef>
                <a:spcPct val="0"/>
              </a:spcBef>
              <a:spcAft>
                <a:spcPct val="0"/>
              </a:spcAft>
            </a:pPr>
            <a:r>
              <a:rPr lang="fr"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2.</a:t>
            </a:r>
            <a:r>
              <a:rPr lang="fr" sz="1400" b="0" i="0" u="none" strike="noStrike" cap="none" normalizeH="0" dirty="0">
                <a:ln>
                  <a:noFill/>
                </a:ln>
                <a:solidFill>
                  <a:srgbClr val="26282A"/>
                </a:solidFill>
                <a:effectLst/>
                <a:latin typeface="New" charset="0"/>
                <a:ea typeface="Calibri" panose="020F0502020204030204" pitchFamily="34" charset="0"/>
                <a:cs typeface="Times New Roman" panose="02020603050405020304" pitchFamily="18" charset="0"/>
              </a:rPr>
              <a:t>       </a:t>
            </a:r>
            <a:r>
              <a:rPr lang="fr"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Cliquez sur « </a:t>
            </a:r>
            <a:r>
              <a:rPr lang="fr" sz="1400" b="1"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Accepter le contrat de licence utilisateur final</a:t>
            </a:r>
            <a:r>
              <a:rPr lang="fr"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 » et ensuite sur « </a:t>
            </a:r>
            <a:r>
              <a:rPr lang="fr" sz="1400" b="1"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Télécharger la version </a:t>
            </a:r>
            <a:r>
              <a:rPr lang="fr" sz="1400" b="1" i="0" u="none" strike="noStrike" cap="none" normalizeH="0" dirty="0" smtClean="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fran</a:t>
            </a:r>
            <a:r>
              <a:rPr lang="en-US" sz="1400" b="1" dirty="0" err="1" smtClean="0">
                <a:solidFill>
                  <a:srgbClr val="26282A"/>
                </a:solidFill>
                <a:latin typeface="Helvetica" panose="020B0604020202020204" pitchFamily="34" charset="0"/>
                <a:ea typeface="Calibri" panose="020F0502020204030204" pitchFamily="34" charset="0"/>
                <a:cs typeface="Times New Roman" panose="02020603050405020304" pitchFamily="18" charset="0"/>
              </a:rPr>
              <a:t>çaise</a:t>
            </a:r>
            <a:r>
              <a:rPr lang="fr" sz="1400" dirty="0" smtClean="0">
                <a:solidFill>
                  <a:srgbClr val="1F497D"/>
                </a:solidFill>
                <a:latin typeface="Helvetica" panose="020B0604020202020204" pitchFamily="34" charset="0"/>
                <a:ea typeface="Calibri" panose="020F0502020204030204" pitchFamily="34" charset="0"/>
                <a:cs typeface="Times New Roman" panose="02020603050405020304" pitchFamily="18" charset="0"/>
              </a:rPr>
              <a:t> </a:t>
            </a:r>
            <a:r>
              <a:rPr lang="fr" sz="1400" dirty="0" smtClean="0">
                <a:latin typeface="Helvetica" panose="020B0604020202020204" pitchFamily="34" charset="0"/>
                <a:ea typeface="Calibri" panose="020F0502020204030204" pitchFamily="34" charset="0"/>
                <a:cs typeface="Times New Roman" panose="02020603050405020304" pitchFamily="18" charset="0"/>
              </a:rPr>
              <a:t>»</a:t>
            </a:r>
            <a:r>
              <a:rPr lang="fr" sz="1400" b="0" i="0" u="none" strike="noStrike" cap="none" normalizeH="0" dirty="0" smtClean="0">
                <a:ln>
                  <a:noFill/>
                </a:ln>
                <a:solidFill>
                  <a:schemeClr val="tx1"/>
                </a:solidFill>
                <a:effectLst/>
                <a:latin typeface="Helvetica" panose="020B0604020202020204" pitchFamily="34" charset="0"/>
                <a:ea typeface="Calibri" panose="020F0502020204030204" pitchFamily="34" charset="0"/>
                <a:cs typeface="Times New Roman" panose="02020603050405020304" pitchFamily="18" charset="0"/>
              </a:rPr>
              <a:t>pour </a:t>
            </a:r>
            <a:r>
              <a:rPr lang="fr" sz="1400" b="0" i="0" u="none" strike="noStrike" cap="none" normalizeH="0" dirty="0">
                <a:ln>
                  <a:noFill/>
                </a:ln>
                <a:solidFill>
                  <a:schemeClr val="tx1"/>
                </a:solidFill>
                <a:effectLst/>
                <a:latin typeface="Helvetica" panose="020B0604020202020204" pitchFamily="34" charset="0"/>
                <a:ea typeface="Calibri" panose="020F0502020204030204" pitchFamily="34" charset="0"/>
                <a:cs typeface="Times New Roman" panose="02020603050405020304" pitchFamily="18" charset="0"/>
              </a:rPr>
              <a:t>la norme ISO 30500 ou ISO 24521, ou d’autres normes disponibles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3"/>
          <p:cNvSpPr>
            <a:spLocks noChangeArrowheads="1"/>
          </p:cNvSpPr>
          <p:nvPr/>
        </p:nvSpPr>
        <p:spPr bwMode="auto">
          <a:xfrm>
            <a:off x="646948" y="36068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en-US"/>
          </a:p>
        </p:txBody>
      </p:sp>
      <p:sp>
        <p:nvSpPr>
          <p:cNvPr id="14" name="Rectangle 14"/>
          <p:cNvSpPr>
            <a:spLocks noChangeArrowheads="1"/>
          </p:cNvSpPr>
          <p:nvPr/>
        </p:nvSpPr>
        <p:spPr bwMode="auto">
          <a:xfrm>
            <a:off x="385010" y="6114648"/>
            <a:ext cx="72959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fontScale="77500" lnSpcReduction="20000"/>
          </a:bodyPr>
          <a:lstStyle/>
          <a:p>
            <a:pPr marL="0" marR="0" lvl="0" indent="0" algn="l" defTabSz="914400" rtl="0" eaLnBrk="0" fontAlgn="base" latinLnBrk="0" hangingPunct="0">
              <a:lnSpc>
                <a:spcPct val="100000"/>
              </a:lnSpc>
              <a:spcBef>
                <a:spcPct val="0"/>
              </a:spcBef>
              <a:spcAft>
                <a:spcPct val="0"/>
              </a:spcAft>
              <a:buClrTx/>
              <a:buSzTx/>
              <a:buFontTx/>
              <a:buNone/>
              <a:tabLst/>
            </a:pPr>
            <a:r>
              <a:rPr lang="fr" sz="1400" b="0" i="1"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Vous serez dirigé vers une nouvelle page pour créer un nom d’utilisateur et un mot de passe. Vous devez vous inscrire sur le site pour pouvoir télécharger les normes, car il s’agit de documents protégés par des droits d’auteur. </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grpSp>
        <p:nvGrpSpPr>
          <p:cNvPr id="5" name="Group 4">
            <a:extLst>
              <a:ext uri="{FF2B5EF4-FFF2-40B4-BE49-F238E27FC236}">
                <a16:creationId xmlns:a16="http://schemas.microsoft.com/office/drawing/2014/main" id="{1CC3EBB1-04BE-4614-9A73-8ED14080C5AB}"/>
              </a:ext>
            </a:extLst>
          </p:cNvPr>
          <p:cNvGrpSpPr/>
          <p:nvPr/>
        </p:nvGrpSpPr>
        <p:grpSpPr>
          <a:xfrm>
            <a:off x="385010" y="2859448"/>
            <a:ext cx="3437689" cy="1400620"/>
            <a:chOff x="385010" y="2859448"/>
            <a:chExt cx="3437689" cy="1400620"/>
          </a:xfrm>
        </p:grpSpPr>
        <p:pic>
          <p:nvPicPr>
            <p:cNvPr id="103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85010" y="2870416"/>
              <a:ext cx="3376613" cy="13896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C66EA4-5BEE-4605-8C78-2C629EEF2577}"/>
                </a:ext>
              </a:extLst>
            </p:cNvPr>
            <p:cNvSpPr txBox="1"/>
            <p:nvPr/>
          </p:nvSpPr>
          <p:spPr>
            <a:xfrm>
              <a:off x="742198" y="3879621"/>
              <a:ext cx="917535" cy="84639"/>
            </a:xfrm>
            <a:prstGeom prst="rect">
              <a:avLst/>
            </a:prstGeom>
            <a:noFill/>
          </p:spPr>
          <p:txBody>
            <a:bodyPr wrap="square" lIns="0" tIns="0" rIns="0" bIns="0" rtlCol="0">
              <a:normAutofit fontScale="92500"/>
            </a:bodyPr>
            <a:lstStyle/>
            <a:p>
              <a:pPr rtl="0"/>
              <a:r>
                <a:rPr lang="fr" sz="550">
                  <a:solidFill>
                    <a:schemeClr val="bg1"/>
                  </a:solidFill>
                  <a:latin typeface="Arial" panose="020B0604020202020204" pitchFamily="34" charset="0"/>
                  <a:cs typeface="Arial" panose="020B0604020202020204" pitchFamily="34" charset="0"/>
                </a:rPr>
                <a:t>Télécharger la version anglaise</a:t>
              </a:r>
              <a:endParaRPr lang="fr-FR" sz="55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6A6FA0E-C0D9-4BE9-BC66-00BB8A4D23B6}"/>
                </a:ext>
              </a:extLst>
            </p:cNvPr>
            <p:cNvSpPr txBox="1"/>
            <p:nvPr/>
          </p:nvSpPr>
          <p:spPr>
            <a:xfrm>
              <a:off x="1859003" y="3880186"/>
              <a:ext cx="917535" cy="84639"/>
            </a:xfrm>
            <a:prstGeom prst="rect">
              <a:avLst/>
            </a:prstGeom>
            <a:noFill/>
          </p:spPr>
          <p:txBody>
            <a:bodyPr wrap="square" lIns="0" tIns="0" rIns="0" bIns="0" rtlCol="0">
              <a:normAutofit fontScale="92500"/>
            </a:bodyPr>
            <a:lstStyle/>
            <a:p>
              <a:pPr rtl="0"/>
              <a:r>
                <a:rPr lang="fr" sz="550">
                  <a:solidFill>
                    <a:schemeClr val="bg1"/>
                  </a:solidFill>
                  <a:latin typeface="Arial" panose="020B0604020202020204" pitchFamily="34" charset="0"/>
                  <a:cs typeface="Arial" panose="020B0604020202020204" pitchFamily="34" charset="0"/>
                </a:rPr>
                <a:t>Télécharger la version française</a:t>
              </a:r>
              <a:endParaRPr lang="fr-FR" sz="550"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2DBF809-8948-40A6-9951-AD9D4F44723E}"/>
                </a:ext>
              </a:extLst>
            </p:cNvPr>
            <p:cNvSpPr txBox="1"/>
            <p:nvPr/>
          </p:nvSpPr>
          <p:spPr>
            <a:xfrm>
              <a:off x="449348" y="3422650"/>
              <a:ext cx="2484352" cy="153888"/>
            </a:xfrm>
            <a:prstGeom prst="rect">
              <a:avLst/>
            </a:prstGeom>
            <a:noFill/>
          </p:spPr>
          <p:txBody>
            <a:bodyPr wrap="square" lIns="0" tIns="0" rIns="0" bIns="0" rtlCol="0">
              <a:normAutofit/>
            </a:bodyPr>
            <a:lstStyle/>
            <a:p>
              <a:pPr algn="ctr" rtl="0"/>
              <a:r>
                <a:rPr lang="fr" sz="500" b="0" i="0">
                  <a:solidFill>
                    <a:srgbClr val="6C757D"/>
                  </a:solidFill>
                  <a:effectLst/>
                  <a:latin typeface="Arial" panose="020B0604020202020204" pitchFamily="34" charset="0"/>
                  <a:cs typeface="Arial" panose="020B0604020202020204" pitchFamily="34" charset="0"/>
                </a:rPr>
                <a:t>Systèmes d’assainissement autonome - Unités de traitement intégrées préfabriquées - Exigences générales de sécurité et de performance pour la conception et les essais</a:t>
              </a:r>
              <a:endParaRPr lang="fr-FR" sz="500"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F0A66C6-7100-4ACA-88A5-9C9224D3B870}"/>
                </a:ext>
              </a:extLst>
            </p:cNvPr>
            <p:cNvSpPr txBox="1"/>
            <p:nvPr/>
          </p:nvSpPr>
          <p:spPr>
            <a:xfrm>
              <a:off x="1037517" y="3686821"/>
              <a:ext cx="1861258" cy="100027"/>
            </a:xfrm>
            <a:prstGeom prst="rect">
              <a:avLst/>
            </a:prstGeom>
            <a:noFill/>
          </p:spPr>
          <p:txBody>
            <a:bodyPr wrap="square" lIns="0" tIns="0" rIns="0" bIns="0" rtlCol="0">
              <a:normAutofit/>
            </a:bodyPr>
            <a:lstStyle/>
            <a:p>
              <a:pPr rtl="0"/>
              <a:r>
                <a:rPr lang="fr" sz="650" b="0" i="0">
                  <a:solidFill>
                    <a:srgbClr val="333333"/>
                  </a:solidFill>
                  <a:effectLst/>
                  <a:latin typeface="Arial" panose="020B0604020202020204" pitchFamily="34" charset="0"/>
                  <a:cs typeface="Arial" panose="020B0604020202020204" pitchFamily="34" charset="0"/>
                </a:rPr>
                <a:t>Accepter </a:t>
              </a:r>
              <a:r>
                <a:rPr lang="fr" sz="650" b="0" i="0" strike="noStrike">
                  <a:solidFill>
                    <a:srgbClr val="007BFF"/>
                  </a:solidFill>
                  <a:effectLst/>
                  <a:latin typeface="Arial" panose="020B0604020202020204" pitchFamily="34" charset="0"/>
                  <a:cs typeface="Arial" panose="020B0604020202020204" pitchFamily="34" charset="0"/>
                </a:rPr>
                <a:t>le contrat de licence utilisateur final</a:t>
              </a:r>
              <a:endParaRPr lang="fr-FR" sz="650"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76E0F57-9760-481C-A47E-589055A54AAE}"/>
                </a:ext>
              </a:extLst>
            </p:cNvPr>
            <p:cNvSpPr txBox="1"/>
            <p:nvPr/>
          </p:nvSpPr>
          <p:spPr>
            <a:xfrm>
              <a:off x="385806" y="2859448"/>
              <a:ext cx="3436893" cy="169277"/>
            </a:xfrm>
            <a:prstGeom prst="rect">
              <a:avLst/>
            </a:prstGeom>
            <a:noFill/>
          </p:spPr>
          <p:txBody>
            <a:bodyPr wrap="square" lIns="0" tIns="0" rIns="0" bIns="0" rtlCol="0">
              <a:normAutofit fontScale="70000" lnSpcReduction="20000"/>
            </a:bodyPr>
            <a:lstStyle/>
            <a:p>
              <a:pPr algn="l" rtl="0"/>
              <a:r>
                <a:rPr lang="fr" sz="1100" b="0" i="0">
                  <a:solidFill>
                    <a:srgbClr val="3398DC"/>
                  </a:solidFill>
                  <a:effectLst/>
                  <a:latin typeface="Arial" panose="020B0604020202020204" pitchFamily="34" charset="0"/>
                  <a:cs typeface="Arial" panose="020B0604020202020204" pitchFamily="34" charset="0"/>
                </a:rPr>
                <a:t>Norme relative au système d’assainissement autonome pour les ménages</a:t>
              </a:r>
            </a:p>
          </p:txBody>
        </p:sp>
      </p:grpSp>
      <p:grpSp>
        <p:nvGrpSpPr>
          <p:cNvPr id="35" name="Group 34">
            <a:extLst>
              <a:ext uri="{FF2B5EF4-FFF2-40B4-BE49-F238E27FC236}">
                <a16:creationId xmlns:a16="http://schemas.microsoft.com/office/drawing/2014/main" id="{EAE84FAD-F18F-4D35-88E6-0B4A2459B5DD}"/>
              </a:ext>
            </a:extLst>
          </p:cNvPr>
          <p:cNvGrpSpPr/>
          <p:nvPr/>
        </p:nvGrpSpPr>
        <p:grpSpPr>
          <a:xfrm>
            <a:off x="385010" y="4551937"/>
            <a:ext cx="3534569" cy="1592495"/>
            <a:chOff x="385010" y="4551937"/>
            <a:chExt cx="3534569" cy="1592495"/>
          </a:xfrm>
        </p:grpSpPr>
        <p:pic>
          <p:nvPicPr>
            <p:cNvPr id="10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85010" y="4558559"/>
              <a:ext cx="2976563" cy="15858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E2E82F-38D5-4F09-864A-69669E63A8BC}"/>
                </a:ext>
              </a:extLst>
            </p:cNvPr>
            <p:cNvSpPr txBox="1"/>
            <p:nvPr/>
          </p:nvSpPr>
          <p:spPr>
            <a:xfrm>
              <a:off x="482686" y="4551937"/>
              <a:ext cx="3436893" cy="176972"/>
            </a:xfrm>
            <a:prstGeom prst="rect">
              <a:avLst/>
            </a:prstGeom>
            <a:noFill/>
          </p:spPr>
          <p:txBody>
            <a:bodyPr wrap="square" lIns="0" tIns="0" rIns="0" bIns="0" rtlCol="0">
              <a:normAutofit/>
            </a:bodyPr>
            <a:lstStyle/>
            <a:p>
              <a:pPr rtl="0"/>
              <a:r>
                <a:rPr lang="fr" sz="1150">
                  <a:solidFill>
                    <a:srgbClr val="3398DC"/>
                  </a:solidFill>
                  <a:latin typeface="Arial" panose="020B0604020202020204" pitchFamily="34" charset="0"/>
                  <a:cs typeface="Arial" panose="020B0604020202020204" pitchFamily="34" charset="0"/>
                </a:rPr>
                <a:t>Normes de gestion des boues de vidange</a:t>
              </a:r>
            </a:p>
          </p:txBody>
        </p:sp>
        <p:sp>
          <p:nvSpPr>
            <p:cNvPr id="9" name="TextBox 8">
              <a:extLst>
                <a:ext uri="{FF2B5EF4-FFF2-40B4-BE49-F238E27FC236}">
                  <a16:creationId xmlns:a16="http://schemas.microsoft.com/office/drawing/2014/main" id="{E19EB084-2FBF-485F-9E6C-DACBB9CA304B}"/>
                </a:ext>
              </a:extLst>
            </p:cNvPr>
            <p:cNvSpPr txBox="1"/>
            <p:nvPr/>
          </p:nvSpPr>
          <p:spPr>
            <a:xfrm>
              <a:off x="646948" y="5367003"/>
              <a:ext cx="2484352" cy="76944"/>
            </a:xfrm>
            <a:prstGeom prst="rect">
              <a:avLst/>
            </a:prstGeom>
            <a:noFill/>
          </p:spPr>
          <p:txBody>
            <a:bodyPr wrap="square" lIns="0" tIns="0" rIns="0" bIns="0" rtlCol="0">
              <a:normAutofit fontScale="85000" lnSpcReduction="10000"/>
            </a:bodyPr>
            <a:lstStyle/>
            <a:p>
              <a:pPr algn="ctr" rtl="0"/>
              <a:r>
                <a:rPr lang="fr" sz="500">
                  <a:solidFill>
                    <a:srgbClr val="6C757D"/>
                  </a:solidFill>
                  <a:latin typeface="Arial" panose="020B0604020202020204" pitchFamily="34" charset="0"/>
                  <a:cs typeface="Arial" panose="020B0604020202020204" pitchFamily="34" charset="0"/>
                </a:rPr>
                <a:t>Lignes directrices pour la gestion des services de base des eaux usées domestiques sur site</a:t>
              </a:r>
              <a:endParaRPr lang="fr-FR" sz="500" dirty="0">
                <a:solidFill>
                  <a:srgbClr val="6C757D"/>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C41E99D-0CD7-4B1D-A58F-EFD43C1174B5}"/>
                </a:ext>
              </a:extLst>
            </p:cNvPr>
            <p:cNvSpPr txBox="1"/>
            <p:nvPr/>
          </p:nvSpPr>
          <p:spPr>
            <a:xfrm>
              <a:off x="870785" y="5766615"/>
              <a:ext cx="917535" cy="92333"/>
            </a:xfrm>
            <a:prstGeom prst="rect">
              <a:avLst/>
            </a:prstGeom>
            <a:noFill/>
          </p:spPr>
          <p:txBody>
            <a:bodyPr wrap="square" lIns="0" tIns="0" rIns="0" bIns="0" rtlCol="0">
              <a:normAutofit fontScale="85000" lnSpcReduction="10000"/>
            </a:bodyPr>
            <a:lstStyle/>
            <a:p>
              <a:pPr rtl="0"/>
              <a:r>
                <a:rPr lang="fr" sz="600">
                  <a:solidFill>
                    <a:schemeClr val="bg1"/>
                  </a:solidFill>
                  <a:latin typeface="Arial" panose="020B0604020202020204" pitchFamily="34" charset="0"/>
                  <a:cs typeface="Arial" panose="020B0604020202020204" pitchFamily="34" charset="0"/>
                </a:rPr>
                <a:t>Télécharger la version anglaise</a:t>
              </a:r>
              <a:endParaRPr lang="fr-FR" sz="600"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870EF30-9E8E-48B9-80D1-E61BB4ADB2D1}"/>
                </a:ext>
              </a:extLst>
            </p:cNvPr>
            <p:cNvSpPr txBox="1"/>
            <p:nvPr/>
          </p:nvSpPr>
          <p:spPr>
            <a:xfrm>
              <a:off x="2073316" y="5767051"/>
              <a:ext cx="917535" cy="92333"/>
            </a:xfrm>
            <a:prstGeom prst="rect">
              <a:avLst/>
            </a:prstGeom>
            <a:noFill/>
          </p:spPr>
          <p:txBody>
            <a:bodyPr wrap="square" lIns="0" tIns="0" rIns="0" bIns="0" rtlCol="0">
              <a:normAutofit fontScale="85000" lnSpcReduction="10000"/>
            </a:bodyPr>
            <a:lstStyle/>
            <a:p>
              <a:pPr rtl="0"/>
              <a:r>
                <a:rPr lang="fr" sz="600">
                  <a:solidFill>
                    <a:schemeClr val="bg1"/>
                  </a:solidFill>
                  <a:latin typeface="Arial" panose="020B0604020202020204" pitchFamily="34" charset="0"/>
                  <a:cs typeface="Arial" panose="020B0604020202020204" pitchFamily="34" charset="0"/>
                </a:rPr>
                <a:t>Télécharger la version française</a:t>
              </a:r>
              <a:endParaRPr lang="fr-FR" sz="600" dirty="0">
                <a:solidFill>
                  <a:schemeClr val="bg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DD6EB125-C235-4D6B-83F6-72CF564A0DD3}"/>
                </a:ext>
              </a:extLst>
            </p:cNvPr>
            <p:cNvSpPr txBox="1"/>
            <p:nvPr/>
          </p:nvSpPr>
          <p:spPr>
            <a:xfrm>
              <a:off x="1185154" y="5552384"/>
              <a:ext cx="1861258" cy="107722"/>
            </a:xfrm>
            <a:prstGeom prst="rect">
              <a:avLst/>
            </a:prstGeom>
            <a:noFill/>
          </p:spPr>
          <p:txBody>
            <a:bodyPr wrap="square" lIns="0" tIns="0" rIns="0" bIns="0" rtlCol="0">
              <a:normAutofit/>
            </a:bodyPr>
            <a:lstStyle/>
            <a:p>
              <a:pPr rtl="0"/>
              <a:r>
                <a:rPr lang="fr" sz="700" b="0" i="0">
                  <a:solidFill>
                    <a:srgbClr val="333333"/>
                  </a:solidFill>
                  <a:effectLst/>
                  <a:latin typeface="Arial" panose="020B0604020202020204" pitchFamily="34" charset="0"/>
                  <a:cs typeface="Arial" panose="020B0604020202020204" pitchFamily="34" charset="0"/>
                </a:rPr>
                <a:t>Accepter </a:t>
              </a:r>
              <a:r>
                <a:rPr lang="fr" sz="700" b="0" i="0" strike="noStrike">
                  <a:solidFill>
                    <a:srgbClr val="007BFF"/>
                  </a:solidFill>
                  <a:effectLst/>
                  <a:latin typeface="Arial" panose="020B0604020202020204" pitchFamily="34" charset="0"/>
                  <a:cs typeface="Arial" panose="020B0604020202020204" pitchFamily="34" charset="0"/>
                </a:rPr>
                <a:t>le contrat de licence utilisateur final</a:t>
              </a:r>
              <a:endParaRPr lang="fr-FR" sz="700" dirty="0">
                <a:solidFill>
                  <a:schemeClr val="bg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9A6CCFB0-67BF-4C7E-AAB4-B8D72B266FD3}"/>
                </a:ext>
              </a:extLst>
            </p:cNvPr>
            <p:cNvSpPr txBox="1"/>
            <p:nvPr/>
          </p:nvSpPr>
          <p:spPr>
            <a:xfrm>
              <a:off x="496223" y="4786631"/>
              <a:ext cx="2484352" cy="100027"/>
            </a:xfrm>
            <a:prstGeom prst="rect">
              <a:avLst/>
            </a:prstGeom>
            <a:noFill/>
          </p:spPr>
          <p:txBody>
            <a:bodyPr wrap="square" lIns="0" tIns="0" rIns="0" bIns="0" rtlCol="0">
              <a:normAutofit/>
            </a:bodyPr>
            <a:lstStyle/>
            <a:p>
              <a:pPr rtl="0"/>
              <a:r>
                <a:rPr lang="fr" sz="650">
                  <a:solidFill>
                    <a:srgbClr val="6C757D"/>
                  </a:solidFill>
                  <a:latin typeface="Arial" panose="020B0604020202020204" pitchFamily="34" charset="0"/>
                  <a:cs typeface="Arial" panose="020B0604020202020204" pitchFamily="34" charset="0"/>
                </a:rPr>
                <a:t>Activités liées aux services d’eau potable et d’eaux usées</a:t>
              </a:r>
              <a:endParaRPr lang="fr-FR" sz="650" dirty="0">
                <a:solidFill>
                  <a:srgbClr val="6C757D"/>
                </a:solidFill>
                <a:latin typeface="Arial" panose="020B0604020202020204" pitchFamily="34" charset="0"/>
                <a:cs typeface="Arial" panose="020B0604020202020204" pitchFamily="34" charset="0"/>
              </a:endParaRPr>
            </a:p>
          </p:txBody>
        </p:sp>
      </p:grpSp>
      <p:grpSp>
        <p:nvGrpSpPr>
          <p:cNvPr id="81" name="Group 80">
            <a:extLst>
              <a:ext uri="{FF2B5EF4-FFF2-40B4-BE49-F238E27FC236}">
                <a16:creationId xmlns:a16="http://schemas.microsoft.com/office/drawing/2014/main" id="{741A9A25-B1A9-47EC-A646-20C5C378038E}"/>
              </a:ext>
            </a:extLst>
          </p:cNvPr>
          <p:cNvGrpSpPr/>
          <p:nvPr/>
        </p:nvGrpSpPr>
        <p:grpSpPr>
          <a:xfrm>
            <a:off x="555508" y="1678015"/>
            <a:ext cx="8352713" cy="609687"/>
            <a:chOff x="555508" y="1678015"/>
            <a:chExt cx="8352713" cy="609687"/>
          </a:xfrm>
        </p:grpSpPr>
        <p:pic>
          <p:nvPicPr>
            <p:cNvPr id="103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55508" y="1678015"/>
              <a:ext cx="8352713" cy="60968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B1C1F96F-BBC9-4B61-84EA-978CE607CBFB}"/>
                </a:ext>
              </a:extLst>
            </p:cNvPr>
            <p:cNvSpPr txBox="1"/>
            <p:nvPr/>
          </p:nvSpPr>
          <p:spPr>
            <a:xfrm>
              <a:off x="2097130" y="1900888"/>
              <a:ext cx="374255"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fr" sz="750" kern="0">
                  <a:solidFill>
                    <a:srgbClr val="8BBDDD"/>
                  </a:solidFill>
                  <a:latin typeface="Arial" panose="020B0604020202020204" pitchFamily="34" charset="0"/>
                  <a:ea typeface="Source Sans Pro"/>
                  <a:cs typeface="Arial" panose="020B0604020202020204" pitchFamily="34" charset="0"/>
                  <a:sym typeface="Source Sans Pro"/>
                </a:rPr>
                <a:t>Accueil</a:t>
              </a:r>
            </a:p>
          </p:txBody>
        </p:sp>
        <p:sp>
          <p:nvSpPr>
            <p:cNvPr id="39" name="TextBox 38">
              <a:extLst>
                <a:ext uri="{FF2B5EF4-FFF2-40B4-BE49-F238E27FC236}">
                  <a16:creationId xmlns:a16="http://schemas.microsoft.com/office/drawing/2014/main" id="{C72407DF-8C6E-4ECB-8EFC-883E11A0C25B}"/>
                </a:ext>
              </a:extLst>
            </p:cNvPr>
            <p:cNvSpPr txBox="1"/>
            <p:nvPr/>
          </p:nvSpPr>
          <p:spPr>
            <a:xfrm>
              <a:off x="2449786" y="1900452"/>
              <a:ext cx="789225"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750" kern="0">
                  <a:solidFill>
                    <a:srgbClr val="8BBDDD"/>
                  </a:solidFill>
                  <a:latin typeface="Arial" panose="020B0604020202020204" pitchFamily="34" charset="0"/>
                  <a:ea typeface="Source Sans Pro"/>
                  <a:cs typeface="Arial" panose="020B0604020202020204" pitchFamily="34" charset="0"/>
                  <a:sym typeface="Source Sans Pro"/>
                </a:rPr>
                <a:t>Contexte</a:t>
              </a:r>
            </a:p>
          </p:txBody>
        </p:sp>
        <p:sp>
          <p:nvSpPr>
            <p:cNvPr id="40" name="TextBox 39">
              <a:extLst>
                <a:ext uri="{FF2B5EF4-FFF2-40B4-BE49-F238E27FC236}">
                  <a16:creationId xmlns:a16="http://schemas.microsoft.com/office/drawing/2014/main" id="{4F6C709F-9E7A-4E1E-A3EC-FB19EC6720AF}"/>
                </a:ext>
              </a:extLst>
            </p:cNvPr>
            <p:cNvSpPr txBox="1"/>
            <p:nvPr/>
          </p:nvSpPr>
          <p:spPr>
            <a:xfrm>
              <a:off x="3150428" y="1895091"/>
              <a:ext cx="587048"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fr" sz="750" kern="0">
                  <a:solidFill>
                    <a:srgbClr val="8BBDDD"/>
                  </a:solidFill>
                  <a:latin typeface="Arial" panose="020B0604020202020204" pitchFamily="34" charset="0"/>
                  <a:ea typeface="Source Sans Pro"/>
                  <a:cs typeface="Arial" panose="020B0604020202020204" pitchFamily="34" charset="0"/>
                  <a:sym typeface="Source Sans Pro"/>
                </a:rPr>
                <a:t>Normes</a:t>
              </a:r>
            </a:p>
          </p:txBody>
        </p:sp>
        <p:sp>
          <p:nvSpPr>
            <p:cNvPr id="42" name="TextBox 41">
              <a:extLst>
                <a:ext uri="{FF2B5EF4-FFF2-40B4-BE49-F238E27FC236}">
                  <a16:creationId xmlns:a16="http://schemas.microsoft.com/office/drawing/2014/main" id="{C3A655B2-66B3-4957-9607-5035B0F5AACA}"/>
                </a:ext>
              </a:extLst>
            </p:cNvPr>
            <p:cNvSpPr txBox="1"/>
            <p:nvPr/>
          </p:nvSpPr>
          <p:spPr>
            <a:xfrm>
              <a:off x="3766850" y="1897532"/>
              <a:ext cx="684798"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fr" sz="750" kern="0">
                  <a:solidFill>
                    <a:srgbClr val="8BBDDD"/>
                  </a:solidFill>
                  <a:latin typeface="Arial" panose="020B0604020202020204" pitchFamily="34" charset="0"/>
                  <a:ea typeface="Source Sans Pro"/>
                  <a:cs typeface="Arial" panose="020B0604020202020204" pitchFamily="34" charset="0"/>
                  <a:sym typeface="Source Sans Pro"/>
                </a:rPr>
                <a:t>Ressources</a:t>
              </a:r>
            </a:p>
          </p:txBody>
        </p:sp>
        <p:sp>
          <p:nvSpPr>
            <p:cNvPr id="44" name="TextBox 43">
              <a:extLst>
                <a:ext uri="{FF2B5EF4-FFF2-40B4-BE49-F238E27FC236}">
                  <a16:creationId xmlns:a16="http://schemas.microsoft.com/office/drawing/2014/main" id="{69FDF6DC-D35D-45F6-946D-AEB4BA15E19D}"/>
                </a:ext>
              </a:extLst>
            </p:cNvPr>
            <p:cNvSpPr txBox="1"/>
            <p:nvPr/>
          </p:nvSpPr>
          <p:spPr>
            <a:xfrm>
              <a:off x="4406993" y="1897532"/>
              <a:ext cx="476882"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70000" lnSpcReduction="20000"/>
            </a:bodyPr>
            <a:lstStyle/>
            <a:p>
              <a:pPr marR="0" lvl="0" indent="0" defTabSz="409877" rtl="0" fontAlgn="auto" hangingPunct="0">
                <a:lnSpc>
                  <a:spcPct val="100000"/>
                </a:lnSpc>
                <a:spcBef>
                  <a:spcPts val="0"/>
                </a:spcBef>
                <a:spcAft>
                  <a:spcPts val="0"/>
                </a:spcAft>
                <a:buClrTx/>
                <a:buSzTx/>
                <a:buFontTx/>
                <a:buNone/>
                <a:tabLst/>
                <a:defRPr/>
              </a:pPr>
              <a:r>
                <a:rPr lang="fr" sz="750" kern="0">
                  <a:solidFill>
                    <a:srgbClr val="8BBDDD"/>
                  </a:solidFill>
                  <a:latin typeface="Arial" panose="020B0604020202020204" pitchFamily="34" charset="0"/>
                  <a:ea typeface="Source Sans Pro"/>
                  <a:cs typeface="Arial" panose="020B0604020202020204" pitchFamily="34" charset="0"/>
                  <a:sym typeface="Source Sans Pro"/>
                </a:rPr>
                <a:t>Événements</a:t>
              </a:r>
            </a:p>
          </p:txBody>
        </p:sp>
        <p:sp>
          <p:nvSpPr>
            <p:cNvPr id="46" name="TextBox 45">
              <a:extLst>
                <a:ext uri="{FF2B5EF4-FFF2-40B4-BE49-F238E27FC236}">
                  <a16:creationId xmlns:a16="http://schemas.microsoft.com/office/drawing/2014/main" id="{3AAD2037-E99C-449C-8D5E-8F0D8B51ABA2}"/>
                </a:ext>
              </a:extLst>
            </p:cNvPr>
            <p:cNvSpPr txBox="1"/>
            <p:nvPr/>
          </p:nvSpPr>
          <p:spPr>
            <a:xfrm>
              <a:off x="4880581" y="1902677"/>
              <a:ext cx="824819"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fr" sz="750" kern="0">
                  <a:solidFill>
                    <a:srgbClr val="8BBDDD"/>
                  </a:solidFill>
                  <a:latin typeface="Arial" panose="020B0604020202020204" pitchFamily="34" charset="0"/>
                  <a:ea typeface="Source Sans Pro"/>
                  <a:cs typeface="Arial" panose="020B0604020202020204" pitchFamily="34" charset="0"/>
                  <a:sym typeface="Source Sans Pro"/>
                </a:rPr>
                <a:t>Témoignages</a:t>
              </a:r>
            </a:p>
          </p:txBody>
        </p:sp>
        <p:sp>
          <p:nvSpPr>
            <p:cNvPr id="48" name="TextBox 47">
              <a:extLst>
                <a:ext uri="{FF2B5EF4-FFF2-40B4-BE49-F238E27FC236}">
                  <a16:creationId xmlns:a16="http://schemas.microsoft.com/office/drawing/2014/main" id="{F456E4B9-E504-42D0-AEEF-2AEF45D9CFFE}"/>
                </a:ext>
              </a:extLst>
            </p:cNvPr>
            <p:cNvSpPr txBox="1"/>
            <p:nvPr/>
          </p:nvSpPr>
          <p:spPr>
            <a:xfrm>
              <a:off x="5501075" y="1900452"/>
              <a:ext cx="454014"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92500"/>
            </a:bodyPr>
            <a:lstStyle/>
            <a:p>
              <a:pPr defTabSz="409877" rtl="0" hangingPunct="0">
                <a:defRPr/>
              </a:pPr>
              <a:r>
                <a:rPr lang="fr" sz="750" kern="0">
                  <a:solidFill>
                    <a:srgbClr val="8BBDDD"/>
                  </a:solidFill>
                  <a:latin typeface="Arial" panose="020B0604020202020204" pitchFamily="34" charset="0"/>
                  <a:ea typeface="Source Sans Pro"/>
                  <a:cs typeface="Arial" panose="020B0604020202020204" pitchFamily="34" charset="0"/>
                  <a:sym typeface="Source Sans Pro"/>
                </a:rPr>
                <a:t>Nouvelles</a:t>
              </a:r>
            </a:p>
          </p:txBody>
        </p:sp>
        <p:sp>
          <p:nvSpPr>
            <p:cNvPr id="50" name="TextBox 49">
              <a:extLst>
                <a:ext uri="{FF2B5EF4-FFF2-40B4-BE49-F238E27FC236}">
                  <a16:creationId xmlns:a16="http://schemas.microsoft.com/office/drawing/2014/main" id="{976A521B-11CC-458C-82FB-449B07F3447B}"/>
                </a:ext>
              </a:extLst>
            </p:cNvPr>
            <p:cNvSpPr txBox="1"/>
            <p:nvPr/>
          </p:nvSpPr>
          <p:spPr>
            <a:xfrm>
              <a:off x="5829168" y="1900452"/>
              <a:ext cx="454014"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fr" sz="750" kern="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52" name="TextBox 51">
              <a:extLst>
                <a:ext uri="{FF2B5EF4-FFF2-40B4-BE49-F238E27FC236}">
                  <a16:creationId xmlns:a16="http://schemas.microsoft.com/office/drawing/2014/main" id="{835C701F-721A-4013-95A2-E6ABCF3CF645}"/>
                </a:ext>
              </a:extLst>
            </p:cNvPr>
            <p:cNvSpPr txBox="1"/>
            <p:nvPr/>
          </p:nvSpPr>
          <p:spPr>
            <a:xfrm>
              <a:off x="6696056" y="1902785"/>
              <a:ext cx="962043" cy="164949"/>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algn="ctr" defTabSz="409877" rtl="0" fontAlgn="auto" hangingPunct="0">
                <a:lnSpc>
                  <a:spcPct val="100000"/>
                </a:lnSpc>
                <a:spcBef>
                  <a:spcPts val="0"/>
                </a:spcBef>
                <a:spcAft>
                  <a:spcPts val="0"/>
                </a:spcAft>
                <a:buClrTx/>
                <a:buSzTx/>
                <a:buFontTx/>
                <a:buNone/>
                <a:tabLst/>
                <a:defRPr/>
              </a:pPr>
              <a:r>
                <a:rPr lang="fr" sz="650" kern="0">
                  <a:solidFill>
                    <a:srgbClr val="56A9E1"/>
                  </a:solidFill>
                  <a:latin typeface="Arial" panose="020B0604020202020204" pitchFamily="34" charset="0"/>
                  <a:ea typeface="Source Sans Pro"/>
                  <a:cs typeface="Arial" panose="020B0604020202020204" pitchFamily="34" charset="0"/>
                  <a:sym typeface="Source Sans Pro"/>
                </a:rPr>
                <a:t>Télécharger les normes</a:t>
              </a:r>
            </a:p>
          </p:txBody>
        </p:sp>
        <p:sp>
          <p:nvSpPr>
            <p:cNvPr id="54" name="TextBox 53">
              <a:extLst>
                <a:ext uri="{FF2B5EF4-FFF2-40B4-BE49-F238E27FC236}">
                  <a16:creationId xmlns:a16="http://schemas.microsoft.com/office/drawing/2014/main" id="{AD9EA6D0-29A8-45AD-84E4-9FC29F1BDA4D}"/>
                </a:ext>
              </a:extLst>
            </p:cNvPr>
            <p:cNvSpPr txBox="1"/>
            <p:nvPr/>
          </p:nvSpPr>
          <p:spPr>
            <a:xfrm>
              <a:off x="7791393" y="1908146"/>
              <a:ext cx="933507" cy="164949"/>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fontScale="77500" lnSpcReduction="20000"/>
            </a:bodyPr>
            <a:lstStyle/>
            <a:p>
              <a:pPr algn="ctr" defTabSz="409877" rtl="0" hangingPunct="0">
                <a:defRPr/>
              </a:pPr>
              <a:r>
                <a:rPr lang="fr" sz="650" kern="0">
                  <a:solidFill>
                    <a:srgbClr val="56A9E1"/>
                  </a:solidFill>
                  <a:latin typeface="Arial" panose="020B0604020202020204" pitchFamily="34" charset="0"/>
                  <a:ea typeface="Source Sans Pro"/>
                  <a:cs typeface="Arial" panose="020B0604020202020204" pitchFamily="34" charset="0"/>
                  <a:sym typeface="Source Sans Pro"/>
                </a:rPr>
                <a:t>CONNEXION/INSCRIPTION</a:t>
              </a:r>
            </a:p>
          </p:txBody>
        </p:sp>
        <p:sp>
          <p:nvSpPr>
            <p:cNvPr id="63" name="TextBox 62">
              <a:extLst>
                <a:ext uri="{FF2B5EF4-FFF2-40B4-BE49-F238E27FC236}">
                  <a16:creationId xmlns:a16="http://schemas.microsoft.com/office/drawing/2014/main" id="{72BB1C27-46C8-4387-A563-8F13BE7AF5B7}"/>
                </a:ext>
              </a:extLst>
            </p:cNvPr>
            <p:cNvSpPr txBox="1"/>
            <p:nvPr/>
          </p:nvSpPr>
          <p:spPr>
            <a:xfrm>
              <a:off x="6108749" y="1902677"/>
              <a:ext cx="454014"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fr" sz="750" kern="0">
                  <a:solidFill>
                    <a:srgbClr val="8BBDDD"/>
                  </a:solidFill>
                  <a:latin typeface="Arial" panose="020B0604020202020204" pitchFamily="34" charset="0"/>
                  <a:ea typeface="Source Sans Pro"/>
                  <a:cs typeface="Arial" panose="020B0604020202020204" pitchFamily="34" charset="0"/>
                  <a:sym typeface="Source Sans Pro"/>
                </a:rPr>
                <a:t>Forum</a:t>
              </a:r>
            </a:p>
          </p:txBody>
        </p:sp>
      </p:grpSp>
      <p:sp>
        <p:nvSpPr>
          <p:cNvPr id="62" name="TextBox 61">
            <a:extLst>
              <a:ext uri="{FF2B5EF4-FFF2-40B4-BE49-F238E27FC236}">
                <a16:creationId xmlns:a16="http://schemas.microsoft.com/office/drawing/2014/main" id="{D6215D41-CD34-4BEF-B214-55D482C4866D}"/>
              </a:ext>
            </a:extLst>
          </p:cNvPr>
          <p:cNvSpPr txBox="1"/>
          <p:nvPr/>
        </p:nvSpPr>
        <p:spPr>
          <a:xfrm>
            <a:off x="3033312" y="269372"/>
            <a:ext cx="58704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fr" sz="800" b="0" i="0" u="none" strike="noStrike" kern="0" cap="none" spc="0" normalizeH="0" noProof="0">
                <a:ln>
                  <a:noFill/>
                </a:ln>
                <a:solidFill>
                  <a:srgbClr val="FFFFFF"/>
                </a:solidFill>
                <a:effectLst/>
                <a:uLnTx/>
                <a:uFillTx/>
                <a:latin typeface="Arial" panose="020B0604020202020204" pitchFamily="34" charset="0"/>
                <a:ea typeface="Source Sans Pro"/>
                <a:cs typeface="Arial" panose="020B0604020202020204" pitchFamily="34" charset="0"/>
                <a:sym typeface="Source Sans Pro"/>
              </a:rPr>
              <a:t>Normes</a:t>
            </a:r>
          </a:p>
        </p:txBody>
      </p:sp>
    </p:spTree>
    <p:custDataLst>
      <p:tags r:id="rId1"/>
    </p:custDataLst>
    <p:extLst>
      <p:ext uri="{BB962C8B-B14F-4D97-AF65-F5344CB8AC3E}">
        <p14:creationId xmlns:p14="http://schemas.microsoft.com/office/powerpoint/2010/main" val="2039255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8</a:t>
            </a:fld>
            <a:endParaRPr lang="en-US">
              <a:solidFill>
                <a:prstClr val="black">
                  <a:tint val="75000"/>
                </a:prstClr>
              </a:solidFill>
            </a:endParaRPr>
          </a:p>
        </p:txBody>
      </p:sp>
      <p:sp>
        <p:nvSpPr>
          <p:cNvPr id="18" name="Title 1"/>
          <p:cNvSpPr>
            <a:spLocks noGrp="1"/>
          </p:cNvSpPr>
          <p:nvPr>
            <p:ph type="title"/>
          </p:nvPr>
        </p:nvSpPr>
        <p:spPr>
          <a:xfrm>
            <a:off x="809625" y="0"/>
            <a:ext cx="10515600" cy="1325563"/>
          </a:xfrm>
        </p:spPr>
        <p:txBody>
          <a:bodyPr rtlCol="0">
            <a:normAutofit/>
          </a:bodyPr>
          <a:lstStyle/>
          <a:p>
            <a:pPr rtl="0"/>
            <a:r>
              <a:rPr lang="fr"/>
              <a:t>Créer un compte</a:t>
            </a:r>
          </a:p>
        </p:txBody>
      </p:sp>
      <p:sp>
        <p:nvSpPr>
          <p:cNvPr id="2" name="Rectangle 2"/>
          <p:cNvSpPr>
            <a:spLocks noChangeArrowheads="1"/>
          </p:cNvSpPr>
          <p:nvPr/>
        </p:nvSpPr>
        <p:spPr bwMode="auto">
          <a:xfrm>
            <a:off x="377190" y="1080292"/>
            <a:ext cx="418338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3.</a:t>
            </a:r>
            <a:r>
              <a:rPr lang="fr" sz="1400" b="0" i="0" u="none" strike="noStrike" cap="none" normalizeH="0">
                <a:ln>
                  <a:noFill/>
                </a:ln>
                <a:solidFill>
                  <a:srgbClr val="26282A"/>
                </a:solidFill>
                <a:effectLst/>
                <a:latin typeface="New"/>
                <a:ea typeface="Calibri" panose="020F0502020204030204" pitchFamily="34" charset="0"/>
                <a:cs typeface="Times New Roman" panose="02020603050405020304" pitchFamily="18" charset="0"/>
              </a:rPr>
              <a:t>       </a:t>
            </a:r>
            <a:r>
              <a:rPr lang="fr"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Afin de créer un compte, cliquez sur le bouton « </a:t>
            </a:r>
            <a:r>
              <a:rPr lang="fr" sz="1400" b="1"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S’inscrire</a:t>
            </a:r>
            <a:r>
              <a:rPr lang="fr"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 » en bas de la page</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6"/>
          <p:cNvSpPr/>
          <p:nvPr/>
        </p:nvSpPr>
        <p:spPr>
          <a:xfrm>
            <a:off x="5661660" y="1080292"/>
            <a:ext cx="6096000" cy="738664"/>
          </a:xfrm>
          <a:prstGeom prst="rect">
            <a:avLst/>
          </a:prstGeom>
        </p:spPr>
        <p:txBody>
          <a:bodyPr rtlCol="0">
            <a:normAutofit fontScale="92500" lnSpcReduction="20000"/>
          </a:bodyPr>
          <a:lstStyle/>
          <a:p>
            <a:pPr marL="262255" marR="0" rtl="0"/>
            <a:r>
              <a:rPr lang="fr" sz="1400">
                <a:solidFill>
                  <a:srgbClr val="26282A"/>
                </a:solidFill>
                <a:latin typeface="Helvetica" panose="020B0604020202020204" pitchFamily="34" charset="0"/>
                <a:ea typeface="Calibri" panose="020F0502020204030204" pitchFamily="34" charset="0"/>
              </a:rPr>
              <a:t>4.</a:t>
            </a:r>
            <a:r>
              <a:rPr lang="fr" sz="1400">
                <a:solidFill>
                  <a:srgbClr val="26282A"/>
                </a:solidFill>
                <a:latin typeface="New"/>
                <a:ea typeface="Calibri" panose="020F0502020204030204" pitchFamily="34" charset="0"/>
              </a:rPr>
              <a:t>       </a:t>
            </a:r>
            <a:r>
              <a:rPr lang="fr" sz="1400">
                <a:solidFill>
                  <a:srgbClr val="26282A"/>
                </a:solidFill>
                <a:latin typeface="Helvetica" panose="020B0604020202020204" pitchFamily="34" charset="0"/>
                <a:ea typeface="Calibri" panose="020F0502020204030204" pitchFamily="34" charset="0"/>
              </a:rPr>
              <a:t>Vous devez saisir toutes les informations marquées d’un </a:t>
            </a:r>
            <a:r>
              <a:rPr lang="en" sz="1400" baseline="30000">
                <a:solidFill>
                  <a:srgbClr val="26282A"/>
                </a:solidFill>
                <a:latin typeface="Helvetica" panose="020B0604020202020204" pitchFamily="34" charset="0"/>
                <a:ea typeface="Calibri" panose="020F0502020204030204" pitchFamily="34" charset="0"/>
              </a:rPr>
              <a:t>« * »</a:t>
            </a:r>
            <a:r>
              <a:rPr lang="en" sz="1400">
                <a:solidFill>
                  <a:srgbClr val="26282A"/>
                </a:solidFill>
                <a:latin typeface="Helvetica" panose="020B0604020202020204" pitchFamily="34" charset="0"/>
                <a:ea typeface="Calibri" panose="020F0502020204030204" pitchFamily="34" charset="0"/>
              </a:rPr>
              <a:t> pour pouvoir continuer(1). Veuillez alors accepter les « </a:t>
            </a:r>
            <a:r>
              <a:rPr lang="fr" sz="1400" b="1">
                <a:solidFill>
                  <a:srgbClr val="FF0000"/>
                </a:solidFill>
                <a:latin typeface="Helvetica" panose="020B0604020202020204" pitchFamily="34" charset="0"/>
                <a:ea typeface="Calibri" panose="020F0502020204030204" pitchFamily="34" charset="0"/>
              </a:rPr>
              <a:t>conditions d’utilisation</a:t>
            </a:r>
            <a:r>
              <a:rPr lang="fr" sz="1400">
                <a:solidFill>
                  <a:srgbClr val="26282A"/>
                </a:solidFill>
                <a:latin typeface="Helvetica" panose="020B0604020202020204" pitchFamily="34" charset="0"/>
                <a:ea typeface="Calibri" panose="020F0502020204030204" pitchFamily="34" charset="0"/>
              </a:rPr>
              <a:t> » et la « </a:t>
            </a:r>
            <a:r>
              <a:rPr lang="fr" sz="1400" b="1">
                <a:solidFill>
                  <a:srgbClr val="26282A"/>
                </a:solidFill>
                <a:latin typeface="Helvetica" panose="020B0604020202020204" pitchFamily="34" charset="0"/>
                <a:ea typeface="Calibri" panose="020F0502020204030204" pitchFamily="34" charset="0"/>
              </a:rPr>
              <a:t>politique de confidentialité</a:t>
            </a:r>
            <a:r>
              <a:rPr lang="fr" sz="1400">
                <a:solidFill>
                  <a:srgbClr val="26282A"/>
                </a:solidFill>
                <a:latin typeface="Helvetica" panose="020B0604020202020204" pitchFamily="34" charset="0"/>
                <a:ea typeface="Calibri" panose="020F0502020204030204" pitchFamily="34" charset="0"/>
              </a:rPr>
              <a:t> » (2). Cliquez ensuite sur la case « </a:t>
            </a:r>
            <a:r>
              <a:rPr lang="fr" sz="1400" b="1">
                <a:solidFill>
                  <a:srgbClr val="26282A"/>
                </a:solidFill>
                <a:latin typeface="Helvetica" panose="020B0604020202020204" pitchFamily="34" charset="0"/>
                <a:ea typeface="Calibri" panose="020F0502020204030204" pitchFamily="34" charset="0"/>
              </a:rPr>
              <a:t>I’m not a robot</a:t>
            </a:r>
            <a:r>
              <a:rPr lang="fr" sz="1400">
                <a:solidFill>
                  <a:srgbClr val="26282A"/>
                </a:solidFill>
                <a:latin typeface="Helvetica" panose="020B0604020202020204" pitchFamily="34" charset="0"/>
                <a:ea typeface="Calibri" panose="020F0502020204030204" pitchFamily="34" charset="0"/>
              </a:rPr>
              <a:t> » (3) et « </a:t>
            </a:r>
            <a:r>
              <a:rPr lang="fr" sz="1400" b="1">
                <a:solidFill>
                  <a:srgbClr val="26282A"/>
                </a:solidFill>
                <a:latin typeface="Helvetica" panose="020B0604020202020204" pitchFamily="34" charset="0"/>
                <a:ea typeface="Calibri" panose="020F0502020204030204" pitchFamily="34" charset="0"/>
              </a:rPr>
              <a:t>S’inscrire</a:t>
            </a:r>
            <a:r>
              <a:rPr lang="fr" sz="1400">
                <a:solidFill>
                  <a:srgbClr val="26282A"/>
                </a:solidFill>
                <a:latin typeface="Helvetica" panose="020B0604020202020204" pitchFamily="34" charset="0"/>
                <a:ea typeface="Calibri" panose="020F0502020204030204" pitchFamily="34" charset="0"/>
              </a:rPr>
              <a:t> » (4).</a:t>
            </a:r>
            <a:endParaRPr lang="en-US" sz="1400" dirty="0">
              <a:effectLst/>
              <a:latin typeface="Times New Roman" panose="02020603050405020304" pitchFamily="18" charset="0"/>
              <a:ea typeface="Calibri" panose="020F0502020204030204" pitchFamily="34" charset="0"/>
            </a:endParaRPr>
          </a:p>
        </p:txBody>
      </p:sp>
      <p:pic>
        <p:nvPicPr>
          <p:cNvPr id="12" name="Picture 11"/>
          <p:cNvPicPr/>
          <p:nvPr/>
        </p:nvPicPr>
        <p:blipFill>
          <a:blip r:embed="rId3">
            <a:extLst>
              <a:ext uri="{28A0092B-C50C-407E-A947-70E740481C1C}">
                <a14:useLocalDpi xmlns:a14="http://schemas.microsoft.com/office/drawing/2010/main" val="0"/>
              </a:ext>
            </a:extLst>
          </a:blip>
          <a:srcRect/>
          <a:stretch/>
        </p:blipFill>
        <p:spPr bwMode="auto">
          <a:xfrm>
            <a:off x="5901690" y="2121153"/>
            <a:ext cx="6179820" cy="4601344"/>
          </a:xfrm>
          <a:prstGeom prst="rect">
            <a:avLst/>
          </a:prstGeom>
          <a:noFill/>
          <a:ln>
            <a:noFill/>
          </a:ln>
        </p:spPr>
      </p:pic>
      <p:sp>
        <p:nvSpPr>
          <p:cNvPr id="8" name="Rectangle 7"/>
          <p:cNvSpPr/>
          <p:nvPr/>
        </p:nvSpPr>
        <p:spPr>
          <a:xfrm>
            <a:off x="0" y="4132694"/>
            <a:ext cx="4378443" cy="307777"/>
          </a:xfrm>
          <a:prstGeom prst="rect">
            <a:avLst/>
          </a:prstGeom>
        </p:spPr>
        <p:txBody>
          <a:bodyPr wrap="none" rtlCol="0">
            <a:normAutofit/>
          </a:bodyPr>
          <a:lstStyle/>
          <a:p>
            <a:pPr marL="262255" marR="0" rtl="0"/>
            <a:r>
              <a:rPr lang="fr" sz="1400">
                <a:solidFill>
                  <a:srgbClr val="26282A"/>
                </a:solidFill>
                <a:latin typeface="Helvetica" panose="020B0604020202020204" pitchFamily="34" charset="0"/>
                <a:ea typeface="Calibri" panose="020F0502020204030204" pitchFamily="34" charset="0"/>
              </a:rPr>
              <a:t>Merci de tenir compte des exigences relatives à la création du mot de passe : </a:t>
            </a:r>
            <a:endParaRPr lang="en-US" sz="2000" dirty="0">
              <a:effectLst/>
              <a:latin typeface="Times New Roman" panose="02020603050405020304" pitchFamily="18" charset="0"/>
              <a:ea typeface="Calibri" panose="020F0502020204030204" pitchFamily="34" charset="0"/>
            </a:endParaRPr>
          </a:p>
        </p:txBody>
      </p:sp>
      <p:grpSp>
        <p:nvGrpSpPr>
          <p:cNvPr id="11" name="Group 10">
            <a:extLst>
              <a:ext uri="{FF2B5EF4-FFF2-40B4-BE49-F238E27FC236}">
                <a16:creationId xmlns:a16="http://schemas.microsoft.com/office/drawing/2014/main" id="{3ADC7423-50CE-4DD3-A363-0359AEF9AC26}"/>
              </a:ext>
            </a:extLst>
          </p:cNvPr>
          <p:cNvGrpSpPr/>
          <p:nvPr/>
        </p:nvGrpSpPr>
        <p:grpSpPr>
          <a:xfrm>
            <a:off x="263984" y="1401894"/>
            <a:ext cx="3433763" cy="2654468"/>
            <a:chOff x="263984" y="1401894"/>
            <a:chExt cx="3433763" cy="2654468"/>
          </a:xfrm>
        </p:grpSpPr>
        <p:pic>
          <p:nvPicPr>
            <p:cNvPr id="204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63984" y="1401894"/>
              <a:ext cx="3433763" cy="26544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3DA2A0-257F-4E85-AA94-C7F6C5E77968}"/>
                </a:ext>
              </a:extLst>
            </p:cNvPr>
            <p:cNvSpPr txBox="1"/>
            <p:nvPr/>
          </p:nvSpPr>
          <p:spPr>
            <a:xfrm>
              <a:off x="436318" y="1541957"/>
              <a:ext cx="2908934" cy="276999"/>
            </a:xfrm>
            <a:prstGeom prst="rect">
              <a:avLst/>
            </a:prstGeom>
            <a:noFill/>
          </p:spPr>
          <p:txBody>
            <a:bodyPr wrap="square" lIns="0" tIns="0" rIns="0" bIns="0" rtlCol="0">
              <a:normAutofit/>
            </a:bodyPr>
            <a:lstStyle/>
            <a:p>
              <a:pPr algn="ctr" rtl="0"/>
              <a:r>
                <a:rPr lang="fr" b="0" i="0">
                  <a:solidFill>
                    <a:srgbClr val="3398DC"/>
                  </a:solidFill>
                  <a:effectLst/>
                  <a:latin typeface="Arial" panose="020B0604020202020204" pitchFamily="34" charset="0"/>
                  <a:cs typeface="Arial" panose="020B0604020202020204" pitchFamily="34" charset="0"/>
                </a:rPr>
                <a:t>ANSI Sanitation</a:t>
              </a:r>
            </a:p>
          </p:txBody>
        </p:sp>
        <p:sp>
          <p:nvSpPr>
            <p:cNvPr id="14" name="TextBox 13">
              <a:extLst>
                <a:ext uri="{FF2B5EF4-FFF2-40B4-BE49-F238E27FC236}">
                  <a16:creationId xmlns:a16="http://schemas.microsoft.com/office/drawing/2014/main" id="{2E79EC3C-89CE-4A0F-B5EC-DFF38DFCD979}"/>
                </a:ext>
              </a:extLst>
            </p:cNvPr>
            <p:cNvSpPr txBox="1"/>
            <p:nvPr/>
          </p:nvSpPr>
          <p:spPr>
            <a:xfrm>
              <a:off x="484348" y="2017974"/>
              <a:ext cx="2908934" cy="100027"/>
            </a:xfrm>
            <a:prstGeom prst="rect">
              <a:avLst/>
            </a:prstGeom>
            <a:noFill/>
          </p:spPr>
          <p:txBody>
            <a:bodyPr wrap="square" lIns="0" tIns="0" rIns="0" bIns="0" rtlCol="0">
              <a:normAutofit/>
            </a:bodyPr>
            <a:lstStyle/>
            <a:p>
              <a:pPr rtl="0"/>
              <a:r>
                <a:rPr lang="fr" sz="650" b="0" i="0">
                  <a:solidFill>
                    <a:srgbClr val="979DA3"/>
                  </a:solidFill>
                  <a:effectLst/>
                  <a:latin typeface="Arial" panose="020B0604020202020204" pitchFamily="34" charset="0"/>
                  <a:cs typeface="Arial" panose="020B0604020202020204" pitchFamily="34" charset="0"/>
                </a:rPr>
                <a:t>YourEmail@abc.com</a:t>
              </a:r>
            </a:p>
          </p:txBody>
        </p:sp>
        <p:sp>
          <p:nvSpPr>
            <p:cNvPr id="16" name="TextBox 15">
              <a:extLst>
                <a:ext uri="{FF2B5EF4-FFF2-40B4-BE49-F238E27FC236}">
                  <a16:creationId xmlns:a16="http://schemas.microsoft.com/office/drawing/2014/main" id="{6904F498-BB94-4434-A4E3-A40287F0C759}"/>
                </a:ext>
              </a:extLst>
            </p:cNvPr>
            <p:cNvSpPr txBox="1"/>
            <p:nvPr/>
          </p:nvSpPr>
          <p:spPr>
            <a:xfrm>
              <a:off x="491491" y="2542929"/>
              <a:ext cx="2908934" cy="100027"/>
            </a:xfrm>
            <a:prstGeom prst="rect">
              <a:avLst/>
            </a:prstGeom>
            <a:noFill/>
          </p:spPr>
          <p:txBody>
            <a:bodyPr wrap="square" lIns="0" tIns="0" rIns="0" bIns="0" rtlCol="0">
              <a:normAutofit/>
            </a:bodyPr>
            <a:lstStyle/>
            <a:p>
              <a:pPr rtl="0"/>
              <a:r>
                <a:rPr lang="fr" sz="650" b="0" i="0">
                  <a:solidFill>
                    <a:srgbClr val="979DA3"/>
                  </a:solidFill>
                  <a:effectLst/>
                  <a:latin typeface="Arial" panose="020B0604020202020204" pitchFamily="34" charset="0"/>
                  <a:cs typeface="Arial" panose="020B0604020202020204" pitchFamily="34" charset="0"/>
                </a:rPr>
                <a:t>Mot de passe</a:t>
              </a:r>
            </a:p>
          </p:txBody>
        </p:sp>
        <p:sp>
          <p:nvSpPr>
            <p:cNvPr id="17" name="TextBox 16">
              <a:extLst>
                <a:ext uri="{FF2B5EF4-FFF2-40B4-BE49-F238E27FC236}">
                  <a16:creationId xmlns:a16="http://schemas.microsoft.com/office/drawing/2014/main" id="{75F98B08-8F05-45C7-8273-611E72212974}"/>
                </a:ext>
              </a:extLst>
            </p:cNvPr>
            <p:cNvSpPr txBox="1"/>
            <p:nvPr/>
          </p:nvSpPr>
          <p:spPr>
            <a:xfrm>
              <a:off x="419242" y="2235700"/>
              <a:ext cx="2908934" cy="100027"/>
            </a:xfrm>
            <a:prstGeom prst="rect">
              <a:avLst/>
            </a:prstGeom>
            <a:noFill/>
          </p:spPr>
          <p:txBody>
            <a:bodyPr wrap="square" lIns="0" tIns="0" rIns="0" bIns="0" rtlCol="0">
              <a:normAutofit/>
            </a:bodyPr>
            <a:lstStyle/>
            <a:p>
              <a:pPr rtl="0"/>
              <a:r>
                <a:rPr lang="fr" sz="650" b="0" i="0">
                  <a:solidFill>
                    <a:srgbClr val="E04340"/>
                  </a:solidFill>
                  <a:effectLst/>
                  <a:latin typeface="Arial" panose="020B0604020202020204" pitchFamily="34" charset="0"/>
                  <a:cs typeface="Arial" panose="020B0604020202020204" pitchFamily="34" charset="0"/>
                </a:rPr>
                <a:t>Le champ e-mail est obligatoire</a:t>
              </a:r>
            </a:p>
          </p:txBody>
        </p:sp>
        <p:sp>
          <p:nvSpPr>
            <p:cNvPr id="19" name="TextBox 18">
              <a:extLst>
                <a:ext uri="{FF2B5EF4-FFF2-40B4-BE49-F238E27FC236}">
                  <a16:creationId xmlns:a16="http://schemas.microsoft.com/office/drawing/2014/main" id="{96A7B460-3451-4C96-AAC4-7337A1F803FE}"/>
                </a:ext>
              </a:extLst>
            </p:cNvPr>
            <p:cNvSpPr txBox="1"/>
            <p:nvPr/>
          </p:nvSpPr>
          <p:spPr>
            <a:xfrm>
              <a:off x="415293" y="2861325"/>
              <a:ext cx="2908934" cy="100027"/>
            </a:xfrm>
            <a:prstGeom prst="rect">
              <a:avLst/>
            </a:prstGeom>
            <a:noFill/>
          </p:spPr>
          <p:txBody>
            <a:bodyPr wrap="square" lIns="0" tIns="0" rIns="0" bIns="0" rtlCol="0">
              <a:normAutofit/>
            </a:bodyPr>
            <a:lstStyle/>
            <a:p>
              <a:pPr rtl="0"/>
              <a:r>
                <a:rPr lang="fr" sz="650" b="0" i="0">
                  <a:solidFill>
                    <a:srgbClr val="E04340"/>
                  </a:solidFill>
                  <a:effectLst/>
                  <a:latin typeface="Arial" panose="020B0604020202020204" pitchFamily="34" charset="0"/>
                  <a:cs typeface="Arial" panose="020B0604020202020204" pitchFamily="34" charset="0"/>
                </a:rPr>
                <a:t>Le champ mot de passe est obligatoire</a:t>
              </a:r>
            </a:p>
          </p:txBody>
        </p:sp>
        <p:sp>
          <p:nvSpPr>
            <p:cNvPr id="20" name="TextBox 19">
              <a:extLst>
                <a:ext uri="{FF2B5EF4-FFF2-40B4-BE49-F238E27FC236}">
                  <a16:creationId xmlns:a16="http://schemas.microsoft.com/office/drawing/2014/main" id="{58F9200C-4105-426A-A640-2F639EFA2F11}"/>
                </a:ext>
              </a:extLst>
            </p:cNvPr>
            <p:cNvSpPr txBox="1"/>
            <p:nvPr/>
          </p:nvSpPr>
          <p:spPr>
            <a:xfrm>
              <a:off x="555786" y="3224294"/>
              <a:ext cx="1142045" cy="100027"/>
            </a:xfrm>
            <a:prstGeom prst="rect">
              <a:avLst/>
            </a:prstGeom>
            <a:noFill/>
          </p:spPr>
          <p:txBody>
            <a:bodyPr wrap="square" lIns="0" tIns="0" rIns="0" bIns="0" rtlCol="0">
              <a:normAutofit/>
            </a:bodyPr>
            <a:lstStyle/>
            <a:p>
              <a:pPr rtl="0"/>
              <a:r>
                <a:rPr lang="fr" sz="650">
                  <a:solidFill>
                    <a:schemeClr val="tx1">
                      <a:lumMod val="75000"/>
                      <a:lumOff val="25000"/>
                    </a:schemeClr>
                  </a:solidFill>
                  <a:latin typeface="Arial" panose="020B0604020202020204" pitchFamily="34" charset="0"/>
                  <a:cs typeface="Arial" panose="020B0604020202020204" pitchFamily="34" charset="0"/>
                </a:rPr>
                <a:t>Se souvenir de moi</a:t>
              </a:r>
            </a:p>
          </p:txBody>
        </p:sp>
        <p:sp>
          <p:nvSpPr>
            <p:cNvPr id="21" name="TextBox 20">
              <a:extLst>
                <a:ext uri="{FF2B5EF4-FFF2-40B4-BE49-F238E27FC236}">
                  <a16:creationId xmlns:a16="http://schemas.microsoft.com/office/drawing/2014/main" id="{74EF3131-EA72-4800-B589-7E2117E0C0A0}"/>
                </a:ext>
              </a:extLst>
            </p:cNvPr>
            <p:cNvSpPr txBox="1"/>
            <p:nvPr/>
          </p:nvSpPr>
          <p:spPr>
            <a:xfrm>
              <a:off x="2047875" y="3243429"/>
              <a:ext cx="1368193" cy="100027"/>
            </a:xfrm>
            <a:prstGeom prst="rect">
              <a:avLst/>
            </a:prstGeom>
            <a:noFill/>
          </p:spPr>
          <p:txBody>
            <a:bodyPr wrap="square" lIns="0" tIns="0" rIns="0" bIns="0" rtlCol="0">
              <a:normAutofit/>
            </a:bodyPr>
            <a:lstStyle/>
            <a:p>
              <a:pPr algn="r" rtl="0"/>
              <a:r>
                <a:rPr lang="fr" sz="650">
                  <a:solidFill>
                    <a:srgbClr val="047FFF"/>
                  </a:solidFill>
                  <a:latin typeface="Arial" panose="020B0604020202020204" pitchFamily="34" charset="0"/>
                  <a:cs typeface="Arial" panose="020B0604020202020204" pitchFamily="34" charset="0"/>
                </a:rPr>
                <a:t>Mot de passe oublié ?</a:t>
              </a:r>
            </a:p>
          </p:txBody>
        </p:sp>
        <p:sp>
          <p:nvSpPr>
            <p:cNvPr id="22" name="TextBox 21">
              <a:extLst>
                <a:ext uri="{FF2B5EF4-FFF2-40B4-BE49-F238E27FC236}">
                  <a16:creationId xmlns:a16="http://schemas.microsoft.com/office/drawing/2014/main" id="{AAF99526-0D81-4FA5-A722-4D61B4C81ECC}"/>
                </a:ext>
              </a:extLst>
            </p:cNvPr>
            <p:cNvSpPr txBox="1"/>
            <p:nvPr/>
          </p:nvSpPr>
          <p:spPr>
            <a:xfrm>
              <a:off x="1105854" y="3432175"/>
              <a:ext cx="1608772" cy="115416"/>
            </a:xfrm>
            <a:prstGeom prst="rect">
              <a:avLst/>
            </a:prstGeom>
            <a:noFill/>
          </p:spPr>
          <p:txBody>
            <a:bodyPr wrap="square" lIns="0" tIns="0" rIns="0" bIns="0" rtlCol="0">
              <a:normAutofit/>
            </a:bodyPr>
            <a:lstStyle/>
            <a:p>
              <a:pPr algn="ctr" rtl="0"/>
              <a:r>
                <a:rPr lang="fr" sz="750">
                  <a:solidFill>
                    <a:schemeClr val="bg1"/>
                  </a:solidFill>
                  <a:latin typeface="Arial" panose="020B0604020202020204" pitchFamily="34" charset="0"/>
                  <a:cs typeface="Arial" panose="020B0604020202020204" pitchFamily="34" charset="0"/>
                </a:rPr>
                <a:t>Se connecter</a:t>
              </a:r>
            </a:p>
          </p:txBody>
        </p:sp>
        <p:sp>
          <p:nvSpPr>
            <p:cNvPr id="23" name="TextBox 22">
              <a:extLst>
                <a:ext uri="{FF2B5EF4-FFF2-40B4-BE49-F238E27FC236}">
                  <a16:creationId xmlns:a16="http://schemas.microsoft.com/office/drawing/2014/main" id="{0BE28A59-2C36-4111-B5D7-1C85EE4D35D7}"/>
                </a:ext>
              </a:extLst>
            </p:cNvPr>
            <p:cNvSpPr txBox="1"/>
            <p:nvPr/>
          </p:nvSpPr>
          <p:spPr>
            <a:xfrm>
              <a:off x="1141572" y="3756120"/>
              <a:ext cx="1608772" cy="92333"/>
            </a:xfrm>
            <a:prstGeom prst="rect">
              <a:avLst/>
            </a:prstGeom>
            <a:noFill/>
          </p:spPr>
          <p:txBody>
            <a:bodyPr wrap="square" lIns="0" tIns="0" rIns="0" bIns="0" rtlCol="0">
              <a:normAutofit fontScale="85000" lnSpcReduction="10000"/>
            </a:bodyPr>
            <a:lstStyle/>
            <a:p>
              <a:pPr algn="ctr" rtl="0"/>
              <a:r>
                <a:rPr lang="fr" sz="600" b="0" i="0">
                  <a:solidFill>
                    <a:srgbClr val="222222"/>
                  </a:solidFill>
                  <a:effectLst/>
                  <a:latin typeface="Arial" panose="020B0604020202020204" pitchFamily="34" charset="0"/>
                  <a:cs typeface="Arial" panose="020B0604020202020204" pitchFamily="34" charset="0"/>
                </a:rPr>
                <a:t>Vous n’avez pas de compte ? </a:t>
              </a:r>
              <a:r>
                <a:rPr lang="fr" sz="600" b="0" i="0" u="none" strike="noStrike">
                  <a:solidFill>
                    <a:srgbClr val="3398DC"/>
                  </a:solidFill>
                  <a:effectLst/>
                  <a:latin typeface="Arial" panose="020B0604020202020204" pitchFamily="34" charset="0"/>
                  <a:cs typeface="Arial" panose="020B0604020202020204" pitchFamily="34" charset="0"/>
                </a:rPr>
                <a:t>INSCRIVEZ-VOUS</a:t>
              </a:r>
              <a:endParaRPr lang="en-US" sz="600" dirty="0">
                <a:solidFill>
                  <a:schemeClr val="bg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C76C1CE8-98EC-4917-9144-362D6E0AAA82}"/>
                </a:ext>
              </a:extLst>
            </p:cNvPr>
            <p:cNvSpPr/>
            <p:nvPr/>
          </p:nvSpPr>
          <p:spPr>
            <a:xfrm>
              <a:off x="2143124" y="3698644"/>
              <a:ext cx="509588" cy="2066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rtl="0"/>
              <a:endParaRPr lang="fr-FR"/>
            </a:p>
          </p:txBody>
        </p:sp>
      </p:grpSp>
      <p:grpSp>
        <p:nvGrpSpPr>
          <p:cNvPr id="27" name="Group 26">
            <a:extLst>
              <a:ext uri="{FF2B5EF4-FFF2-40B4-BE49-F238E27FC236}">
                <a16:creationId xmlns:a16="http://schemas.microsoft.com/office/drawing/2014/main" id="{02405625-A884-45A9-81D2-5647DD72530D}"/>
              </a:ext>
            </a:extLst>
          </p:cNvPr>
          <p:cNvGrpSpPr/>
          <p:nvPr/>
        </p:nvGrpSpPr>
        <p:grpSpPr>
          <a:xfrm>
            <a:off x="491491" y="4611115"/>
            <a:ext cx="4137658" cy="2013070"/>
            <a:chOff x="491491" y="4611115"/>
            <a:chExt cx="4137658" cy="2013070"/>
          </a:xfrm>
        </p:grpSpPr>
        <p:pic>
          <p:nvPicPr>
            <p:cNvPr id="15" name="Picture 14" descr="cid:image004.png@01D617C4.379FB290"/>
            <p:cNvPicPr/>
            <p:nvPr/>
          </p:nvPicPr>
          <p:blipFill rotWithShape="1">
            <a:blip r:embed="rId5">
              <a:extLst>
                <a:ext uri="{28A0092B-C50C-407E-A947-70E740481C1C}">
                  <a14:useLocalDpi xmlns:a14="http://schemas.microsoft.com/office/drawing/2010/main" val="0"/>
                </a:ext>
              </a:extLst>
            </a:blip>
            <a:srcRect l="2591" t="18266" r="9339" b="71841"/>
            <a:stretch/>
          </p:blipFill>
          <p:spPr bwMode="auto">
            <a:xfrm>
              <a:off x="491491" y="4968240"/>
              <a:ext cx="3886200" cy="245295"/>
            </a:xfrm>
            <a:prstGeom prst="rect">
              <a:avLst/>
            </a:prstGeom>
            <a:noFill/>
            <a:ln>
              <a:noFill/>
            </a:ln>
          </p:spPr>
        </p:pic>
        <p:sp>
          <p:nvSpPr>
            <p:cNvPr id="25" name="TextBox 24">
              <a:extLst>
                <a:ext uri="{FF2B5EF4-FFF2-40B4-BE49-F238E27FC236}">
                  <a16:creationId xmlns:a16="http://schemas.microsoft.com/office/drawing/2014/main" id="{8BCCEA01-5C21-4C56-86C4-03C57201D83B}"/>
                </a:ext>
              </a:extLst>
            </p:cNvPr>
            <p:cNvSpPr txBox="1"/>
            <p:nvPr/>
          </p:nvSpPr>
          <p:spPr>
            <a:xfrm>
              <a:off x="540546" y="4611115"/>
              <a:ext cx="2908934" cy="284693"/>
            </a:xfrm>
            <a:prstGeom prst="rect">
              <a:avLst/>
            </a:prstGeom>
            <a:noFill/>
          </p:spPr>
          <p:txBody>
            <a:bodyPr wrap="square" lIns="0" tIns="0" rIns="0" bIns="0" rtlCol="0">
              <a:normAutofit fontScale="85000" lnSpcReduction="10000"/>
            </a:bodyPr>
            <a:lstStyle/>
            <a:p>
              <a:pPr rtl="0"/>
              <a:r>
                <a:rPr lang="fr" sz="1850" b="0" i="0">
                  <a:solidFill>
                    <a:schemeClr val="bg2">
                      <a:lumMod val="25000"/>
                    </a:schemeClr>
                  </a:solidFill>
                  <a:effectLst/>
                  <a:latin typeface="Arial" panose="020B0604020202020204" pitchFamily="34" charset="0"/>
                  <a:cs typeface="Arial" panose="020B0604020202020204" pitchFamily="34" charset="0"/>
                </a:rPr>
                <a:t>Exigences pour le mot de passe</a:t>
              </a:r>
            </a:p>
          </p:txBody>
        </p:sp>
        <p:sp>
          <p:nvSpPr>
            <p:cNvPr id="28" name="TextBox 27">
              <a:extLst>
                <a:ext uri="{FF2B5EF4-FFF2-40B4-BE49-F238E27FC236}">
                  <a16:creationId xmlns:a16="http://schemas.microsoft.com/office/drawing/2014/main" id="{B0BB6045-B203-4391-9BEC-966B5DEF3AC4}"/>
                </a:ext>
              </a:extLst>
            </p:cNvPr>
            <p:cNvSpPr txBox="1"/>
            <p:nvPr/>
          </p:nvSpPr>
          <p:spPr>
            <a:xfrm>
              <a:off x="538165" y="5292580"/>
              <a:ext cx="4090982" cy="184666"/>
            </a:xfrm>
            <a:prstGeom prst="rect">
              <a:avLst/>
            </a:prstGeom>
            <a:noFill/>
          </p:spPr>
          <p:txBody>
            <a:bodyPr wrap="square" lIns="0" tIns="0" rIns="0" bIns="0" rtlCol="0">
              <a:normAutofit/>
            </a:bodyPr>
            <a:lstStyle/>
            <a:p>
              <a:pPr rtl="0"/>
              <a:r>
                <a:rPr lang="fr" sz="1200">
                  <a:solidFill>
                    <a:schemeClr val="bg2">
                      <a:lumMod val="25000"/>
                    </a:schemeClr>
                  </a:solidFill>
                  <a:latin typeface="Arial" panose="020B0604020202020204" pitchFamily="34" charset="0"/>
                  <a:cs typeface="Arial" panose="020B0604020202020204" pitchFamily="34" charset="0"/>
                  <a:sym typeface="Wingdings 3" panose="05040102010807070707" pitchFamily="18" charset="2"/>
                </a:rPr>
                <a:t> </a:t>
              </a:r>
              <a:r>
                <a:rPr lang="fr" sz="1200">
                  <a:solidFill>
                    <a:schemeClr val="bg2">
                      <a:lumMod val="25000"/>
                    </a:schemeClr>
                  </a:solidFill>
                  <a:latin typeface="Arial" panose="020B0604020202020204" pitchFamily="34" charset="0"/>
                  <a:cs typeface="Arial" panose="020B0604020202020204" pitchFamily="34" charset="0"/>
                </a:rPr>
                <a:t>Au moins 8 caractères</a:t>
              </a:r>
            </a:p>
          </p:txBody>
        </p:sp>
        <p:sp>
          <p:nvSpPr>
            <p:cNvPr id="29" name="TextBox 28">
              <a:extLst>
                <a:ext uri="{FF2B5EF4-FFF2-40B4-BE49-F238E27FC236}">
                  <a16:creationId xmlns:a16="http://schemas.microsoft.com/office/drawing/2014/main" id="{E68418EA-298D-472C-BF8E-B36CB1D7094D}"/>
                </a:ext>
              </a:extLst>
            </p:cNvPr>
            <p:cNvSpPr txBox="1"/>
            <p:nvPr/>
          </p:nvSpPr>
          <p:spPr>
            <a:xfrm>
              <a:off x="538164" y="5673089"/>
              <a:ext cx="4090985" cy="184666"/>
            </a:xfrm>
            <a:prstGeom prst="rect">
              <a:avLst/>
            </a:prstGeom>
            <a:noFill/>
          </p:spPr>
          <p:txBody>
            <a:bodyPr wrap="square" lIns="0" tIns="0" rIns="0" bIns="0" rtlCol="0">
              <a:normAutofit/>
            </a:bodyPr>
            <a:lstStyle/>
            <a:p>
              <a:pPr rtl="0"/>
              <a:r>
                <a:rPr lang="fr" sz="1200">
                  <a:solidFill>
                    <a:schemeClr val="bg2">
                      <a:lumMod val="25000"/>
                    </a:schemeClr>
                  </a:solidFill>
                  <a:latin typeface="Arial" panose="020B0604020202020204" pitchFamily="34" charset="0"/>
                  <a:cs typeface="Arial" panose="020B0604020202020204" pitchFamily="34" charset="0"/>
                  <a:sym typeface="Wingdings 3" panose="05040102010807070707" pitchFamily="18" charset="2"/>
                </a:rPr>
                <a:t> Au moins 1 minuscule et 1 majuscule</a:t>
              </a:r>
              <a:endParaRPr lang="en-US" sz="1200" dirty="0">
                <a:solidFill>
                  <a:schemeClr val="bg2">
                    <a:lumMod val="25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E6B24C4-1106-4EE2-B034-87F3D9DA17FF}"/>
                </a:ext>
              </a:extLst>
            </p:cNvPr>
            <p:cNvSpPr txBox="1"/>
            <p:nvPr/>
          </p:nvSpPr>
          <p:spPr>
            <a:xfrm>
              <a:off x="538163" y="6055022"/>
              <a:ext cx="4090985" cy="184666"/>
            </a:xfrm>
            <a:prstGeom prst="rect">
              <a:avLst/>
            </a:prstGeom>
            <a:noFill/>
          </p:spPr>
          <p:txBody>
            <a:bodyPr wrap="square" lIns="0" tIns="0" rIns="0" bIns="0" rtlCol="0">
              <a:normAutofit/>
            </a:bodyPr>
            <a:lstStyle/>
            <a:p>
              <a:pPr rtl="0"/>
              <a:r>
                <a:rPr lang="fr" sz="1200">
                  <a:solidFill>
                    <a:schemeClr val="bg2">
                      <a:lumMod val="25000"/>
                    </a:schemeClr>
                  </a:solidFill>
                  <a:latin typeface="Arial" panose="020B0604020202020204" pitchFamily="34" charset="0"/>
                  <a:cs typeface="Arial" panose="020B0604020202020204" pitchFamily="34" charset="0"/>
                  <a:sym typeface="Wingdings 3" panose="05040102010807070707" pitchFamily="18" charset="2"/>
                </a:rPr>
                <a:t> Au moins 1 caractère spécial (!#$%&amp;)</a:t>
              </a:r>
              <a:endParaRPr lang="en-US" sz="1200" dirty="0">
                <a:solidFill>
                  <a:schemeClr val="bg2">
                    <a:lumMod val="25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C2ADDF17-136D-4EEF-9687-1D2EDAFE548A}"/>
                </a:ext>
              </a:extLst>
            </p:cNvPr>
            <p:cNvSpPr txBox="1"/>
            <p:nvPr/>
          </p:nvSpPr>
          <p:spPr>
            <a:xfrm>
              <a:off x="538162" y="6439519"/>
              <a:ext cx="4090985" cy="184666"/>
            </a:xfrm>
            <a:prstGeom prst="rect">
              <a:avLst/>
            </a:prstGeom>
            <a:noFill/>
          </p:spPr>
          <p:txBody>
            <a:bodyPr wrap="square" lIns="0" tIns="0" rIns="0" bIns="0" rtlCol="0">
              <a:normAutofit/>
            </a:bodyPr>
            <a:lstStyle/>
            <a:p>
              <a:pPr rtl="0"/>
              <a:r>
                <a:rPr lang="fr" sz="1200">
                  <a:solidFill>
                    <a:schemeClr val="bg2">
                      <a:lumMod val="25000"/>
                    </a:schemeClr>
                  </a:solidFill>
                  <a:latin typeface="Arial" panose="020B0604020202020204" pitchFamily="34" charset="0"/>
                  <a:cs typeface="Arial" panose="020B0604020202020204" pitchFamily="34" charset="0"/>
                  <a:sym typeface="Wingdings 3" panose="05040102010807070707" pitchFamily="18" charset="2"/>
                </a:rPr>
                <a:t>Au moins 1 chiffre (0-9)</a:t>
              </a:r>
              <a:endParaRPr lang="en-US" sz="1200" dirty="0">
                <a:solidFill>
                  <a:schemeClr val="bg2">
                    <a:lumMod val="25000"/>
                  </a:schemeClr>
                </a:solidFill>
                <a:latin typeface="Arial" panose="020B0604020202020204" pitchFamily="34" charset="0"/>
                <a:cs typeface="Arial" panose="020B0604020202020204" pitchFamily="34" charset="0"/>
              </a:endParaRPr>
            </a:p>
          </p:txBody>
        </p:sp>
      </p:grpSp>
      <p:sp>
        <p:nvSpPr>
          <p:cNvPr id="33" name="TextBox 32">
            <a:extLst>
              <a:ext uri="{FF2B5EF4-FFF2-40B4-BE49-F238E27FC236}">
                <a16:creationId xmlns:a16="http://schemas.microsoft.com/office/drawing/2014/main" id="{184ADEC9-28AE-4DAB-81A6-CA1607F9225F}"/>
              </a:ext>
            </a:extLst>
          </p:cNvPr>
          <p:cNvSpPr txBox="1"/>
          <p:nvPr/>
        </p:nvSpPr>
        <p:spPr>
          <a:xfrm>
            <a:off x="5867399" y="2252238"/>
            <a:ext cx="5486402" cy="146194"/>
          </a:xfrm>
          <a:prstGeom prst="rect">
            <a:avLst/>
          </a:prstGeom>
          <a:noFill/>
        </p:spPr>
        <p:txBody>
          <a:bodyPr wrap="square" lIns="0" tIns="0" rIns="0" bIns="0" rtlCol="0">
            <a:normAutofit/>
          </a:bodyPr>
          <a:lstStyle/>
          <a:p>
            <a:pPr algn="ctr" rtl="0"/>
            <a:r>
              <a:rPr lang="fr" sz="950" b="0" i="0">
                <a:solidFill>
                  <a:srgbClr val="3398DC"/>
                </a:solidFill>
                <a:effectLst/>
                <a:latin typeface="Arial" panose="020B0604020202020204" pitchFamily="34" charset="0"/>
                <a:cs typeface="Arial" panose="020B0604020202020204" pitchFamily="34" charset="0"/>
              </a:rPr>
              <a:t>Inscrivez-vous pour télécharger les normes et participer au forum</a:t>
            </a:r>
            <a:endParaRPr lang="en-US" sz="950" dirty="0">
              <a:solidFill>
                <a:schemeClr val="bg2">
                  <a:lumMod val="25000"/>
                </a:schemeClr>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C12771B9-4807-47A1-A42E-8C3B967B71D3}"/>
              </a:ext>
            </a:extLst>
          </p:cNvPr>
          <p:cNvSpPr txBox="1"/>
          <p:nvPr/>
        </p:nvSpPr>
        <p:spPr>
          <a:xfrm>
            <a:off x="6054725" y="2536086"/>
            <a:ext cx="2479675" cy="84639"/>
          </a:xfrm>
          <a:prstGeom prst="rect">
            <a:avLst/>
          </a:prstGeom>
          <a:noFill/>
        </p:spPr>
        <p:txBody>
          <a:bodyPr wrap="square" lIns="0" tIns="0" rIns="0" bIns="0" rtlCol="0">
            <a:normAutofit/>
          </a:bodyPr>
          <a:lstStyle/>
          <a:p>
            <a:pPr rtl="0"/>
            <a:r>
              <a:rPr lang="fr" sz="550" b="1" i="0">
                <a:solidFill>
                  <a:srgbClr val="333333"/>
                </a:solidFill>
                <a:effectLst/>
                <a:latin typeface="Arial" panose="020B0604020202020204" pitchFamily="34" charset="0"/>
                <a:cs typeface="Arial" panose="020B0604020202020204" pitchFamily="34" charset="0"/>
              </a:rPr>
              <a:t>*Prénom</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419F614-73FA-42D8-AE15-818C8F6FA065}"/>
              </a:ext>
            </a:extLst>
          </p:cNvPr>
          <p:cNvSpPr txBox="1"/>
          <p:nvPr/>
        </p:nvSpPr>
        <p:spPr>
          <a:xfrm>
            <a:off x="6057899" y="2990713"/>
            <a:ext cx="2479675" cy="84639"/>
          </a:xfrm>
          <a:prstGeom prst="rect">
            <a:avLst/>
          </a:prstGeom>
          <a:noFill/>
        </p:spPr>
        <p:txBody>
          <a:bodyPr wrap="square" lIns="0" tIns="0" rIns="0" bIns="0" rtlCol="0">
            <a:normAutofit/>
          </a:bodyPr>
          <a:lstStyle/>
          <a:p>
            <a:pPr rtl="0"/>
            <a:r>
              <a:rPr lang="fr" sz="550" b="1" i="0">
                <a:solidFill>
                  <a:srgbClr val="333333"/>
                </a:solidFill>
                <a:effectLst/>
                <a:latin typeface="Arial" panose="020B0604020202020204" pitchFamily="34" charset="0"/>
                <a:cs typeface="Arial" panose="020B0604020202020204" pitchFamily="34" charset="0"/>
              </a:rPr>
              <a:t>*Titre</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B0C9B632-B0E6-49A4-A17E-FCFE776E17CB}"/>
              </a:ext>
            </a:extLst>
          </p:cNvPr>
          <p:cNvSpPr txBox="1"/>
          <p:nvPr/>
        </p:nvSpPr>
        <p:spPr>
          <a:xfrm>
            <a:off x="6054725" y="3441700"/>
            <a:ext cx="1603376" cy="84639"/>
          </a:xfrm>
          <a:prstGeom prst="rect">
            <a:avLst/>
          </a:prstGeom>
          <a:noFill/>
        </p:spPr>
        <p:txBody>
          <a:bodyPr wrap="square" lIns="0" tIns="0" rIns="0" bIns="0" rtlCol="0">
            <a:normAutofit/>
          </a:bodyPr>
          <a:lstStyle/>
          <a:p>
            <a:pPr rtl="0"/>
            <a:r>
              <a:rPr lang="fr" sz="550" b="1" i="0">
                <a:solidFill>
                  <a:srgbClr val="E64B3B"/>
                </a:solidFill>
                <a:effectLst/>
                <a:latin typeface="Arial" panose="020B0604020202020204" pitchFamily="34" charset="0"/>
                <a:cs typeface="Arial" panose="020B0604020202020204" pitchFamily="34" charset="0"/>
              </a:rPr>
              <a:t>*</a:t>
            </a:r>
            <a:r>
              <a:rPr lang="fr" sz="550" b="1" i="0">
                <a:solidFill>
                  <a:srgbClr val="333333"/>
                </a:solidFill>
                <a:effectLst/>
                <a:latin typeface="Arial" panose="020B0604020202020204" pitchFamily="34" charset="0"/>
                <a:cs typeface="Arial" panose="020B0604020202020204" pitchFamily="34" charset="0"/>
              </a:rPr>
              <a:t>E-mail</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D1A9BD34-C70A-4A04-9074-FEEC4A5C83BB}"/>
              </a:ext>
            </a:extLst>
          </p:cNvPr>
          <p:cNvSpPr txBox="1"/>
          <p:nvPr/>
        </p:nvSpPr>
        <p:spPr>
          <a:xfrm>
            <a:off x="7807961" y="3441700"/>
            <a:ext cx="1603376" cy="84639"/>
          </a:xfrm>
          <a:prstGeom prst="rect">
            <a:avLst/>
          </a:prstGeom>
          <a:noFill/>
        </p:spPr>
        <p:txBody>
          <a:bodyPr wrap="square" lIns="0" tIns="0" rIns="0" bIns="0" rtlCol="0">
            <a:normAutofit/>
          </a:bodyPr>
          <a:lstStyle/>
          <a:p>
            <a:pPr rtl="0"/>
            <a:r>
              <a:rPr lang="fr" sz="550" b="1" i="0">
                <a:solidFill>
                  <a:srgbClr val="E64B3B"/>
                </a:solidFill>
                <a:effectLst/>
                <a:latin typeface="Arial" panose="020B0604020202020204" pitchFamily="34" charset="0"/>
                <a:cs typeface="Arial" panose="020B0604020202020204" pitchFamily="34" charset="0"/>
              </a:rPr>
              <a:t>*</a:t>
            </a:r>
            <a:r>
              <a:rPr lang="fr" sz="550" b="1" i="0">
                <a:solidFill>
                  <a:srgbClr val="333333"/>
                </a:solidFill>
                <a:effectLst/>
                <a:latin typeface="Arial" panose="020B0604020202020204" pitchFamily="34" charset="0"/>
                <a:cs typeface="Arial" panose="020B0604020202020204" pitchFamily="34" charset="0"/>
              </a:rPr>
              <a:t>Confirmer l’e-mail</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FD007A47-6327-48B6-89DC-E33A8D8E83E1}"/>
              </a:ext>
            </a:extLst>
          </p:cNvPr>
          <p:cNvSpPr txBox="1"/>
          <p:nvPr/>
        </p:nvSpPr>
        <p:spPr>
          <a:xfrm>
            <a:off x="9561197" y="3437620"/>
            <a:ext cx="1603376" cy="84639"/>
          </a:xfrm>
          <a:prstGeom prst="rect">
            <a:avLst/>
          </a:prstGeom>
          <a:noFill/>
        </p:spPr>
        <p:txBody>
          <a:bodyPr wrap="square" lIns="0" tIns="0" rIns="0" bIns="0" rtlCol="0">
            <a:normAutofit/>
          </a:bodyPr>
          <a:lstStyle/>
          <a:p>
            <a:pPr rtl="0"/>
            <a:r>
              <a:rPr lang="fr" sz="550" b="1" i="0">
                <a:solidFill>
                  <a:srgbClr val="333333"/>
                </a:solidFill>
                <a:effectLst/>
                <a:latin typeface="Arial" panose="020B0604020202020204" pitchFamily="34" charset="0"/>
                <a:cs typeface="Arial" panose="020B0604020202020204" pitchFamily="34" charset="0"/>
              </a:rPr>
              <a:t>*Numéro de téléphone</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22A5E417-465E-430A-AAF3-182E688F100C}"/>
              </a:ext>
            </a:extLst>
          </p:cNvPr>
          <p:cNvSpPr txBox="1"/>
          <p:nvPr/>
        </p:nvSpPr>
        <p:spPr>
          <a:xfrm>
            <a:off x="9996488" y="4345797"/>
            <a:ext cx="1168085" cy="84639"/>
          </a:xfrm>
          <a:prstGeom prst="rect">
            <a:avLst/>
          </a:prstGeom>
          <a:noFill/>
        </p:spPr>
        <p:txBody>
          <a:bodyPr wrap="square" lIns="0" tIns="0" rIns="0" bIns="0" rtlCol="0">
            <a:normAutofit/>
          </a:bodyPr>
          <a:lstStyle/>
          <a:p>
            <a:pPr rtl="0"/>
            <a:r>
              <a:rPr lang="fr" sz="550" b="1" i="0">
                <a:solidFill>
                  <a:srgbClr val="333333"/>
                </a:solidFill>
                <a:effectLst/>
                <a:latin typeface="Arial" panose="020B0604020202020204" pitchFamily="34" charset="0"/>
                <a:cs typeface="Arial" panose="020B0604020202020204" pitchFamily="34" charset="0"/>
              </a:rPr>
              <a:t>*Code postal</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32CCCF6B-B763-4CA4-BE7B-D5677EFE0A47}"/>
              </a:ext>
            </a:extLst>
          </p:cNvPr>
          <p:cNvSpPr txBox="1"/>
          <p:nvPr/>
        </p:nvSpPr>
        <p:spPr>
          <a:xfrm>
            <a:off x="8679021" y="4348498"/>
            <a:ext cx="1168085" cy="84639"/>
          </a:xfrm>
          <a:prstGeom prst="rect">
            <a:avLst/>
          </a:prstGeom>
          <a:noFill/>
        </p:spPr>
        <p:txBody>
          <a:bodyPr wrap="square" lIns="0" tIns="0" rIns="0" bIns="0" rtlCol="0">
            <a:normAutofit/>
          </a:bodyPr>
          <a:lstStyle/>
          <a:p>
            <a:pPr rtl="0"/>
            <a:r>
              <a:rPr lang="fr" sz="550" b="1">
                <a:solidFill>
                  <a:srgbClr val="333333"/>
                </a:solidFill>
                <a:latin typeface="Arial" panose="020B0604020202020204" pitchFamily="34" charset="0"/>
                <a:cs typeface="Arial" panose="020B0604020202020204" pitchFamily="34" charset="0"/>
              </a:rPr>
              <a:t>*État</a:t>
            </a:r>
          </a:p>
        </p:txBody>
      </p:sp>
      <p:sp>
        <p:nvSpPr>
          <p:cNvPr id="44" name="TextBox 43">
            <a:extLst>
              <a:ext uri="{FF2B5EF4-FFF2-40B4-BE49-F238E27FC236}">
                <a16:creationId xmlns:a16="http://schemas.microsoft.com/office/drawing/2014/main" id="{691AD3F5-CA9A-4F2F-AEF9-13C6F6C44D31}"/>
              </a:ext>
            </a:extLst>
          </p:cNvPr>
          <p:cNvSpPr txBox="1"/>
          <p:nvPr/>
        </p:nvSpPr>
        <p:spPr>
          <a:xfrm>
            <a:off x="7369489" y="4350793"/>
            <a:ext cx="1168085" cy="84639"/>
          </a:xfrm>
          <a:prstGeom prst="rect">
            <a:avLst/>
          </a:prstGeom>
          <a:noFill/>
        </p:spPr>
        <p:txBody>
          <a:bodyPr wrap="square" lIns="0" tIns="0" rIns="0" bIns="0" rtlCol="0">
            <a:normAutofit/>
          </a:bodyPr>
          <a:lstStyle/>
          <a:p>
            <a:pPr rtl="0"/>
            <a:r>
              <a:rPr lang="fr" sz="550" b="1">
                <a:solidFill>
                  <a:srgbClr val="333333"/>
                </a:solidFill>
                <a:latin typeface="Arial" panose="020B0604020202020204" pitchFamily="34" charset="0"/>
                <a:cs typeface="Arial" panose="020B0604020202020204" pitchFamily="34" charset="0"/>
              </a:rPr>
              <a:t>*Pays</a:t>
            </a:r>
          </a:p>
        </p:txBody>
      </p:sp>
      <p:sp>
        <p:nvSpPr>
          <p:cNvPr id="45" name="TextBox 44">
            <a:extLst>
              <a:ext uri="{FF2B5EF4-FFF2-40B4-BE49-F238E27FC236}">
                <a16:creationId xmlns:a16="http://schemas.microsoft.com/office/drawing/2014/main" id="{028B554B-30E4-49EE-8CF6-C137CDA0D227}"/>
              </a:ext>
            </a:extLst>
          </p:cNvPr>
          <p:cNvSpPr txBox="1"/>
          <p:nvPr/>
        </p:nvSpPr>
        <p:spPr>
          <a:xfrm>
            <a:off x="6054725" y="4345796"/>
            <a:ext cx="1168085" cy="84639"/>
          </a:xfrm>
          <a:prstGeom prst="rect">
            <a:avLst/>
          </a:prstGeom>
          <a:noFill/>
        </p:spPr>
        <p:txBody>
          <a:bodyPr wrap="square" lIns="0" tIns="0" rIns="0" bIns="0" rtlCol="0">
            <a:normAutofit/>
          </a:bodyPr>
          <a:lstStyle/>
          <a:p>
            <a:pPr rtl="0"/>
            <a:r>
              <a:rPr lang="fr" sz="550" b="1">
                <a:solidFill>
                  <a:srgbClr val="333333"/>
                </a:solidFill>
                <a:latin typeface="Arial" panose="020B0604020202020204" pitchFamily="34" charset="0"/>
                <a:cs typeface="Arial" panose="020B0604020202020204" pitchFamily="34" charset="0"/>
              </a:rPr>
              <a:t>*Ville</a:t>
            </a:r>
          </a:p>
        </p:txBody>
      </p:sp>
      <p:sp>
        <p:nvSpPr>
          <p:cNvPr id="46" name="TextBox 45">
            <a:extLst>
              <a:ext uri="{FF2B5EF4-FFF2-40B4-BE49-F238E27FC236}">
                <a16:creationId xmlns:a16="http://schemas.microsoft.com/office/drawing/2014/main" id="{47072E3D-903A-4B4F-9F44-415D775681FB}"/>
              </a:ext>
            </a:extLst>
          </p:cNvPr>
          <p:cNvSpPr txBox="1"/>
          <p:nvPr/>
        </p:nvSpPr>
        <p:spPr>
          <a:xfrm>
            <a:off x="6048375" y="4919570"/>
            <a:ext cx="1168085" cy="84639"/>
          </a:xfrm>
          <a:prstGeom prst="rect">
            <a:avLst/>
          </a:prstGeom>
          <a:noFill/>
        </p:spPr>
        <p:txBody>
          <a:bodyPr wrap="square" lIns="0" tIns="0" rIns="0" bIns="0" rtlCol="0">
            <a:normAutofit/>
          </a:bodyPr>
          <a:lstStyle/>
          <a:p>
            <a:pPr rtl="0"/>
            <a:r>
              <a:rPr lang="fr" sz="550" b="1">
                <a:solidFill>
                  <a:srgbClr val="333333"/>
                </a:solidFill>
                <a:latin typeface="Arial" panose="020B0604020202020204" pitchFamily="34" charset="0"/>
                <a:cs typeface="Arial" panose="020B0604020202020204" pitchFamily="34" charset="0"/>
              </a:rPr>
              <a:t>*Mot de passe</a:t>
            </a:r>
          </a:p>
        </p:txBody>
      </p:sp>
      <p:sp>
        <p:nvSpPr>
          <p:cNvPr id="47" name="TextBox 46">
            <a:extLst>
              <a:ext uri="{FF2B5EF4-FFF2-40B4-BE49-F238E27FC236}">
                <a16:creationId xmlns:a16="http://schemas.microsoft.com/office/drawing/2014/main" id="{0E8DFF35-8E71-4445-B594-82D92083EDC8}"/>
              </a:ext>
            </a:extLst>
          </p:cNvPr>
          <p:cNvSpPr txBox="1"/>
          <p:nvPr/>
        </p:nvSpPr>
        <p:spPr>
          <a:xfrm>
            <a:off x="7422514" y="4543942"/>
            <a:ext cx="1168085" cy="84639"/>
          </a:xfrm>
          <a:prstGeom prst="rect">
            <a:avLst/>
          </a:prstGeom>
          <a:noFill/>
        </p:spPr>
        <p:txBody>
          <a:bodyPr wrap="square" lIns="0" tIns="0" rIns="0" bIns="0" rtlCol="0">
            <a:normAutofit/>
          </a:bodyPr>
          <a:lstStyle/>
          <a:p>
            <a:pPr rtl="0"/>
            <a:r>
              <a:rPr lang="fr" sz="550" i="0">
                <a:solidFill>
                  <a:schemeClr val="bg2">
                    <a:lumMod val="50000"/>
                  </a:schemeClr>
                </a:solidFill>
                <a:effectLst/>
                <a:latin typeface="Arial" panose="020B0604020202020204" pitchFamily="34" charset="0"/>
                <a:cs typeface="Arial" panose="020B0604020202020204" pitchFamily="34" charset="0"/>
              </a:rPr>
              <a:t>AFGHANISTAN</a:t>
            </a:r>
            <a:endParaRPr lang="en-US" sz="550" dirty="0">
              <a:solidFill>
                <a:schemeClr val="bg2">
                  <a:lumMod val="50000"/>
                </a:schemeClr>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D8DEFC1C-1101-471C-AB57-1551F3F1A73E}"/>
              </a:ext>
            </a:extLst>
          </p:cNvPr>
          <p:cNvSpPr txBox="1"/>
          <p:nvPr/>
        </p:nvSpPr>
        <p:spPr>
          <a:xfrm>
            <a:off x="6043612" y="3899806"/>
            <a:ext cx="1603376" cy="84639"/>
          </a:xfrm>
          <a:prstGeom prst="rect">
            <a:avLst/>
          </a:prstGeom>
          <a:noFill/>
        </p:spPr>
        <p:txBody>
          <a:bodyPr wrap="square" lIns="0" tIns="0" rIns="0" bIns="0" rtlCol="0">
            <a:normAutofit/>
          </a:bodyPr>
          <a:lstStyle/>
          <a:p>
            <a:pPr rtl="0"/>
            <a:r>
              <a:rPr lang="fr" sz="550" b="1">
                <a:solidFill>
                  <a:srgbClr val="333333"/>
                </a:solidFill>
                <a:latin typeface="Arial" panose="020B0604020202020204" pitchFamily="34" charset="0"/>
                <a:cs typeface="Arial" panose="020B0604020202020204" pitchFamily="34" charset="0"/>
              </a:rPr>
              <a:t>*Adresse 1</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9A1514E5-3D6C-4D03-9709-C59AFC968832}"/>
              </a:ext>
            </a:extLst>
          </p:cNvPr>
          <p:cNvSpPr txBox="1"/>
          <p:nvPr/>
        </p:nvSpPr>
        <p:spPr>
          <a:xfrm>
            <a:off x="8676324" y="3898038"/>
            <a:ext cx="1603376" cy="84639"/>
          </a:xfrm>
          <a:prstGeom prst="rect">
            <a:avLst/>
          </a:prstGeom>
          <a:noFill/>
        </p:spPr>
        <p:txBody>
          <a:bodyPr wrap="square" lIns="0" tIns="0" rIns="0" bIns="0" rtlCol="0">
            <a:normAutofit/>
          </a:bodyPr>
          <a:lstStyle/>
          <a:p>
            <a:pPr rtl="0"/>
            <a:r>
              <a:rPr lang="fr" sz="550" b="1">
                <a:solidFill>
                  <a:srgbClr val="333333"/>
                </a:solidFill>
                <a:latin typeface="Arial" panose="020B0604020202020204" pitchFamily="34" charset="0"/>
                <a:cs typeface="Arial" panose="020B0604020202020204" pitchFamily="34" charset="0"/>
              </a:rPr>
              <a:t>Adresse 2</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69F715FC-FFBF-47E8-A80C-4A310D389DF9}"/>
              </a:ext>
            </a:extLst>
          </p:cNvPr>
          <p:cNvSpPr txBox="1"/>
          <p:nvPr/>
        </p:nvSpPr>
        <p:spPr>
          <a:xfrm>
            <a:off x="8676324" y="2536099"/>
            <a:ext cx="2479675" cy="84639"/>
          </a:xfrm>
          <a:prstGeom prst="rect">
            <a:avLst/>
          </a:prstGeom>
          <a:noFill/>
        </p:spPr>
        <p:txBody>
          <a:bodyPr wrap="square" lIns="0" tIns="0" rIns="0" bIns="0" rtlCol="0">
            <a:normAutofit/>
          </a:bodyPr>
          <a:lstStyle/>
          <a:p>
            <a:pPr rtl="0"/>
            <a:r>
              <a:rPr lang="fr" sz="550" b="1" i="0">
                <a:solidFill>
                  <a:srgbClr val="333333"/>
                </a:solidFill>
                <a:effectLst/>
                <a:latin typeface="Arial" panose="020B0604020202020204" pitchFamily="34" charset="0"/>
                <a:cs typeface="Arial" panose="020B0604020202020204" pitchFamily="34" charset="0"/>
              </a:rPr>
              <a:t>*Nom de famille</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17CB8A1-0212-4071-8D1B-710504B04FD5}"/>
              </a:ext>
            </a:extLst>
          </p:cNvPr>
          <p:cNvSpPr txBox="1"/>
          <p:nvPr/>
        </p:nvSpPr>
        <p:spPr>
          <a:xfrm>
            <a:off x="8676324" y="2991690"/>
            <a:ext cx="2479675" cy="84639"/>
          </a:xfrm>
          <a:prstGeom prst="rect">
            <a:avLst/>
          </a:prstGeom>
          <a:noFill/>
        </p:spPr>
        <p:txBody>
          <a:bodyPr wrap="square" lIns="0" tIns="0" rIns="0" bIns="0" rtlCol="0">
            <a:normAutofit/>
          </a:bodyPr>
          <a:lstStyle/>
          <a:p>
            <a:pPr rtl="0"/>
            <a:r>
              <a:rPr lang="fr" sz="550" b="1" i="0">
                <a:solidFill>
                  <a:srgbClr val="333333"/>
                </a:solidFill>
                <a:effectLst/>
                <a:latin typeface="Arial" panose="020B0604020202020204" pitchFamily="34" charset="0"/>
                <a:cs typeface="Arial" panose="020B0604020202020204" pitchFamily="34" charset="0"/>
              </a:rPr>
              <a:t>*Nom de l’organisation/de l’entreprise</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DDAD026A-48D2-4050-BF2C-F6E679D9289E}"/>
              </a:ext>
            </a:extLst>
          </p:cNvPr>
          <p:cNvSpPr txBox="1"/>
          <p:nvPr/>
        </p:nvSpPr>
        <p:spPr>
          <a:xfrm>
            <a:off x="8679021" y="4917608"/>
            <a:ext cx="1168085" cy="84639"/>
          </a:xfrm>
          <a:prstGeom prst="rect">
            <a:avLst/>
          </a:prstGeom>
          <a:noFill/>
        </p:spPr>
        <p:txBody>
          <a:bodyPr wrap="square" lIns="0" tIns="0" rIns="0" bIns="0" rtlCol="0">
            <a:normAutofit/>
          </a:bodyPr>
          <a:lstStyle/>
          <a:p>
            <a:pPr rtl="0"/>
            <a:r>
              <a:rPr lang="fr" sz="550" b="1" i="0">
                <a:solidFill>
                  <a:srgbClr val="E64B3B"/>
                </a:solidFill>
                <a:effectLst/>
                <a:latin typeface="Arial" panose="020B0604020202020204" pitchFamily="34" charset="0"/>
                <a:cs typeface="Arial" panose="020B0604020202020204" pitchFamily="34" charset="0"/>
              </a:rPr>
              <a:t>*</a:t>
            </a:r>
            <a:r>
              <a:rPr lang="fr" sz="550" b="1">
                <a:solidFill>
                  <a:srgbClr val="333333"/>
                </a:solidFill>
                <a:latin typeface="Arial" panose="020B0604020202020204" pitchFamily="34" charset="0"/>
                <a:cs typeface="Arial" panose="020B0604020202020204" pitchFamily="34" charset="0"/>
              </a:rPr>
              <a:t>Confirmer le mot de passe</a:t>
            </a:r>
          </a:p>
        </p:txBody>
      </p:sp>
      <p:sp>
        <p:nvSpPr>
          <p:cNvPr id="53" name="TextBox 52">
            <a:extLst>
              <a:ext uri="{FF2B5EF4-FFF2-40B4-BE49-F238E27FC236}">
                <a16:creationId xmlns:a16="http://schemas.microsoft.com/office/drawing/2014/main" id="{6416ED7C-ED1F-48F6-8C4A-16FF5F98CCD8}"/>
              </a:ext>
            </a:extLst>
          </p:cNvPr>
          <p:cNvSpPr txBox="1"/>
          <p:nvPr/>
        </p:nvSpPr>
        <p:spPr>
          <a:xfrm>
            <a:off x="6057900" y="5272861"/>
            <a:ext cx="1168085" cy="84639"/>
          </a:xfrm>
          <a:prstGeom prst="rect">
            <a:avLst/>
          </a:prstGeom>
          <a:noFill/>
        </p:spPr>
        <p:txBody>
          <a:bodyPr wrap="square" lIns="0" tIns="0" rIns="0" bIns="0" rtlCol="0">
            <a:normAutofit fontScale="92500"/>
          </a:bodyPr>
          <a:lstStyle/>
          <a:p>
            <a:pPr rtl="0"/>
            <a:r>
              <a:rPr lang="fr" sz="550" i="0">
                <a:solidFill>
                  <a:srgbClr val="E64B3B"/>
                </a:solidFill>
                <a:effectLst/>
                <a:latin typeface="Arial" panose="020B0604020202020204" pitchFamily="34" charset="0"/>
                <a:cs typeface="Arial" panose="020B0604020202020204" pitchFamily="34" charset="0"/>
              </a:rPr>
              <a:t>Le champ mot de passe est obligatoire.</a:t>
            </a:r>
            <a:endParaRPr lang="en-US" sz="550" dirty="0">
              <a:solidFill>
                <a:srgbClr val="333333"/>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5EFEB7A3-EA06-4715-AC96-A3694DD240AE}"/>
              </a:ext>
            </a:extLst>
          </p:cNvPr>
          <p:cNvSpPr txBox="1"/>
          <p:nvPr/>
        </p:nvSpPr>
        <p:spPr>
          <a:xfrm>
            <a:off x="6184900" y="5499694"/>
            <a:ext cx="1692275" cy="100027"/>
          </a:xfrm>
          <a:prstGeom prst="rect">
            <a:avLst/>
          </a:prstGeom>
          <a:noFill/>
        </p:spPr>
        <p:txBody>
          <a:bodyPr wrap="square" lIns="0" tIns="0" rIns="0" bIns="0" rtlCol="0">
            <a:normAutofit fontScale="62500" lnSpcReduction="20000"/>
          </a:bodyPr>
          <a:lstStyle/>
          <a:p>
            <a:pPr rtl="0"/>
            <a:r>
              <a:rPr lang="fr" sz="650" i="0">
                <a:solidFill>
                  <a:srgbClr val="333333"/>
                </a:solidFill>
                <a:effectLst/>
                <a:latin typeface="Arial" panose="020B0604020202020204" pitchFamily="34" charset="0"/>
                <a:cs typeface="Arial" panose="020B0604020202020204" pitchFamily="34" charset="0"/>
              </a:rPr>
              <a:t>J’accepte les </a:t>
            </a:r>
            <a:r>
              <a:rPr lang="fr" sz="650" i="0" u="none" strike="noStrike">
                <a:solidFill>
                  <a:srgbClr val="3398DC"/>
                </a:solidFill>
                <a:effectLst/>
                <a:latin typeface="Arial" panose="020B0604020202020204" pitchFamily="34" charset="0"/>
                <a:cs typeface="Arial" panose="020B0604020202020204" pitchFamily="34" charset="0"/>
              </a:rPr>
              <a:t>Conditions d’utilisation</a:t>
            </a:r>
            <a:r>
              <a:rPr lang="fr" sz="650" i="0">
                <a:solidFill>
                  <a:srgbClr val="333333"/>
                </a:solidFill>
                <a:effectLst/>
                <a:latin typeface="Arial" panose="020B0604020202020204" pitchFamily="34" charset="0"/>
                <a:cs typeface="Arial" panose="020B0604020202020204" pitchFamily="34" charset="0"/>
              </a:rPr>
              <a:t> et la </a:t>
            </a:r>
            <a:r>
              <a:rPr lang="fr" sz="650" i="0" u="none" strike="noStrike">
                <a:solidFill>
                  <a:srgbClr val="3398DC"/>
                </a:solidFill>
                <a:effectLst/>
                <a:latin typeface="Arial" panose="020B0604020202020204" pitchFamily="34" charset="0"/>
                <a:cs typeface="Arial" panose="020B0604020202020204" pitchFamily="34" charset="0"/>
              </a:rPr>
              <a:t>Politique de confidentialité</a:t>
            </a:r>
            <a:endParaRPr lang="en-US" sz="650" dirty="0">
              <a:solidFill>
                <a:srgbClr val="333333"/>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6604E1AF-57F6-472A-BDB5-ED988C36642B}"/>
              </a:ext>
            </a:extLst>
          </p:cNvPr>
          <p:cNvSpPr txBox="1"/>
          <p:nvPr/>
        </p:nvSpPr>
        <p:spPr>
          <a:xfrm>
            <a:off x="8154193" y="5872504"/>
            <a:ext cx="792163" cy="76944"/>
          </a:xfrm>
          <a:prstGeom prst="rect">
            <a:avLst/>
          </a:prstGeom>
          <a:noFill/>
        </p:spPr>
        <p:txBody>
          <a:bodyPr wrap="square" lIns="0" tIns="0" rIns="0" bIns="0" rtlCol="0">
            <a:normAutofit/>
          </a:bodyPr>
          <a:lstStyle/>
          <a:p>
            <a:pPr rtl="0"/>
            <a:r>
              <a:rPr lang="fr" sz="500" i="0">
                <a:solidFill>
                  <a:srgbClr val="333333"/>
                </a:solidFill>
                <a:effectLst/>
                <a:latin typeface="Arial" panose="020B0604020202020204" pitchFamily="34" charset="0"/>
                <a:cs typeface="Arial" panose="020B0604020202020204" pitchFamily="34" charset="0"/>
              </a:rPr>
              <a:t>Je ne suis pas un robot</a:t>
            </a:r>
            <a:endParaRPr lang="en-US" sz="500" dirty="0">
              <a:solidFill>
                <a:srgbClr val="333333"/>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C5916EE9-7358-4269-BEAF-D1FF11BDDBBE}"/>
              </a:ext>
            </a:extLst>
          </p:cNvPr>
          <p:cNvSpPr txBox="1"/>
          <p:nvPr/>
        </p:nvSpPr>
        <p:spPr>
          <a:xfrm>
            <a:off x="8939921" y="6031939"/>
            <a:ext cx="350691" cy="46166"/>
          </a:xfrm>
          <a:prstGeom prst="rect">
            <a:avLst/>
          </a:prstGeom>
          <a:noFill/>
        </p:spPr>
        <p:txBody>
          <a:bodyPr wrap="square" lIns="0" tIns="0" rIns="0" bIns="0" rtlCol="0">
            <a:normAutofit fontScale="77500" lnSpcReduction="20000"/>
          </a:bodyPr>
          <a:lstStyle/>
          <a:p>
            <a:pPr algn="ctr" rtl="0"/>
            <a:r>
              <a:rPr lang="fr" sz="300" i="0">
                <a:solidFill>
                  <a:schemeClr val="bg2">
                    <a:lumMod val="50000"/>
                  </a:schemeClr>
                </a:solidFill>
                <a:effectLst/>
                <a:latin typeface="Arial" panose="020B0604020202020204" pitchFamily="34" charset="0"/>
                <a:cs typeface="Arial" panose="020B0604020202020204" pitchFamily="34" charset="0"/>
              </a:rPr>
              <a:t>Politique</a:t>
            </a:r>
            <a:r>
              <a:rPr lang="fr" sz="300" i="0">
                <a:solidFill>
                  <a:schemeClr val="bg2">
                    <a:lumMod val="50000"/>
                  </a:schemeClr>
                </a:solidFill>
                <a:effectLst/>
                <a:latin typeface="Arial" panose="020B0604020202020204" pitchFamily="34" charset="0"/>
                <a:cs typeface="Arial" panose="020B0604020202020204" pitchFamily="34" charset="0"/>
                <a:sym typeface="Wingdings 2" panose="05020102010507070707" pitchFamily="18" charset="2"/>
              </a:rPr>
              <a:t> de confidentialité</a:t>
            </a:r>
            <a:endParaRPr lang="en-US" sz="300" dirty="0">
              <a:solidFill>
                <a:schemeClr val="bg2">
                  <a:lumMod val="50000"/>
                </a:schemeClr>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8D460AA5-9773-4593-A530-650B42F727A6}"/>
              </a:ext>
            </a:extLst>
          </p:cNvPr>
          <p:cNvSpPr txBox="1"/>
          <p:nvPr/>
        </p:nvSpPr>
        <p:spPr>
          <a:xfrm>
            <a:off x="8748076" y="4543941"/>
            <a:ext cx="1168085" cy="84639"/>
          </a:xfrm>
          <a:prstGeom prst="rect">
            <a:avLst/>
          </a:prstGeom>
          <a:noFill/>
        </p:spPr>
        <p:txBody>
          <a:bodyPr wrap="square" lIns="0" tIns="0" rIns="0" bIns="0" rtlCol="0">
            <a:normAutofit/>
          </a:bodyPr>
          <a:lstStyle/>
          <a:p>
            <a:pPr rtl="0"/>
            <a:r>
              <a:rPr lang="fr" sz="550" i="0">
                <a:solidFill>
                  <a:schemeClr val="bg2">
                    <a:lumMod val="75000"/>
                  </a:schemeClr>
                </a:solidFill>
                <a:effectLst/>
                <a:latin typeface="Arial" panose="020B0604020202020204" pitchFamily="34" charset="0"/>
                <a:cs typeface="Arial" panose="020B0604020202020204" pitchFamily="34" charset="0"/>
              </a:rPr>
              <a:t>--Sélectionner un État--</a:t>
            </a:r>
            <a:endParaRPr lang="en-US" sz="550" dirty="0">
              <a:solidFill>
                <a:schemeClr val="bg2">
                  <a:lumMod val="75000"/>
                </a:schemeClr>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5EB8F624-1031-4A1C-9191-CDA0D885B09C}"/>
              </a:ext>
            </a:extLst>
          </p:cNvPr>
          <p:cNvSpPr txBox="1"/>
          <p:nvPr/>
        </p:nvSpPr>
        <p:spPr>
          <a:xfrm>
            <a:off x="10728213" y="6286603"/>
            <a:ext cx="409406" cy="107722"/>
          </a:xfrm>
          <a:prstGeom prst="rect">
            <a:avLst/>
          </a:prstGeom>
          <a:noFill/>
        </p:spPr>
        <p:txBody>
          <a:bodyPr wrap="square" lIns="0" tIns="0" rIns="0" bIns="0" rtlCol="0">
            <a:normAutofit/>
          </a:bodyPr>
          <a:lstStyle/>
          <a:p>
            <a:pPr algn="ctr" rtl="0"/>
            <a:r>
              <a:rPr lang="fr" sz="700" i="0">
                <a:solidFill>
                  <a:schemeClr val="bg1"/>
                </a:solidFill>
                <a:effectLst/>
                <a:latin typeface="Arial" panose="020B0604020202020204" pitchFamily="34" charset="0"/>
                <a:cs typeface="Arial" panose="020B0604020202020204" pitchFamily="34" charset="0"/>
              </a:rPr>
              <a:t>S’inscrire</a:t>
            </a:r>
            <a:endParaRPr lang="en-US" sz="700" dirty="0">
              <a:solidFill>
                <a:schemeClr val="bg1"/>
              </a:solidFill>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56D58713-3949-4852-9CFD-9E44111177DB}"/>
              </a:ext>
            </a:extLst>
          </p:cNvPr>
          <p:cNvSpPr/>
          <p:nvPr/>
        </p:nvSpPr>
        <p:spPr>
          <a:xfrm>
            <a:off x="5995988" y="5457082"/>
            <a:ext cx="178594" cy="1785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60" name="Oval 59">
            <a:extLst>
              <a:ext uri="{FF2B5EF4-FFF2-40B4-BE49-F238E27FC236}">
                <a16:creationId xmlns:a16="http://schemas.microsoft.com/office/drawing/2014/main" id="{F7D59B62-F05C-4E06-9BCC-47110C2DD12A}"/>
              </a:ext>
            </a:extLst>
          </p:cNvPr>
          <p:cNvSpPr/>
          <p:nvPr/>
        </p:nvSpPr>
        <p:spPr>
          <a:xfrm>
            <a:off x="7877175" y="5757863"/>
            <a:ext cx="258762" cy="34051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Tree>
    <p:custDataLst>
      <p:tags r:id="rId1"/>
    </p:custDataLst>
    <p:extLst>
      <p:ext uri="{BB962C8B-B14F-4D97-AF65-F5344CB8AC3E}">
        <p14:creationId xmlns:p14="http://schemas.microsoft.com/office/powerpoint/2010/main" val="829528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fr"/>
              <a:t>Créer un compte</a:t>
            </a:r>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9</a:t>
            </a:fld>
            <a:endParaRPr lang="en-US">
              <a:solidFill>
                <a:prstClr val="black">
                  <a:tint val="75000"/>
                </a:prstClr>
              </a:solidFill>
            </a:endParaRPr>
          </a:p>
        </p:txBody>
      </p:sp>
      <p:sp>
        <p:nvSpPr>
          <p:cNvPr id="7" name="Rectangle 3"/>
          <p:cNvSpPr>
            <a:spLocks noChangeArrowheads="1"/>
          </p:cNvSpPr>
          <p:nvPr/>
        </p:nvSpPr>
        <p:spPr bwMode="auto">
          <a:xfrm>
            <a:off x="1351721" y="45857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en-US"/>
          </a:p>
        </p:txBody>
      </p:sp>
      <p:sp>
        <p:nvSpPr>
          <p:cNvPr id="9" name="Rectangle 5"/>
          <p:cNvSpPr>
            <a:spLocks noChangeArrowheads="1"/>
          </p:cNvSpPr>
          <p:nvPr/>
        </p:nvSpPr>
        <p:spPr bwMode="auto">
          <a:xfrm>
            <a:off x="1613659" y="83576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en-US"/>
          </a:p>
        </p:txBody>
      </p:sp>
      <p:sp>
        <p:nvSpPr>
          <p:cNvPr id="10" name="Rectangle 9"/>
          <p:cNvSpPr/>
          <p:nvPr/>
        </p:nvSpPr>
        <p:spPr>
          <a:xfrm>
            <a:off x="24350" y="1189187"/>
            <a:ext cx="12285760" cy="369332"/>
          </a:xfrm>
          <a:prstGeom prst="rect">
            <a:avLst/>
          </a:prstGeom>
        </p:spPr>
        <p:txBody>
          <a:bodyPr wrap="square" rtlCol="0">
            <a:normAutofit fontScale="92500"/>
          </a:bodyPr>
          <a:lstStyle/>
          <a:p>
            <a:pPr marL="262255" marR="0" rtl="0"/>
            <a:r>
              <a:rPr lang="fr">
                <a:solidFill>
                  <a:srgbClr val="26282A"/>
                </a:solidFill>
                <a:latin typeface="Helvetica" panose="020B0604020202020204" pitchFamily="34" charset="0"/>
                <a:ea typeface="Calibri" panose="020F0502020204030204" pitchFamily="34" charset="0"/>
              </a:rPr>
              <a:t>5.</a:t>
            </a:r>
            <a:r>
              <a:rPr lang="fr" sz="800">
                <a:solidFill>
                  <a:srgbClr val="26282A"/>
                </a:solidFill>
                <a:latin typeface="New"/>
                <a:ea typeface="Calibri" panose="020F0502020204030204" pitchFamily="34" charset="0"/>
              </a:rPr>
              <a:t>       </a:t>
            </a:r>
            <a:r>
              <a:rPr lang="fr">
                <a:solidFill>
                  <a:srgbClr val="26282A"/>
                </a:solidFill>
                <a:latin typeface="Helvetica" panose="020B0604020202020204" pitchFamily="34" charset="0"/>
                <a:ea typeface="Calibri" panose="020F0502020204030204" pitchFamily="34" charset="0"/>
              </a:rPr>
              <a:t>Votre téléchargement devrait commencer automatiquement et la page suivante apparaîtra dans un nouvel onglet :</a:t>
            </a:r>
            <a:endParaRPr lang="en-US" sz="2800" dirty="0">
              <a:effectLst/>
              <a:latin typeface="Times New Roman" panose="02020603050405020304" pitchFamily="18" charset="0"/>
              <a:ea typeface="Calibri" panose="020F0502020204030204" pitchFamily="34" charset="0"/>
            </a:endParaRPr>
          </a:p>
        </p:txBody>
      </p:sp>
      <p:sp>
        <p:nvSpPr>
          <p:cNvPr id="11" name="Rectangle 10"/>
          <p:cNvSpPr/>
          <p:nvPr/>
        </p:nvSpPr>
        <p:spPr>
          <a:xfrm>
            <a:off x="24350" y="4545892"/>
            <a:ext cx="12086149" cy="1631216"/>
          </a:xfrm>
          <a:prstGeom prst="rect">
            <a:avLst/>
          </a:prstGeom>
        </p:spPr>
        <p:txBody>
          <a:bodyPr wrap="square" rtlCol="0">
            <a:normAutofit fontScale="92500" lnSpcReduction="10000"/>
          </a:bodyPr>
          <a:lstStyle/>
          <a:p>
            <a:pPr marL="262255" marR="0" rtl="0"/>
            <a:r>
              <a:rPr lang="fr">
                <a:solidFill>
                  <a:srgbClr val="26282A"/>
                </a:solidFill>
                <a:latin typeface="Helvetica" panose="020B0604020202020204" pitchFamily="34" charset="0"/>
                <a:ea typeface="Calibri" panose="020F0502020204030204" pitchFamily="34" charset="0"/>
              </a:rPr>
              <a:t>Vous pouvez vous connecter à tout moment sur </a:t>
            </a:r>
            <a:r>
              <a:rPr lang="fr" u="sng">
                <a:solidFill>
                  <a:srgbClr val="0563C1"/>
                </a:solidFill>
                <a:latin typeface="Helvetica" panose="020B0604020202020204" pitchFamily="34" charset="0"/>
                <a:ea typeface="Calibri" panose="020F0502020204030204" pitchFamily="34" charset="0"/>
                <a:hlinkClick r:id="rId3"/>
              </a:rPr>
              <a:t>https://sanitation.ansi.org/Download</a:t>
            </a:r>
            <a:r>
              <a:rPr lang="fr">
                <a:solidFill>
                  <a:srgbClr val="26282A"/>
                </a:solidFill>
                <a:latin typeface="Helvetica" panose="020B0604020202020204" pitchFamily="34" charset="0"/>
                <a:ea typeface="Calibri" panose="020F0502020204030204" pitchFamily="34" charset="0"/>
              </a:rPr>
              <a:t>, y retourner et télécharger d’autres normes.</a:t>
            </a:r>
          </a:p>
          <a:p>
            <a:pPr marL="262255" marR="0" rtl="0"/>
            <a:endParaRPr lang="en-US" sz="2800" dirty="0">
              <a:latin typeface="Times New Roman" panose="02020603050405020304" pitchFamily="18" charset="0"/>
              <a:ea typeface="Calibri" panose="020F0502020204030204" pitchFamily="34" charset="0"/>
            </a:endParaRPr>
          </a:p>
          <a:p>
            <a:pPr marL="262255" marR="0" rtl="0"/>
            <a:r>
              <a:rPr lang="fr">
                <a:solidFill>
                  <a:srgbClr val="26282A"/>
                </a:solidFill>
                <a:latin typeface="Helvetica" panose="020B0604020202020204" pitchFamily="34" charset="0"/>
                <a:ea typeface="Calibri" panose="020F0502020204030204" pitchFamily="34" charset="0"/>
              </a:rPr>
              <a:t>Rappel : toutefois, nous vous prions de n’effectuer qu’un seul téléchargement par agence que l’utilisateur ayant téléchargé les normes pourra ensuite partager en interne. Vous ne pourrez PAS partager les téléchargements avec des parties prenantes extérieures à votre organisation.</a:t>
            </a:r>
            <a:endParaRPr lang="en-US" sz="2800" dirty="0">
              <a:effectLst/>
              <a:latin typeface="Times New Roman" panose="02020603050405020304" pitchFamily="18" charset="0"/>
              <a:ea typeface="Calibri" panose="020F0502020204030204" pitchFamily="34" charset="0"/>
            </a:endParaRPr>
          </a:p>
        </p:txBody>
      </p:sp>
      <p:grpSp>
        <p:nvGrpSpPr>
          <p:cNvPr id="6" name="Group 5">
            <a:extLst>
              <a:ext uri="{FF2B5EF4-FFF2-40B4-BE49-F238E27FC236}">
                <a16:creationId xmlns:a16="http://schemas.microsoft.com/office/drawing/2014/main" id="{66A6DF4B-99C5-4B66-AD2A-70667ED45751}"/>
              </a:ext>
            </a:extLst>
          </p:cNvPr>
          <p:cNvGrpSpPr/>
          <p:nvPr/>
        </p:nvGrpSpPr>
        <p:grpSpPr>
          <a:xfrm>
            <a:off x="443989" y="1531729"/>
            <a:ext cx="3630930" cy="2881935"/>
            <a:chOff x="443989" y="1531729"/>
            <a:chExt cx="3630930" cy="2881935"/>
          </a:xfrm>
        </p:grpSpPr>
        <p:pic>
          <p:nvPicPr>
            <p:cNvPr id="15" name="Picture 14"/>
            <p:cNvPicPr/>
            <p:nvPr/>
          </p:nvPicPr>
          <p:blipFill rotWithShape="1">
            <a:blip r:embed="rId4"/>
            <a:srcRect b="61105"/>
            <a:stretch/>
          </p:blipFill>
          <p:spPr>
            <a:xfrm>
              <a:off x="443989" y="1531729"/>
              <a:ext cx="3630930" cy="1193164"/>
            </a:xfrm>
            <a:prstGeom prst="rect">
              <a:avLst/>
            </a:prstGeom>
          </p:spPr>
        </p:pic>
        <p:sp>
          <p:nvSpPr>
            <p:cNvPr id="5" name="TextBox 4">
              <a:extLst>
                <a:ext uri="{FF2B5EF4-FFF2-40B4-BE49-F238E27FC236}">
                  <a16:creationId xmlns:a16="http://schemas.microsoft.com/office/drawing/2014/main" id="{E701ADD6-8C2B-4232-A1D8-75B93506C139}"/>
                </a:ext>
              </a:extLst>
            </p:cNvPr>
            <p:cNvSpPr txBox="1"/>
            <p:nvPr/>
          </p:nvSpPr>
          <p:spPr>
            <a:xfrm>
              <a:off x="796925" y="2957848"/>
              <a:ext cx="2962275" cy="861774"/>
            </a:xfrm>
            <a:prstGeom prst="rect">
              <a:avLst/>
            </a:prstGeom>
            <a:noFill/>
          </p:spPr>
          <p:txBody>
            <a:bodyPr wrap="square" lIns="0" tIns="0" rIns="0" bIns="0" rtlCol="0">
              <a:normAutofit/>
            </a:bodyPr>
            <a:lstStyle/>
            <a:p>
              <a:pPr algn="just" rtl="0"/>
              <a:r>
                <a:rPr lang="fr" sz="1400" i="0">
                  <a:solidFill>
                    <a:srgbClr val="939393"/>
                  </a:solidFill>
                  <a:effectLst/>
                  <a:latin typeface="Arial" panose="020B0604020202020204" pitchFamily="34" charset="0"/>
                  <a:cs typeface="Arial" panose="020B0604020202020204" pitchFamily="34" charset="0"/>
                </a:rPr>
                <a:t>LE TÉLÉCHARGEMENT DE VOTRE FICHIER DEVRAIT COMMENCER TRÈS BIENTÔT, S’IL NE DÉMARRE PAS, VEUILLEZ </a:t>
              </a:r>
              <a:r>
                <a:rPr lang="fr" sz="1400" i="0">
                  <a:solidFill>
                    <a:srgbClr val="0075BE"/>
                  </a:solidFill>
                  <a:effectLst/>
                  <a:latin typeface="Arial" panose="020B0604020202020204" pitchFamily="34" charset="0"/>
                  <a:cs typeface="Arial" panose="020B0604020202020204" pitchFamily="34" charset="0"/>
                </a:rPr>
                <a:t>CLIQUER ICI</a:t>
              </a:r>
            </a:p>
          </p:txBody>
        </p:sp>
        <p:sp>
          <p:nvSpPr>
            <p:cNvPr id="14" name="TextBox 13">
              <a:extLst>
                <a:ext uri="{FF2B5EF4-FFF2-40B4-BE49-F238E27FC236}">
                  <a16:creationId xmlns:a16="http://schemas.microsoft.com/office/drawing/2014/main" id="{474561D9-C76C-4120-B429-B3CA4E9F63B6}"/>
                </a:ext>
              </a:extLst>
            </p:cNvPr>
            <p:cNvSpPr txBox="1"/>
            <p:nvPr/>
          </p:nvSpPr>
          <p:spPr>
            <a:xfrm>
              <a:off x="815975" y="4075110"/>
              <a:ext cx="2917825" cy="338554"/>
            </a:xfrm>
            <a:prstGeom prst="rect">
              <a:avLst/>
            </a:prstGeom>
            <a:noFill/>
          </p:spPr>
          <p:txBody>
            <a:bodyPr wrap="square" lIns="0" tIns="0" rIns="0" bIns="0" rtlCol="0">
              <a:normAutofit fontScale="92500"/>
            </a:bodyPr>
            <a:lstStyle/>
            <a:p>
              <a:pPr algn="just" rtl="0"/>
              <a:r>
                <a:rPr lang="fr" sz="1100" i="0">
                  <a:solidFill>
                    <a:srgbClr val="939393"/>
                  </a:solidFill>
                  <a:effectLst/>
                  <a:latin typeface="Arial" panose="020B0604020202020204" pitchFamily="34" charset="0"/>
                  <a:cs typeface="Arial" panose="020B0604020202020204" pitchFamily="34" charset="0"/>
                </a:rPr>
                <a:t>Pour ouvrir les versions PDF des normes ou des codes, vous devrez disposer d’Acrobat Reader.</a:t>
              </a:r>
              <a:endParaRPr lang="en-US" sz="1100" i="0" dirty="0">
                <a:solidFill>
                  <a:srgbClr val="0075BE"/>
                </a:solidFill>
                <a:effectLst/>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8098559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1314</TotalTime>
  <Words>4242</Words>
  <Application>Microsoft Office PowerPoint</Application>
  <PresentationFormat>Widescreen</PresentationFormat>
  <Paragraphs>470</Paragraphs>
  <Slides>21</Slides>
  <Notes>12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21</vt:i4>
      </vt:variant>
    </vt:vector>
  </HeadingPairs>
  <TitlesOfParts>
    <vt:vector size="39" baseType="lpstr">
      <vt:lpstr>ＭＳ Ｐゴシック</vt:lpstr>
      <vt:lpstr>游ゴシック</vt:lpstr>
      <vt:lpstr>-apple-system</vt:lpstr>
      <vt:lpstr>Arial</vt:lpstr>
      <vt:lpstr>Calibri</vt:lpstr>
      <vt:lpstr>Calibri Light</vt:lpstr>
      <vt:lpstr>Century Gothic</vt:lpstr>
      <vt:lpstr>Helvetica</vt:lpstr>
      <vt:lpstr>Helvetica Light</vt:lpstr>
      <vt:lpstr>Montserrat-Bold</vt:lpstr>
      <vt:lpstr>New</vt:lpstr>
      <vt:lpstr>PingFang SC Regular</vt:lpstr>
      <vt:lpstr>Source Sans Pro</vt:lpstr>
      <vt:lpstr>Symbol</vt:lpstr>
      <vt:lpstr>Times New Roman</vt:lpstr>
      <vt:lpstr>Wingdings 2</vt:lpstr>
      <vt:lpstr>Wingdings 3</vt:lpstr>
      <vt:lpstr>1_Office Theme</vt:lpstr>
      <vt:lpstr>ANSI Sanitation : Site Web et ressources</vt:lpstr>
      <vt:lpstr>Comment https://sanitation.ansi.org peut vous venir en aide ?</vt:lpstr>
      <vt:lpstr>Page d’accueil</vt:lpstr>
      <vt:lpstr>En savoir plus sur ANSI :</vt:lpstr>
      <vt:lpstr>PowerPoint Presentation</vt:lpstr>
      <vt:lpstr>PowerPoint Presentation</vt:lpstr>
      <vt:lpstr>Créer un compte</vt:lpstr>
      <vt:lpstr>Créer un compte</vt:lpstr>
      <vt:lpstr>Créer un compte</vt:lpstr>
      <vt:lpstr>PowerPoint Presentation</vt:lpstr>
      <vt:lpstr>Pour en savoir plus sur les normes d’assainissement autonome (« NSS ») : </vt:lpstr>
      <vt:lpstr>PowerPoint Presentation</vt:lpstr>
      <vt:lpstr>Communiquez avec ANSI : Envoyez-nous vos nouvelles et participez au forum...</vt:lpstr>
      <vt:lpstr>PowerPoint Presentation</vt:lpstr>
      <vt:lpstr>PowerPoint Presentation</vt:lpstr>
      <vt:lpstr>Boîtes à outils de communication</vt:lpstr>
      <vt:lpstr>Supports médias </vt:lpstr>
      <vt:lpstr>PowerPoint Presentation</vt:lpstr>
      <vt:lpstr>Adaptez les supports</vt:lpstr>
      <vt:lpstr>Modèles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Attiya Sayyed</dc:creator>
  <cp:lastModifiedBy>Attiya Sayyed</cp:lastModifiedBy>
  <cp:revision>119</cp:revision>
  <dcterms:created xsi:type="dcterms:W3CDTF">2020-02-04T19:01:50Z</dcterms:created>
  <dcterms:modified xsi:type="dcterms:W3CDTF">2020-09-28T18:54:43Z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AED3893C-B00C-4024-815B-EEB9D45C7DB8</vt:lpwstr>
  </property>
  <property fmtid="{D5CDD505-2E9C-101B-9397-08002B2CF9AE}" pid="3" name="ArticulatePath">
    <vt:lpwstr>ANSI Sanitation-_Website &amp; Resources</vt:lpwstr>
  </property>
</Properties>
</file>